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charts/chart1.xml" ContentType="application/vnd.openxmlformats-officedocument.drawingml.chart+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pertura" id="{18705d8e-ab7e-9097-f440-ef91b3875129}">
          <p14:sldIdLst>
            <p14:sldId id="256"/>
            <p14:sldId id="257"/>
          </p14:sldIdLst>
        </p14:section>
        <p14:section name="1 · La guía" id="{ad8ecd43-844a-89eb-51bd-8d8f8f104993}">
          <p14:sldIdLst>
            <p14:sldId id="258"/>
            <p14:sldId id="259"/>
            <p14:sldId id="260"/>
          </p14:sldIdLst>
        </p14:section>
        <p14:section name="2 · A quién y cuándo" id="{14d65b6c-5b6e-ba27-72d5-a87e10ce699d}">
          <p14:sldIdLst>
            <p14:sldId id="261"/>
            <p14:sldId id="262"/>
            <p14:sldId id="263"/>
            <p14:sldId id="264"/>
            <p14:sldId id="265"/>
          </p14:sldIdLst>
        </p14:section>
        <p14:section name="3 · La valoración y el ejercicio" id="{d2261673-a3a6-4b46-735d-181fa10fc030}">
          <p14:sldIdLst>
            <p14:sldId id="266"/>
            <p14:sldId id="267"/>
            <p14:sldId id="268"/>
            <p14:sldId id="269"/>
            <p14:sldId id="270"/>
            <p14:sldId id="271"/>
            <p14:sldId id="272"/>
          </p14:sldIdLst>
        </p14:section>
        <p14:section name="4 · Lo demás del programa" id="{d453700d-e338-6a6f-a444-c69e923c97af}">
          <p14:sldIdLst>
            <p14:sldId id="273"/>
            <p14:sldId id="274"/>
            <p14:sldId id="275"/>
            <p14:sldId id="276"/>
            <p14:sldId id="277"/>
            <p14:sldId id="278"/>
          </p14:sldIdLst>
        </p14:section>
        <p14:section name="5 · Dónde se hace" id="{893675b1-7ed1-7e9f-1a25-e61c8f502db2}">
          <p14:sldIdLst>
            <p14:sldId id="279"/>
            <p14:sldId id="280"/>
          </p14:sldIdLst>
        </p14:section>
        <p14:section name="6 · Cómo llega y cómo se mantiene" id="{c75ab9cd-1b38-dac6-d14a-557d1d225c3c}">
          <p14:sldIdLst>
            <p14:sldId id="281"/>
            <p14:sldId id="282"/>
            <p14:sldId id="283"/>
          </p14:sldIdLst>
        </p14:section>
        <p14:section name="Mensajes clave y referencias" id="{380791ca-5dee-2277-20e4-b9ed57ba5d90}">
          <p14:sldIdLst>
            <p14:sldId id="284"/>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Inscritos</c:v>
                </c:pt>
              </c:strCache>
            </c:strRef>
          </c:tx>
          <c:spPr>
            <a:solidFill>
              <a:srgbClr val="163A63"/>
            </a:solidFill>
            <a:effectLst/>
          </c:spPr>
          <c:invertIfNegative val="0"/>
          <c:dLbls>
            <c:numFmt formatCode="0.0" sourceLinked="0"/>
            <c:txPr>
              <a:bodyPr/>
              <a:lstStyle/>
              <a:p>
                <a:pPr>
                  <a:defRPr b="0" i="0" strike="noStrike" sz="1150" u="none">
                    <a:solidFill>
                      <a:srgbClr val="13233B"/>
                    </a:solidFill>
                    <a:latin typeface="+mn-lt"/>
                  </a:defRPr>
                </a:pPr>
              </a:p>
            </c:txPr>
            <c:showLegendKey val="0"/>
            <c:showVal val="1"/>
            <c:showCatName val="0"/>
            <c:showSerName val="0"/>
            <c:showPercent val="0"/>
            <c:showBubbleSize val="0"/>
            <c:showLeaderLines val="0"/>
          </c:dLbls>
          <c:cat>
            <c:multiLvlStrRef>
              <c:f>Sheet1!$A$2:$A$5</c:f>
              <c:multiLvlStrCache>
                <c:ptCount val="4"/>
                <c:lvl>
                  <c:pt idx="0">
                    <c:v>Habitual</c:v>
                  </c:pt>
                  <c:pt idx="1">
                    <c:v>Conversación sola (OR 3,35)</c:v>
                  </c:pt>
                  <c:pt idx="2">
                    <c:v>Automática sola (OR 3,27)</c:v>
                  </c:pt>
                  <c:pt idx="3">
                    <c:v>Automática y conversación (OR 8,41)</c:v>
                  </c:pt>
                </c:lvl>
              </c:multiLvlStrCache>
            </c:multiLvlStrRef>
          </c:cat>
          <c:val>
            <c:numRef>
              <c:f>Sheet1!$B$2:$B$5</c:f>
              <c:numCache>
                <c:formatCode>General</c:formatCode>
                <c:ptCount val="4"/>
                <c:pt idx="0">
                  <c:v>29</c:v>
                </c:pt>
                <c:pt idx="1">
                  <c:v>50.6</c:v>
                </c:pt>
                <c:pt idx="2">
                  <c:v>60</c:v>
                </c:pt>
                <c:pt idx="3">
                  <c:v>73.5</c:v>
                </c:pt>
              </c:numCache>
            </c:numRef>
          </c:val>
        </c:ser>
        <c:ser>
          <c:idx val="1"/>
          <c:order val="1"/>
          <c:tx>
            <c:strRef>
              <c:f>Sheet1!$C$1</c:f>
              <c:strCache>
                <c:ptCount val="1"/>
                <c:pt idx="0">
                  <c:v>Derivados</c:v>
                </c:pt>
              </c:strCache>
            </c:strRef>
          </c:tx>
          <c:spPr>
            <a:solidFill>
              <a:srgbClr val="B5C7DA"/>
            </a:solidFill>
            <a:effectLst/>
          </c:spPr>
          <c:invertIfNegative val="0"/>
          <c:dLbls>
            <c:numFmt formatCode="0.0" sourceLinked="0"/>
            <c:txPr>
              <a:bodyPr/>
              <a:lstStyle/>
              <a:p>
                <a:pPr>
                  <a:defRPr b="0" i="0" strike="noStrike" sz="1150" u="none">
                    <a:solidFill>
                      <a:srgbClr val="13233B"/>
                    </a:solidFill>
                    <a:latin typeface="+mn-lt"/>
                  </a:defRPr>
                </a:pPr>
              </a:p>
            </c:txPr>
            <c:showLegendKey val="0"/>
            <c:showVal val="1"/>
            <c:showCatName val="0"/>
            <c:showSerName val="0"/>
            <c:showPercent val="0"/>
            <c:showBubbleSize val="0"/>
            <c:showLeaderLines val="0"/>
          </c:dLbls>
          <c:cat>
            <c:multiLvlStrRef>
              <c:f>Sheet1!$A$2:$A$5</c:f>
              <c:multiLvlStrCache>
                <c:ptCount val="4"/>
                <c:lvl>
                  <c:pt idx="0">
                    <c:v>Habitual</c:v>
                  </c:pt>
                  <c:pt idx="1">
                    <c:v>Conversación sola (OR 3,35)</c:v>
                  </c:pt>
                  <c:pt idx="2">
                    <c:v>Automática sola (OR 3,27)</c:v>
                  </c:pt>
                  <c:pt idx="3">
                    <c:v>Automática y conversación (OR 8,41)</c:v>
                  </c:pt>
                </c:lvl>
              </c:multiLvlStrCache>
            </c:multiLvlStrRef>
          </c:cat>
          <c:val>
            <c:numRef>
              <c:f>Sheet1!$C$2:$C$5</c:f>
              <c:numCache>
                <c:formatCode>General</c:formatCode>
                <c:ptCount val="4"/>
                <c:pt idx="0">
                  <c:v>32.2</c:v>
                </c:pt>
                <c:pt idx="1">
                  <c:v>59</c:v>
                </c:pt>
                <c:pt idx="2">
                  <c:v>70.2</c:v>
                </c:pt>
                <c:pt idx="3">
                  <c:v>85.8</c:v>
                </c:pt>
              </c:numCache>
            </c:numRef>
          </c:val>
        </c:ser>
        <c:dLbls>
          <c:numFmt formatCode="0.0" sourceLinked="0"/>
          <c:txPr>
            <a:bodyPr/>
            <a:lstStyle/>
            <a:p>
              <a:pPr>
                <a:defRPr b="0" i="0" strike="noStrike" sz="1150" u="none">
                  <a:solidFill>
                    <a:srgbClr val="13233B"/>
                  </a:solidFill>
                  <a:latin typeface="+mn-lt"/>
                </a:defRPr>
              </a:pPr>
            </a:p>
          </c:txPr>
          <c:showLegendKey val="0"/>
          <c:showVal val="1"/>
          <c:showCatName val="0"/>
          <c:showSerName val="0"/>
          <c:showPercent val="0"/>
          <c:showBubbleSize val="0"/>
          <c:showLeaderLines val="0"/>
        </c:dLbls>
        <c:gapWidth val="42"/>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3233B"/>
                </a:solidFill>
                <a:latin typeface="+mn-lt"/>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6350" cap="flat">
              <a:solidFill>
                <a:srgbClr val="DBE3EC"/>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100" b="0" i="0" u="none" strike="noStrike">
                <a:solidFill>
                  <a:srgbClr val="5F6B7A"/>
                </a:solidFill>
                <a:latin typeface="+mn-lt"/>
              </a:defRPr>
            </a:pPr>
            <a:endParaRPr lang="en-US"/>
          </a:p>
        </c:txPr>
        <c:crossAx val="2094734554"/>
        <c:crosses val="autoZero"/>
        <c:crossBetween val="between"/>
        <c:majorUnit val="20"/>
      </c:valAx>
      <c:spPr>
        <a:noFill/>
        <a:ln>
          <a:noFill/>
        </a:ln>
        <a:effectLst/>
      </c:spPr>
    </c:plotArea>
    <c:legend>
      <c:legendPos val="t"/>
      <c:overlay val="0"/>
      <c:txPr>
        <a:bodyPr/>
        <a:lstStyle/>
        <a:p>
          <a:pPr>
            <a:defRPr sz="1200">
              <a:solidFill>
                <a:srgbClr val="13233B"/>
              </a:solidFill>
              <a:latin typeface="+mn-lt"/>
              <a:cs typeface="+mn-lt"/>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Este kit resume la primera guía de la ESC dedicada a la rehabilitación cardiaca. Sustituye los huecos entre corchetes por tu nombre, tu centro y la fecha. A 1,5 o 2 minutos por diapositiva son unos 45 a 60 minutos. Para una sesión más corta se pueden saltar las diapositivas 17 (interválico y fuerza), 23 (sexualidad, trabajo y entorno), 25 (tecnología) y 27 (mujeres, mayores y jóvenes) sin perder el hilo. Las notas de cada diapositiva dicen de qué apartado de la guía sale y los matices que no caben en pantalla.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Sustituye el texto entre corchetes por tu declaración. El material no tiene patrocinador y no nombra a ninguna compañía. Si cambias o quitas diapositivas, conserva la cita de la guía en las que dejes.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 la primera guía de la ESC dedicada a la rehabilitación cardiaca, respaldada por la Sociedad Europea de Medicina Física y Rehabilitación y por la organización mundial de médicos de familia. Reparto exacto, clase por nivel: I A 4, I B1 29, I B2 7, I C 18; IIa A 1, IIa B1 18, IIa B2 22, IIa C 9; IIb B1 3, IIb B2 10, IIb C 9; III C 1. Las cuatro I A son la rehabilitación tras un síndrome coronario agudo o en el crónico para reducir mortalidad cardiovascular e infarto, el entrenamiento físico en esos mismos pacientes, dejar de fumar y los fármacos para dejar de fumar. La única IIa A son los agonistas del receptor de GLP-1. La corrección del 23 de octubre de 2026 dejó la medida de los resultados referidos por el paciente en clase I con nivel C (se había publicado como A) y retiró su nota al pie: por eso hay 5 de nivel A y 37 de nivel C. Los niveles A, B1, B2 y C se estrenaron en las guías ESC de 2026. El grupo de trabajo explica por qué hay tanta distancia entre clase y nivel: prioriza la función física y la calidad de vida como resultados por sí mismos y da clases altas cuando el beneficio está demostrado, aunque no poder enmascarar la intervención ponga un techo al nivel.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Desde el punto de vista del paciente, las fases no son compartimentos estancos sino etapas de un mismo recorrido. La guía trata de las indicaciones y del manejo en los programas de fase II, que son los supervisados. Los datos sobre la prehabilitación son escasos: la tabla de lagunas de la guía dice que hay pocos datos de si mejora la experiencia y los resultados, aunque en el trasplante programado la prehabilitación multimodal ha mejorado los resultados a corto plazo. Si hay otro evento cardiovascular, el paciente vuelve a la fase que le corresponda. La guía se dirige al equipo de rehabilitación y a quien deriva: cardiología, medicina física y rehabilitación, enfermería, atención primaria, medicina interna, geriatría y gestores. Ictus y enfermedad vascular quedan fuera y se remiten a la guía ESC 2024 de arteriopatía periférica y enfermedad aórtica.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grupo de trabajo propone usar «rehabilitación cardiaca» sin apellidos, porque el término ya implica un abordaje multimodal, multidisciplinar y centrado en el paciente. En lugar de cambiarle el nombre por la mala imagen que tiene entre profesionales y pacientes, propone corregir los errores de concepto: sus datos, su capacidad de innovar y su papel en un envejecimiento saludable. La rueda de la figura central tiene en el centro el autocuidado, el cambio de hábitos y la educación, que atraviesan a todo lo demás. La clase y el nivel que se ven son los de la recomendación más alta de cada componente. Todos se dan en cualquier modalidad: en el centro, en casa o combinada. Una valoración inicial completa decide cuánto necesita cada paciente de cada uno.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la izquierda, la clase y el nivel por resultado. A la derecha, los dos metaanálisis que están detrás. En cardiopatía isquémica (85 estudios aleatorizados, 23.430 participantes, mediana de 12 meses) no bajó la mortalidad total, en pacientes que ya recibían el tratamiento médico actual. El efecto sobre la mortalidad cardiovascular aparece con el tiempo: 0,88 de 6 a 12 meses, 0,77 de 13 a 36 meses y 0,58 más allá de 36 meses. En insuficiencia cardiaca (revisión Cochrane, 60 estudios, 8.728 participantes) los ingresos por cualquier causa pasan del 23,8% al 15,9% hasta 12 meses y la calidad de vida mejora 7,39 puntos en el cuestionario de Minnesota; la mortalidad total no cambió en ese plazo. Sobre la nomenclatura: la guía de rehabilitación habla de HFrEF y HFpEF. La guía ESC 2026 de insuficiencia cardiaca solo distingue FEVI reducida (&lt;50%) y preservada (≥50%), pero esa clasificación todavía no está en los estudios de rehabilitación, la mayoría con FEVI &lt;40%. En la insuficiencia cardiaca descompensada, el estudio REHAB-HF mejoró la función física, la capacidad de ejercicio y la calidad de vida en mayores hospitalizados [10].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 novedades respecto a la imagen clásica del paciente tras un infarto. La fibrilación auricular deja de ser solo una comorbilidad: mejora los síntomas, la recurrencia y la duración de los episodios, con una certeza de moderada a muy baja. En la hipertensión pulmonar los datos proceden sobre todo del grupo 1 y no se pueden generalizar a los demás. En la miocardiopatía hipertrófica estable, el entrenamiento físico tiene su propia recomendación (IIa B1) y sus efectos se pierden a los pocos meses de dejarlo. En la miocardiopatía arritmogénica se desaconseja el ejercicio de intensidad moderada y alta. En la rehabilitación cardio-oncológica el equipo se completa con oncología y cardio-oncología; para prevenir la disfunción por cardiotoxicidad, sobre todo con antraciclinas, la recomendación es IIb B2. En la válvula, la clase I es para la estenosis aórtica tratada, con recambio quirúrgico o implante percutáneo; la IIb es para reducir reingresos tras cualquier cirugía valvular. Una cardiopatía congénita en adultos también tiene I C para mejorar el perfil de riesgo.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recomendación literal es que no se recomienda privar de la rehabilitación a los pacientes con indicación por motivo de fragilidad o comorbilidad (III C). Los datos apuntan a que puede beneficiar más al paciente físicamente frágil, que es justo el que menos acude. El programa del paciente frágil prioriza la seguridad y la función sobre la intensidad, con entrenamiento de fuerza y equilibrio y apoyo nutricional. Con EPOC, enfermedad renal crónica o enfermedades musculoesqueléticas puede hacer falta más vigilancia en las sesiones (constantes, ECG, saturación). No hay una herramienta estándar para medir la fragilidad en rehabilitación: la Asociación Europea de Cardiología Preventiva propone la escala de Edmonton y la escala clínica de fragilidad; la guía cita la de 7 puntos; la versión revisada tiene 9. La escala de fragilidad en insuficiencia cardiaca de la HFA está pendiente de validación.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Literalmente: tras un síndrome coronario agudo, idealmente en los primeros 14 días y no más tarde de 30. Tras la cirugía de revascularización, dentro de los primeros 28 días y sin retrasarlo más allá de 42. Tras un ingreso por insuficiencia cardiaca descompensada, en cuanto se consiga la descongestión y la estabilidad hemodinámica, el alta se considere factible y se haya iniciado el tratamiento recomendado. Hace falta una estratificación del riesgo que incluya una prueba de esfuerzo y descartar contraindicaciones. Los componentes que no son ejercicio (consejo nutricional, apoyo psicológico, dejar de fumar y optimizar los fármacos) se pueden empezar sin demora aunque el paciente aún no pueda entrenar. En el infarto, empezar en la primera semana y mantener el programa más de 3 meses se asocia a más beneficio en el remodelado. El inicio precoz en la insuficiencia cardiaca descompensada se asocia en registros nacionales a menos mortalidad hospitalaria y menos reingresos. La guía no da un plazo en días para esta situación.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Tres columnas con tres mensajes distintos: lo que aumenta el riesgo y obliga a mirar al paciente y a elegir centro, monitorización y menos intensidad; lo que contraindica la prueba y el entrenamiento; y lo que contraindica solo el entrenamiento. Son recomendaciones generales que hay que adaptar a cada paciente. Las cifras de eventos no son comparables entre sí porque proceden de poblaciones y estudios distintos: 1 evento grave por 53.770 pacientes-hora en sesiones supervisadas a distancia; 1 por 11.333 con entrenamiento interválico de alta intensidad en el centro; ninguno comunicado con entrenamiento continuo moderado en el centro. Los estudios que comparan domicilio y centro no tienen potencia para detectar diferencias en complicaciones raras. El suplemento de la guía lista además las situaciones congénitas con más riesgo de arritmia y los pacientes a los que aconseja el centro, el ECG e intensidades más bajas.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valoración inicial la dirige el propio paciente: sus objetivos suelen ser la independencia y volver a hacer lo que hacía, y eso ordena el plan. La ergoespirometría es el patrón de referencia para estratificar el riesgo y prescribir, pero en la práctica se hace poco. Si no hay, se prescribe con una ergometría convencional y la escala de esfuerzo percibido; con limitación en las piernas, una prueba con ergómetro de brazos; sin prueba graduada, la marcha de 6 minutos u otra prueba funcional. En la mujer se pregunta por diabetes e hipertensión del embarazo, menopausia precoz, ovario poliquístico y endometriosis. En el operado se mira la cicatrización esternal y de la herida. En el portador de desfibrilador, el equipo tiene que conocer su programación, sobre todo la frecuencia de corte de la terapia. Para la fuerza, en lugar de una repetición máxima se puede hacer una prueba de 10 repeticiones máximas y estimarla, para evitar la maniobra de Valsalva. Estas son las pruebas que nombra la guía.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estándar mínimo de un programa ambulatorio son 24 sesiones, habitualmente en 12 semanas a dos por semana, sea cual sea la modalidad, y la duración se adapta a cada paciente. La mediana de los programas estudiados es de 3 a 4 meses. La cohorte de Medina-Inojosa es histórica y de un solo centro: mide una asociación, no un efecto causal. Los 2.345 pacientes acudieron a una media de 12,5 sesiones (desviación estándar 11,1) de las 36 prescritas, con 6 años de seguimiento medio. Completar 20 o más sesiones se asoció a un cociente de riesgos de 0,66 (IC 95% 0,55-0,91) para eventos cardiovasculares mayores frente a una sesión o ninguna. Cada sesión adicional se asoció a un cociente de 0,98 (0,97-0,99), sin umbral mínimo ni techo. La guía concluye que hay relación entre dosis y respuesta sin meseta clara y propone el número y el porcentaje de sesiones a las que se acude, y haber acabado el programa, como indicadores clave de calidad.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guía prefiere el umbral ventilatorio al porcentaje del pico. Al mismo porcentaje de la frecuencia cardiaca pico o del VO2 pico, el lactato, la frecuencia cardiaca y el VO2 varían mucho de un paciente a otro; a una fracción del umbral ventilatorio, la respuesta es más homogénea. Usar el porcentaje aumenta el riesgo de clasificar mal la zona de intensidad en la que el paciente está trabajando de verdad. Las escalas generales de METs también se desaconsejan: se correlacionan muy mal con la respuesta real y, para la mayoría de los pacientes con enfermedad cardiovascular, 4 a 6 METs serían un esfuerzo supramáximo. La intensidad moderada de esta guía, que puede llegar a alta según el tipo de ejercicio, es la de las barras. En el paciente con poca capacidad, descompensación reciente o riesgo alto se empieza desde el 40% del VO2 pico, se sube poco a poco hasta VT1 (50-60%), que es el punto más seguro, y solo si lo tolera se acerca a VT2 (65-90%).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 dos ecuaciones son las del trabajo de Milani, las mismas que recoge la guía. Se derivaron en 975 ergoespirometrías y se validaron externamente en otras 1.893, de 2.868 pacientes con enfermedad cardiometabólica de nueve países. La varianza explicada es de 0,77 para el primer umbral y de 0,88 para el segundo, con un error absoluto medio del 7,1% y del 5,0% en la validación externa. El ejemplo sirve para enseñar la cuenta, pero la frecuencia que sale es un punto de partida que se ajusta en la sesión. La guía añade que hay que revisar con la prueba del habla o con la escala de Borg, al empezar y después de forma regular; en la fuerza se usa la escala OMNI-RES. Con incompetencia cronotropa, más frecuente en la insuficiencia cardiaca crónica, la guía aconseja volver a mirar la relación entre frecuencia y carga, porque puede cambiar mucho durante el programa. Los umbrales se desplazan al mejorar la forma física.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guía la presenta como marco de referencia, con límites por abajo y por arriba, que luego se ajusta a cada paciente con el método FITT-VP: frecuencia, intensidad, tiempo, tipo, volumen y progresión. Dentro de cada sesión, unos dos tercios son de resistencia y un tercio de fuerza. En el paciente coronario se proponen resistencia y fuerza; en la insuficiencia cardiaca crónica, además, musculatura inspiratoria si la tolera. La frecuencia, la duración y la intensidad en insuficiencia cardiaca se suben poco a poco a lo largo del programa. Las primeras semanas se aumenta gradualmente el número de ejercicios, series y repeticiones para que el paciente se acostumbre. Una intensidad baja se reserva a pacientes seleccionados: poca capacidad, descompensación reciente o riesgo alto.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ejercicio no se prescribe solo por la capacidad funcional, sino por lo que se quiere cambiar, porque cada factor pide un volumen, una intensidad y un tipo distintos. Si la cifra ideal es demasiado para empezar, se decide con el paciente cómo ir hacia ella. Para mejorar la capacidad y la fuerza funcionan mejor las intensidades mayores y añadir fuerza a la resistencia. Para reducir grasa y mejorar los lípidos, más volumen de resistencia. En la hipertensión, el ejercicio aeróbico es la primera opción y el isométrico es complementario, con menos datos. Para la diabetes tipo 2, mucha frecuencia y mucho volumen de fuerza. En la tipo 1, combinar resistencia y fuerza: la reducción de HbA1c empieza en 52 MET-min por semana, alcanza la diferencia mínima importante (0,5% o más) a los 160 y es máxima en 1.500. Aumentar la actividad física sin elegir la modalidad, por ejemplo animando a andar con un contador de pasos, es insuficiente para mejorar la mayoría de los factores de riesgo y los biomarcadores cardiometabólicos.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interválico de alta intensidad: en cardiopatía isquémica, insuficiencia cardiaca crónica y tras un trasplante es más eficaz o más eficiente en tiempo que el continuo moderado para el VO2 pico. Lo limitan dos cosas: no se sabe qué protocolo es el mejor y no hay datos de seguridad sin supervisión. Por eso la guía lo deja para entornos supervisados y pacientes valorados. En la fuerza conviven cuatro cifras que no responden a lo mismo. Las de la tabla de prescripción son 30-70% en el miembro superior y 40-80% en el inferior tras un síndrome coronario, y hasta 40-60% en la insuficiencia cardiaca crónica. El 70-79% es la intensidad con la que se gana más fuerza, según metaanálisis de la tabla de objetivos. Varios estudios han refutado que la fuerza de alta intensidad produzca más estrés cardiodinámico y los que la han comparado no hallaron más eventos adversos. Sigue la cautela en la hipertensión no controlada o muy alta, porque ahí no hay análisis de seguridad; debe hacerse con supervisión estrecha. Los posicionamientos previos proponían no pasar del 60%; esta guía mantiene ese techo en la insuficiencia cardiaca crónica y lo levanta en el paciente coronario. La musculatura inspiratoria mejora el VO2 pico por sí sola en insuficiencia cardiaca crónica, aunque su valor añadido a la resistencia para el VO2 pico no está claro. La estimulación eléctrica se reserva a pacientes muy débiles, con precauciones en portadores de dispositivos.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método se conoce como teach-back: se explica por partes, se le pide que lo cuente con sus palabras, se aclara lo que no ha quedado bien y se vuelve a comprobar antes de pasar a la parte siguiente. También se puede hacer en programas digitales, con preguntas de comprobación al final de cada apartado. Lo que funciona para cambiar hábitos es fijar objetivos y planificar, vigilarse uno mismo con retroalimentación y tener apoyo social, y actuar sobre la capacidad, la oportunidad y la motivación del paciente. La entrevista motivacional es una técnica práctica. Educar antes del alta, en un metaanálisis de 32 estudios con 6.057 participantes, aumentó los conocimientos y la calidad de vida y redujo los reingresos. La educación sola no reduce la mortalidad: tiene que ir junto al ejercicio y al apoyo psicológico. Una alfabetización en salud baja se asocia a más mortalidad y más reingresos; hay que tenerla en cuenta también en los programas digitales.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programa da una supervisión estrecha durante semanas, con analítica, constantes y síntomas a mano, y eso permite ajustar el tratamiento mejor que una consulta cada varios meses. En insuficiencia cardiaca, el estudio STRONG-HF mostró que subir rápido el tratamiento recomendado con seguimiento estrecho tras un ingreso redujo los síntomas, mejoró la calidad de vida y bajó la mortalidad total o el reingreso por insuficiencia cardiaca a 180 días; la rehabilitación precoz permite vigilar la congestión y ajustar el diurético. El marco sirve también para retirar. La guía recoge un metaanálisis reciente que no encontró reducción de mortalidad, reinfarto o insuficiencia cardiaca con betabloqueantes tras un infarto reciente con FEVI conservada y sin otra indicación. En mayores polimedicados y frágiles, conciliar y retirar medicación es parte del plan. Datos de partida: en EUROASPIRE V, la mayoría de los pacientes tras un síndrome coronario agudo no alcanzaba los objetivos de presión, colesterol LDL y glucosa. En un estudio multinacional, el 31% de los pacientes de riesgo alto y muy alto llegaba al objetivo de colesterol LDL de la guía ESC/EAS 2019. Las mujeres reciben menos tratamiento recomendado, según un análisis nacional de 175.187 pacientes ingresados por infarto con elevación del ST; el estudio REBOOT lo confirmó. Tras una revascularización, es menos probable que lleguen a un LDL &lt;70 mg/dL (1,8 mmol/L).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cortes del índice de masa corporal son muy específicos pero poco sensibles para la adiposidad: no detectan el exceso de grasa en alrededor de la mitad de los afectados. Por eso una persona con sobrepeso, o incluso con peso normal, puede tener alteraciones de la composición corporal que cambian el programa. Las sencillas son la cintura, el cuestionario SARC-F y la dinamometría; si se dispone, la bioimpedancia. Con la rehabilitación se suele perder poco peso (menos del 2-3%). Un déficit de 500 a 750 kcal al día, individualizado, y un volumen de ejercicio suficiente ayudan. Con fármacos de hormonas enteropancreáticas se puede perder del 15% al 24% del peso. Un metaanálisis de agonistas del receptor de GLP-1 (24 estudios, 94.547 participantes) encontró menos eventos cardiovasculares mayores (13%) y menos mortalidad total (12%). En una gran base de datos de vida real, hasta el 50% los dejó en el primer año, sobre todo por efectos adversos. En los estudios, del 25% al 39% del peso perdido fue masa magra. Para no perder músculo: dieta rica en proteínas (1,2 a 1,5 g/kg/día en quien está enfermo; hasta 2 g/kg/día en enfermedad grave o desnutrición) y ejercicio de fuerza o combinado. Del 60% al 69% de los pacientes con insuficiencia cardiaca crónica tienen desnutrición. Como mínimo tres sesiones de nutrición, con un dietista en los casos complejos.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un metaanálisis de cohortes de pacientes con enfermedad coronaria, dejar de fumar redujo un 36% el riesgo relativo de muerte. Además potencia lo demás del programa. Una intervención más intensa consigue más abandonos, por eso la guía pide que dure al menos un mes. En la valoración se pregunta el tipo de producto, la frecuencia y la duración, la dependencia, los intentos previos y la etapa de cambio. Con depresión o enfermedad pulmonar suele hacer falta un apoyo más intensivo. El cigarrillo electrónico y el tabaco calentado: los aerosoles contienen sustancias dañinas y la guía dice que se eviten; el objetivo es dejar toda la nicotina. Solo admite el electrónico a corto plazo como ayuda (IIb C), limitando su uso y sin simultanearlo con cigarrillos convencionales, porque no se conocen sus efectos a largo plazo. La guía nombra la citisina, que en España se comercializa como citisiniclina. Alcohol: la guía no tiene recomendación propia con clase. Recoge el límite de la guía ESC 2021, 100 g de alcohol puro a la semana como máximo, y dice que la relación entre alcohol y enfermedad cardiovascular es compleja y que los datos observacionales tienen sesgos. La presión arterial sube de forma lineal con el consumo, sin umbral seguro. El alcohol es un carcinógeno del grupo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relación entre mente y corazón va en los dos sentidos: con cardiopatía, el riesgo de depresión se multiplica por 1,79; con depresión, el de cardiopatía se multiplica por 1,63, con independencia de otros factores. El malestar psicológico también reduce la adherencia al programa. Las herramientas breves que nombra la guía son el CDI-SF, el CES-D, el GAD-2 y el GAD-7, la HADS y el PHQ-2 y el PHQ-9. Las intervenciones las pueden hacer profesionales de salud mental o, al menos en algunos países, personal de rehabilitación formado por ellos. Un gran estudio encontró que la terapia cognitivo-conductual redujo un 41% la recurrencia cardiovascular y un 45% el reinfarto en la enfermedad coronaria. Entre los antidepresivos, los inhibidores selectivos de la recaptación de serotonina se consideran más seguros en cardiopatía que algunos tricíclicos, por sus efectos cardiovasculares; faltan datos sobre las interacciones con fármacos cardiovasculares. La recomendación del ISRS es en cardiopatía isquémica con depresión mayor de moderada a grave.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Sexualidad: se estima una prevalencia global de disfunción sexual del 62,6% en pacientes con enfermedad cardiovascular. La disfunción eréctil se asocia a más infarto (1,55) y más mortalidad total (1,25); en la mujer con enfermedad cardiovascular, el riesgo de disfunción sexual se multiplica por 1,51 y por 2,07 tras un infarto. Muchos pacientes temen que el sexo desencadene otro evento. La guía dice que los fármacos para la disfunción eréctil, y nombra el sildenafilo, son en general seguros con cardiopatía estable, y pide valorar el riesgo y las interacciones. No menciona los nitratos, pero remite a dos trabajos; en uno de ellos, el consenso del ACC/AHA de 1999, quedó establecida la contraindicación absoluta con nitratos. No dice cuál es el mejor tratamiento. En la mujer se habla también de anticonceptivos con estrógenos, de fármacos teratógenos y de terapia hormonal sustitutiva en casos seleccionados. Trabajo: participar en un programa completo se asocia a un 66% (60-71%) de reincorporación, frente a un 58% (47-68%) en quienes no participan, con un efecto modesto. Combinar ejercicio y asesoramiento funciona mejor que solo educar y asesorar. Las cifras son peores en trabajos físicamente exigentes y no hay diferencias significativas al año. El ejercicio debería incluir, o llegar a, las tareas reales del trabajo. Entorno: la guía pide valorar las condiciones ambientales y aconsejar.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término telerrehabilitación se reserva al domicilio con telemedicina y tecnología digital. Hay dos formas: síncrona, en tiempo real, útil en riesgo alto aunque con pocos datos, y asíncrona, en la que se revisan los datos a intervalos o por alertas, estudiada sobre todo en pacientes estables y de riesgo bajo. La híbrida combina el centro y el domicilio, por contenidos o pasando de uno a otro, y puede incluir a pacientes de más riesgo. Por enfermedad, telerrehabilitación e híbrida son IIa B1 en síndrome coronario e insuficiencia cardiaca, IIa B2 en congénitas, fibrilación auricular y cáncer, y IIb B2 en valvulopatías y dispositivos. El equipo de rehabilitación es siempre el responsable del programa. A la derecha, el metaanálisis en red en insuficiencia cardiaca (139 estudios, 18.670 participantes), con cuatro modalidades frente a la atención habitual. Los resultados, en palabras de sus autores: mejoran el VO2 pico el centro, el domicilio y la tecnología, y la marcha de 6 minutos la híbrida (84,78 m), el centro (50,35 m) y el domicilio (36,77 m), con una diferencia mínima importante de 30 m. Solo el centro redujo los ingresos por insuficiencia cardiaca (OR 0,41; 0,17-0,76) y la mortalidad relacionada (OR 0,42; 0,16-0,90). Los propios autores advierten de que hay pocos estudios de las modalidades digitales y de que la falta de efecto puede ser falta de potencia. Faltan comparaciones directas y a largo plazo.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insuficiencia cardiaca, un metaanálisis de 34 estudios con 13.269 pacientes encontró, con consulta a distancia más monitorización, menos mortalidad cardiovascular (RR 0,83; 0,70-0,99) y menos ingresos cardiovasculares (RR 0,71; 0,58-0,87), casi todo con seguimiento corto. La presión solo con dispositivos de manguito: los que no lo llevan no tienen un protocolo de validación aceptado. Los obstáculos son la brecha digital, sobre todo en mayores y frágiles, la privacidad de los datos, la falta de estándares y de formación, los aspectos legales y que no suele haber reembolso. En inteligencia artificial, la Ley de IA de la Unión Europea exige evaluar el riesgo, calidad de los datos y supervisión humana. El sensor de presión pulmonar se apoya en el estudio MONITOR-HF, con 348 pacientes con insuficiencia cardiaca crónica, en el que mejoró la calidad de vida y redujo los ingresos.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rehabilitación está disponible en 40 de los 44 países europeos, pero con una plaza por cada siete pacientes con cardiopatía isquémica y un déficit estimado de 3.449.460 plazas al año. A escala mundial, una por cada 18. Participa entre el 9% y el 50% de quienes tienen indicación, y alrededor del 40% de los programas europeos no tiene financiación de la seguridad social. La guía sitúa las barreras en cuatro niveles (sistema, clínico, programa y paciente) y propone once soluciones. Tres recomendaciones I B2 son del médico que indica: recomendar el programa al paciente, derivación automática con una conversación y una invitación a la primera valoración. En el estudio de Grace, la derivación automática más la conversación alcanzó una OR de 8,41 (85,8% derivados, 73,5% inscritos), la automática sola 3,27 y la conversación sola 3,35, frente a la derivación habitual (32,2% y 29,0%). Otras medidas: telerrehabilitación e híbrida (IIa B1) para más inscripción y adherencia, y más plazas (I 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También participan menos las minorías étnicas, quienes tienen menos recursos y quienes tienen varias comorbilidades. En las mujeres, la derivación es muy inferior, con cifras especialmente bajas en algunos diagnósticos como la miocardiopatía de takotsubo, y son más mayores al llegar. Un programa adaptado puede incluir modalidades de ejercicio alternativas, sesiones a distancia para mujeres y apoyo psicosocial, y es importante en las menores de 55 años con causas de infarto no típicas, como la disección coronaria espontánea. En los mayores, a la barrera logística se añade la idea, que la guía dice que no tiene base en los datos, de que se benefician menos. La guía pide ejercicio de intensidad baja a moderada, aumentar poco a poco, material educativo adaptado y dieta con más proteínas. Las sesiones en grupo pueden ayudar. La guía considera importante incluir a geriatría. En los menores de 55 años, la enfermedad afecta más a sus planes de vida, al trabajo y a la familia; suelen tener más factores ligados al estilo de vida, además de factores como la lipoproteína(a) o el consumo de drogas.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apartado 12 lo escribieron representantes de los pacientes. Piden herramientas prácticas, ejercicios parecidos a las tareas reales (subir la compra o escaleras, andar distancias largas) y hablar del miedo a otro evento y de la pérdida de confianza en el propio cuerpo. La guía anima a que el paciente siga por su cuenta al acabar el programa. Si la insuficiencia cardiaca es crónica, planificar con antelación ayuda a aclarar qué importa más, qué puede pasar y quién decidiría, en un momento de estabilidad y no en una crisis. La tabla 14 ordena las lagunas por apartado. La de la derecha es una selección por pregunta de consulta: no están todas. La guía no da un calendario de revisiones ni dice quién se encarga de cada cosa en la fase III. Sobre cómo mantener lo ganado, dice que no se conocen bien los motivos del abandono ni de la falta de adherencia a largo plazo y que hay pocos datos de estrategias de mantenimiento; propone estudiar las sesiones de refuerzo, el apoyo de otros pacientes y de la comunidad y el seguimiento digital.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Deja esta diapositiva en pantalla durante el coloquio. Si hace falta volver a alguna cifra, los plazos están en la diapositiva 9, la intensidad en la 13 y la prescripción en la 15. La lista completa de referencias está en la diapositiva siguiente.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Todas comprobadas en PubMed el 07/11/2026. Cada DOI lleva su enlace. Las cifras de los demás trabajos que se nombran en las notas proceden de la propia guía.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IDO">
    <p:bg>
      <p:bgPr>
        <a:solidFill>
          <a:srgbClr val="FFFFFF"/>
        </a:solidFill>
      </p:bgPr>
    </p:bg>
    <p:spTree>
      <p:nvGrpSpPr>
        <p:cNvPr id="1" name=""/>
        <p:cNvGrpSpPr/>
        <p:nvPr/>
      </p:nvGrpSpPr>
      <p:grpSpPr>
        <a:xfrm>
          <a:off x="0" y="0"/>
          <a:ext cx="0" cy="0"/>
          <a:chOff x="0" y="0"/>
          <a:chExt cx="0" cy="0"/>
        </a:xfrm>
      </p:grpSpPr>
      <p:pic>
        <p:nvPicPr>
          <p:cNvPr id="2" name="Image 0" descr="CardioTeca">    </p:cNvPr>
          <p:cNvPicPr>
            <a:picLocks noChangeAspect="1"/>
          </p:cNvPicPr>
          <p:nvPr/>
        </p:nvPicPr>
        <p:blipFill>
          <a:blip r:embed="rId1"/>
          <a:stretch>
            <a:fillRect/>
          </a:stretch>
        </p:blipFill>
        <p:spPr>
          <a:xfrm>
            <a:off x="9985248" y="228600"/>
            <a:ext cx="1700784" cy="301752"/>
          </a:xfrm>
          <a:prstGeom prst="rect">
            <a:avLst/>
          </a:prstGeom>
        </p:spPr>
      </p:pic>
      <p:sp>
        <p:nvSpPr>
          <p:cNvPr id="3" name="Shape 0"/>
          <p:cNvSpPr/>
          <p:nvPr/>
        </p:nvSpPr>
        <p:spPr>
          <a:xfrm>
            <a:off x="502920" y="306324"/>
            <a:ext cx="118872" cy="118872"/>
          </a:xfrm>
          <a:prstGeom prst="rect">
            <a:avLst/>
          </a:prstGeom>
          <a:solidFill>
            <a:srgbClr val="97112A"/>
          </a:solidFill>
          <a:ln/>
        </p:spPr>
      </p:sp>
      <p:sp>
        <p:nvSpPr>
          <p:cNvPr id="4" name="Shape 1"/>
          <p:cNvSpPr/>
          <p:nvPr/>
        </p:nvSpPr>
        <p:spPr>
          <a:xfrm>
            <a:off x="502920" y="6382512"/>
            <a:ext cx="11183112" cy="0"/>
          </a:xfrm>
          <a:prstGeom prst="line">
            <a:avLst/>
          </a:prstGeom>
          <a:noFill/>
          <a:ln w="9525">
            <a:solidFill>
              <a:srgbClr val="DBE3EC"/>
            </a:solidFill>
            <a:prstDash val="solid"/>
          </a:ln>
        </p:spPr>
      </p:sp>
      <p:sp>
        <p:nvSpPr>
          <p:cNvPr id="5" name="Text 2"/>
          <p:cNvSpPr/>
          <p:nvPr/>
        </p:nvSpPr>
        <p:spPr>
          <a:xfrm>
            <a:off x="502920" y="6428232"/>
            <a:ext cx="8229600" cy="237744"/>
          </a:xfrm>
          <a:prstGeom prst="rect">
            <a:avLst/>
          </a:prstGeom>
          <a:noFill/>
          <a:ln/>
        </p:spPr>
        <p:txBody>
          <a:bodyPr wrap="square" lIns="0" tIns="0" rIns="0" bIns="0" rtlCol="0" anchor="ctr"/>
          <a:lstStyle/>
          <a:p>
            <a:pPr indent="0" marL="0">
              <a:buNone/>
            </a:pPr>
            <a:r>
              <a:rPr lang="en-US" sz="1000" dirty="0">
                <a:solidFill>
                  <a:srgbClr val="5F6B7A"/>
                </a:solidFill>
                <a:latin typeface="Barlow" pitchFamily="34" charset="0"/>
                <a:ea typeface="Barlow" pitchFamily="34" charset="-122"/>
                <a:cs typeface="Barlow" pitchFamily="34" charset="-120"/>
              </a:rPr>
              <a:t>Guía ESC 2026 de rehabilitación cardiaca · Kit de sesión clínica de CardioTeca</a:t>
            </a:r>
            <a:endParaRPr lang="en-US" sz="1000" dirty="0"/>
          </a:p>
        </p:txBody>
      </p:sp>
      <p:sp>
        <p:nvSpPr>
          <p:cNvPr id="6" name="Text 3"/>
          <p:cNvSpPr/>
          <p:nvPr>
            <p:ph idx="104" type="body" hasCustomPrompt="1"/>
          </p:nvPr>
        </p:nvSpPr>
        <p:spPr>
          <a:xfrm>
            <a:off x="694944" y="256032"/>
            <a:ext cx="7863840" cy="219456"/>
          </a:xfrm>
          <a:prstGeom prst="rect">
            <a:avLst/>
          </a:prstGeom>
          <a:noFill/>
          <a:ln/>
        </p:spPr>
        <p:txBody>
          <a:bodyPr wrap="square" rtlCol="0"/>
          <a:lstStyle>
            <a:lvl1pPr indent="0" marL="0">
              <a:buNone/>
              <a:defRPr lang="en-US" sz="1100" spc="120" kern="0" dirty="0">
                <a:solidFill>
                  <a:srgbClr val="1D5A9E"/>
                </a:solidFill>
                <a:latin typeface="Barlow SemiBold" pitchFamily="34" charset="0"/>
                <a:ea typeface="Barlow SemiBold" pitchFamily="34" charset="-122"/>
                <a:cs typeface="Barlow SemiBold" pitchFamily="34" charset="-120"/>
              </a:defRPr>
            </a:lvl1pPr>
          </a:lstStyle>
          <a:p>
            <a:pPr indent="0" marL="0">
              <a:buNone/>
            </a:pPr>
            <a:endParaRPr lang="en-US" sz="1100" dirty="0"/>
          </a:p>
        </p:txBody>
      </p:sp>
      <p:sp>
        <p:nvSpPr>
          <p:cNvPr id="7" name="Text 3"/>
          <p:cNvSpPr/>
          <p:nvPr>
            <p:ph idx="105" type="title" hasCustomPrompt="1"/>
          </p:nvPr>
        </p:nvSpPr>
        <p:spPr>
          <a:xfrm>
            <a:off x="502920" y="530352"/>
            <a:ext cx="11183112" cy="877824"/>
          </a:xfrm>
          <a:prstGeom prst="rect">
            <a:avLst/>
          </a:prstGeom>
          <a:noFill/>
          <a:ln/>
        </p:spPr>
        <p:txBody>
          <a:bodyPr wrap="square" rtlCol="0"/>
          <a:lstStyle>
            <a:lvl1pPr algn="l" indent="0" marL="0">
              <a:buNone/>
              <a:defRPr lang="en-US" sz="2700" dirty="0">
                <a:solidFill>
                  <a:srgbClr val="13233B"/>
                </a:solidFill>
                <a:latin typeface="Barlow SemiBold" pitchFamily="34" charset="0"/>
                <a:ea typeface="Barlow SemiBold" pitchFamily="34" charset="-122"/>
                <a:cs typeface="Barlow SemiBold" pitchFamily="34" charset="-120"/>
              </a:defRPr>
            </a:lvl1pPr>
          </a:lstStyle>
          <a:p>
            <a:pPr algn="l" indent="0" marL="0">
              <a:buNone/>
            </a:pPr>
            <a:endParaRPr lang="en-US" sz="2700" dirty="0"/>
          </a:p>
        </p:txBody>
      </p:sp>
      <p:sp>
        <p:nvSpPr>
          <p:cNvPr id="8" name="Text 3"/>
          <p:cNvSpPr/>
          <p:nvPr>
            <p:ph idx="106" type="body" hasCustomPrompt="1"/>
          </p:nvPr>
        </p:nvSpPr>
        <p:spPr>
          <a:xfrm>
            <a:off x="502920" y="6035040"/>
            <a:ext cx="11183112" cy="310896"/>
          </a:xfrm>
          <a:prstGeom prst="rect">
            <a:avLst/>
          </a:prstGeom>
          <a:noFill/>
          <a:ln/>
        </p:spPr>
        <p:txBody>
          <a:bodyPr wrap="square" rtlCol="0"/>
          <a:lstStyle>
            <a:lvl1pPr indent="0" marL="0">
              <a:buNone/>
              <a:defRPr lang="en-US" sz="1000" dirty="0">
                <a:solidFill>
                  <a:srgbClr val="5F6B7A"/>
                </a:solidFill>
                <a:latin typeface="Barlow" pitchFamily="34" charset="0"/>
                <a:ea typeface="Barlow" pitchFamily="34" charset="-122"/>
                <a:cs typeface="Barlow" pitchFamily="34" charset="-120"/>
              </a:defRPr>
            </a:lvl1pPr>
          </a:lstStyle>
          <a:p>
            <a:pPr indent="0" marL="0">
              <a:buNone/>
            </a:pPr>
            <a:endParaRPr lang="en-US" sz="100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MARINO">
    <p:bg>
      <p:bgPr>
        <a:solidFill>
          <a:srgbClr val="163A63"/>
        </a:solidFill>
      </p:bgPr>
    </p:bg>
    <p:spTree>
      <p:nvGrpSpPr>
        <p:cNvPr id="1" name=""/>
        <p:cNvGrpSpPr/>
        <p:nvPr/>
      </p:nvGrpSpPr>
      <p:grpSpPr>
        <a:xfrm>
          <a:off x="0" y="0"/>
          <a:ext cx="0" cy="0"/>
          <a:chOff x="0" y="0"/>
          <a:chExt cx="0" cy="0"/>
        </a:xfrm>
      </p:grpSpPr>
      <p:pic>
        <p:nvPicPr>
          <p:cNvPr id="2" name="Image 0" descr="CardioTeca">    </p:cNvPr>
          <p:cNvPicPr>
            <a:picLocks noChangeAspect="1"/>
          </p:cNvPicPr>
          <p:nvPr/>
        </p:nvPicPr>
        <p:blipFill>
          <a:blip r:embed="rId1"/>
          <a:stretch>
            <a:fillRect/>
          </a:stretch>
        </p:blipFill>
        <p:spPr>
          <a:xfrm>
            <a:off x="9985248" y="228600"/>
            <a:ext cx="1700784" cy="301752"/>
          </a:xfrm>
          <a:prstGeom prst="rect">
            <a:avLst/>
          </a:prstGeom>
        </p:spPr>
      </p:pic>
      <p:sp>
        <p:nvSpPr>
          <p:cNvPr id="3" name="Shape 0"/>
          <p:cNvSpPr/>
          <p:nvPr/>
        </p:nvSpPr>
        <p:spPr>
          <a:xfrm>
            <a:off x="502920" y="306324"/>
            <a:ext cx="118872" cy="118872"/>
          </a:xfrm>
          <a:prstGeom prst="rect">
            <a:avLst/>
          </a:prstGeom>
          <a:solidFill>
            <a:srgbClr val="FFFFFF"/>
          </a:solidFill>
          <a:ln/>
        </p:spPr>
      </p:sp>
      <p:sp>
        <p:nvSpPr>
          <p:cNvPr id="4" name="Shape 1"/>
          <p:cNvSpPr/>
          <p:nvPr/>
        </p:nvSpPr>
        <p:spPr>
          <a:xfrm>
            <a:off x="502920" y="6382512"/>
            <a:ext cx="11183112" cy="0"/>
          </a:xfrm>
          <a:prstGeom prst="line">
            <a:avLst/>
          </a:prstGeom>
          <a:noFill/>
          <a:ln w="9525">
            <a:solidFill>
              <a:srgbClr val="1B4473"/>
            </a:solidFill>
            <a:prstDash val="solid"/>
          </a:ln>
        </p:spPr>
      </p:sp>
      <p:sp>
        <p:nvSpPr>
          <p:cNvPr id="5" name="Text 2"/>
          <p:cNvSpPr/>
          <p:nvPr/>
        </p:nvSpPr>
        <p:spPr>
          <a:xfrm>
            <a:off x="502920" y="6428232"/>
            <a:ext cx="8229600" cy="237744"/>
          </a:xfrm>
          <a:prstGeom prst="rect">
            <a:avLst/>
          </a:prstGeom>
          <a:noFill/>
          <a:ln/>
        </p:spPr>
        <p:txBody>
          <a:bodyPr wrap="square" lIns="0" tIns="0" rIns="0" bIns="0" rtlCol="0" anchor="ctr"/>
          <a:lstStyle/>
          <a:p>
            <a:pPr indent="0" marL="0">
              <a:buNone/>
            </a:pPr>
            <a:r>
              <a:rPr lang="en-US" sz="1000" dirty="0">
                <a:solidFill>
                  <a:srgbClr val="CFE0F5"/>
                </a:solidFill>
                <a:latin typeface="Barlow" pitchFamily="34" charset="0"/>
                <a:ea typeface="Barlow" pitchFamily="34" charset="-122"/>
                <a:cs typeface="Barlow" pitchFamily="34" charset="-120"/>
              </a:rPr>
              <a:t>Guía ESC 2026 de rehabilitación cardiaca · Kit de sesión clínica de CardioTeca</a:t>
            </a:r>
            <a:endParaRPr lang="en-US" sz="1000" dirty="0"/>
          </a:p>
        </p:txBody>
      </p:sp>
      <p:sp>
        <p:nvSpPr>
          <p:cNvPr id="6" name="Text 3"/>
          <p:cNvSpPr/>
          <p:nvPr>
            <p:ph idx="104" type="body" hasCustomPrompt="1"/>
          </p:nvPr>
        </p:nvSpPr>
        <p:spPr>
          <a:xfrm>
            <a:off x="694944" y="256032"/>
            <a:ext cx="7863840" cy="219456"/>
          </a:xfrm>
          <a:prstGeom prst="rect">
            <a:avLst/>
          </a:prstGeom>
          <a:noFill/>
          <a:ln/>
        </p:spPr>
        <p:txBody>
          <a:bodyPr wrap="square" rtlCol="0"/>
          <a:lstStyle>
            <a:lvl1pPr indent="0" marL="0">
              <a:buNone/>
              <a:defRPr lang="en-US" sz="1100" spc="120" kern="0" dirty="0">
                <a:solidFill>
                  <a:srgbClr val="CFE0F5"/>
                </a:solidFill>
                <a:latin typeface="Barlow SemiBold" pitchFamily="34" charset="0"/>
                <a:ea typeface="Barlow SemiBold" pitchFamily="34" charset="-122"/>
                <a:cs typeface="Barlow SemiBold" pitchFamily="34" charset="-120"/>
              </a:defRPr>
            </a:lvl1pPr>
          </a:lstStyle>
          <a:p>
            <a:pPr indent="0" marL="0">
              <a:buNone/>
            </a:pPr>
            <a:endParaRPr lang="en-US" sz="1100" dirty="0"/>
          </a:p>
        </p:txBody>
      </p:sp>
      <p:sp>
        <p:nvSpPr>
          <p:cNvPr id="7" name="Text 3"/>
          <p:cNvSpPr/>
          <p:nvPr>
            <p:ph idx="105" type="title" hasCustomPrompt="1"/>
          </p:nvPr>
        </p:nvSpPr>
        <p:spPr>
          <a:xfrm>
            <a:off x="502920" y="658368"/>
            <a:ext cx="11183112" cy="1371600"/>
          </a:xfrm>
          <a:prstGeom prst="rect">
            <a:avLst/>
          </a:prstGeom>
          <a:noFill/>
          <a:ln/>
        </p:spPr>
        <p:txBody>
          <a:bodyPr wrap="square" rtlCol="0"/>
          <a:lstStyle>
            <a:lvl1pPr algn="l" indent="0" marL="0">
              <a:buNone/>
              <a:defRPr lang="en-US" sz="3400" dirty="0">
                <a:solidFill>
                  <a:srgbClr val="FFFFFF"/>
                </a:solidFill>
                <a:latin typeface="Barlow SemiBold" pitchFamily="34" charset="0"/>
                <a:ea typeface="Barlow SemiBold" pitchFamily="34" charset="-122"/>
                <a:cs typeface="Barlow SemiBold" pitchFamily="34" charset="-120"/>
              </a:defRPr>
            </a:lvl1pPr>
          </a:lstStyle>
          <a:p>
            <a:pPr algn="l" indent="0" marL="0">
              <a:buNone/>
            </a:pPr>
            <a:endParaRPr lang="en-US" sz="3400" dirty="0"/>
          </a:p>
        </p:txBody>
      </p:sp>
      <p:sp>
        <p:nvSpPr>
          <p:cNvPr id="8" name="Text 3"/>
          <p:cNvSpPr/>
          <p:nvPr>
            <p:ph idx="106" type="body" hasCustomPrompt="1"/>
          </p:nvPr>
        </p:nvSpPr>
        <p:spPr>
          <a:xfrm>
            <a:off x="502920" y="6035040"/>
            <a:ext cx="11183112" cy="310896"/>
          </a:xfrm>
          <a:prstGeom prst="rect">
            <a:avLst/>
          </a:prstGeom>
          <a:noFill/>
          <a:ln/>
        </p:spPr>
        <p:txBody>
          <a:bodyPr wrap="square" rtlCol="0"/>
          <a:lstStyle>
            <a:lvl1pPr indent="0" marL="0">
              <a:buNone/>
              <a:defRPr lang="en-US" sz="1000" dirty="0">
                <a:solidFill>
                  <a:srgbClr val="CFE0F5"/>
                </a:solidFill>
                <a:latin typeface="Barlow" pitchFamily="34" charset="0"/>
                <a:ea typeface="Barlow" pitchFamily="34" charset="-122"/>
                <a:cs typeface="Barlow" pitchFamily="34" charset="-120"/>
              </a:defRPr>
            </a:lvl1pPr>
          </a:lstStyle>
          <a:p>
            <a:pPr indent="0" marL="0">
              <a:buNone/>
            </a:pPr>
            <a:endParaRPr lang="en-US" sz="100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FFFFFF"/>
                </a:solidFill>
                <a:latin typeface="Barlow SemiBold"/>
                <a:ea typeface="Barlow SemiBold"/>
                <a:cs typeface="Barlow SemiBold"/>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PORTADA">
    <p:bg>
      <p:bgPr>
        <a:solidFill>
          <a:srgbClr val="163A63"/>
        </a:solidFill>
      </p:bgPr>
    </p:bg>
    <p:spTree>
      <p:nvGrpSpPr>
        <p:cNvPr id="1" name=""/>
        <p:cNvGrpSpPr/>
        <p:nvPr/>
      </p:nvGrpSpPr>
      <p:grpSpPr>
        <a:xfrm>
          <a:off x="0" y="0"/>
          <a:ext cx="0" cy="0"/>
          <a:chOff x="0" y="0"/>
          <a:chExt cx="0" cy="0"/>
        </a:xfrm>
      </p:grpSpPr>
      <p:pic>
        <p:nvPicPr>
          <p:cNvPr id="2" name="Image 0" descr="CardioTeca">    </p:cNvPr>
          <p:cNvPicPr>
            <a:picLocks noChangeAspect="1"/>
          </p:cNvPicPr>
          <p:nvPr/>
        </p:nvPicPr>
        <p:blipFill>
          <a:blip r:embed="rId1"/>
          <a:stretch>
            <a:fillRect/>
          </a:stretch>
        </p:blipFill>
        <p:spPr>
          <a:xfrm>
            <a:off x="9560052" y="384048"/>
            <a:ext cx="2125980" cy="377190"/>
          </a:xfrm>
          <a:prstGeom prst="rect">
            <a:avLst/>
          </a:prstGeom>
        </p:spPr>
      </p:pic>
      <p:sp>
        <p:nvSpPr>
          <p:cNvPr id="3" name="Shape 0"/>
          <p:cNvSpPr/>
          <p:nvPr/>
        </p:nvSpPr>
        <p:spPr>
          <a:xfrm>
            <a:off x="502920" y="1828800"/>
            <a:ext cx="128016" cy="128016"/>
          </a:xfrm>
          <a:prstGeom prst="rect">
            <a:avLst/>
          </a:prstGeom>
          <a:solidFill>
            <a:srgbClr val="FFFFFF"/>
          </a:solidFill>
          <a:ln/>
        </p:spPr>
      </p:sp>
      <p:sp>
        <p:nvSpPr>
          <p:cNvPr id="4" name="Text 1"/>
          <p:cNvSpPr/>
          <p:nvPr>
            <p:ph idx="102" type="body" hasCustomPrompt="1"/>
          </p:nvPr>
        </p:nvSpPr>
        <p:spPr>
          <a:xfrm>
            <a:off x="722376" y="1764792"/>
            <a:ext cx="10058400" cy="256032"/>
          </a:xfrm>
          <a:prstGeom prst="rect">
            <a:avLst/>
          </a:prstGeom>
          <a:noFill/>
          <a:ln/>
        </p:spPr>
        <p:txBody>
          <a:bodyPr wrap="square" rtlCol="0"/>
          <a:lstStyle>
            <a:lvl1pPr indent="0" marL="0">
              <a:buNone/>
              <a:defRPr lang="en-US" sz="1300" spc="140" kern="0" dirty="0">
                <a:solidFill>
                  <a:srgbClr val="CFE0F5"/>
                </a:solidFill>
                <a:latin typeface="Barlow SemiBold" pitchFamily="34" charset="0"/>
                <a:ea typeface="Barlow SemiBold" pitchFamily="34" charset="-122"/>
                <a:cs typeface="Barlow SemiBold" pitchFamily="34" charset="-120"/>
              </a:defRPr>
            </a:lvl1pPr>
          </a:lstStyle>
          <a:p>
            <a:pPr indent="0" marL="0">
              <a:buNone/>
            </a:pPr>
            <a:endParaRPr lang="en-US" sz="1300" dirty="0"/>
          </a:p>
        </p:txBody>
      </p:sp>
      <p:sp>
        <p:nvSpPr>
          <p:cNvPr id="5" name="Text 1"/>
          <p:cNvSpPr/>
          <p:nvPr>
            <p:ph idx="103" type="title" hasCustomPrompt="1"/>
          </p:nvPr>
        </p:nvSpPr>
        <p:spPr>
          <a:xfrm>
            <a:off x="502920" y="2103120"/>
            <a:ext cx="11183112" cy="1600200"/>
          </a:xfrm>
          <a:prstGeom prst="rect">
            <a:avLst/>
          </a:prstGeom>
          <a:noFill/>
          <a:ln/>
        </p:spPr>
        <p:txBody>
          <a:bodyPr wrap="square" rtlCol="0"/>
          <a:lstStyle>
            <a:lvl1pPr algn="l" indent="0" marL="0">
              <a:buNone/>
              <a:defRPr lang="en-US" sz="5000" dirty="0">
                <a:solidFill>
                  <a:srgbClr val="FFFFFF"/>
                </a:solidFill>
                <a:latin typeface="Barlow SemiBold" pitchFamily="34" charset="0"/>
                <a:ea typeface="Barlow SemiBold" pitchFamily="34" charset="-122"/>
                <a:cs typeface="Barlow SemiBold" pitchFamily="34" charset="-120"/>
              </a:defRPr>
            </a:lvl1pPr>
          </a:lstStyle>
          <a:p>
            <a:pPr algn="l" indent="0" marL="0">
              <a:buNone/>
            </a:pPr>
            <a:endParaRPr lang="en-US" sz="5000" dirty="0"/>
          </a:p>
        </p:txBody>
      </p:sp>
      <p:sp>
        <p:nvSpPr>
          <p:cNvPr id="6" name="Text 1"/>
          <p:cNvSpPr/>
          <p:nvPr>
            <p:ph idx="104" type="body" hasCustomPrompt="1"/>
          </p:nvPr>
        </p:nvSpPr>
        <p:spPr>
          <a:xfrm>
            <a:off x="502920" y="3749040"/>
            <a:ext cx="9875520" cy="868680"/>
          </a:xfrm>
          <a:prstGeom prst="rect">
            <a:avLst/>
          </a:prstGeom>
          <a:noFill/>
          <a:ln/>
        </p:spPr>
        <p:txBody>
          <a:bodyPr wrap="square" rtlCol="0"/>
          <a:lstStyle>
            <a:lvl1pPr indent="0" marL="0">
              <a:buNone/>
              <a:defRPr lang="en-US" sz="2100" dirty="0">
                <a:solidFill>
                  <a:srgbClr val="CFE0F5"/>
                </a:solidFill>
                <a:latin typeface="Barlow" pitchFamily="34" charset="0"/>
                <a:ea typeface="Barlow" pitchFamily="34" charset="-122"/>
                <a:cs typeface="Barlow" pitchFamily="34" charset="-120"/>
              </a:defRPr>
            </a:lvl1pPr>
          </a:lstStyle>
          <a:p>
            <a:pPr indent="0" marL="0">
              <a:buNone/>
            </a:pPr>
            <a:endParaRPr lang="en-US" sz="21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2.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5-10.png"/><Relationship Id="rId11" Type="http://schemas.openxmlformats.org/officeDocument/2006/relationships/image" Target="../media/image-5-11.png"/><Relationship Id="rId12" Type="http://schemas.openxmlformats.org/officeDocument/2006/relationships/slideLayout" Target="../slideLayouts/slideLayout2.xml"/><Relationship Id="rId1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2.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2.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slideLayout" Target="../slideLayouts/slideLayout2.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slideLayout" Target="../slideLayouts/slideLayout2.xml"/><Relationship Id="rId7"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image" Target="../media/image-25-7.png"/><Relationship Id="rId8" Type="http://schemas.openxmlformats.org/officeDocument/2006/relationships/image" Target="../media/image-25-8.png"/><Relationship Id="rId9" Type="http://schemas.openxmlformats.org/officeDocument/2006/relationships/slideLayout" Target="../slideLayouts/slideLayout2.xml"/><Relationship Id="rId10"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8" Type="http://schemas.openxmlformats.org/officeDocument/2006/relationships/chart" Target="/ppt/charts/chart1.xml"/><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image" Target="../media/image-26-6.png"/><Relationship Id="rId7" Type="http://schemas.openxmlformats.org/officeDocument/2006/relationships/image" Target="../media/image-26-7.png"/><Relationship Id="rId9" Type="http://schemas.openxmlformats.org/officeDocument/2006/relationships/slideLayout" Target="../slideLayouts/slideLayout2.xml"/><Relationship Id="rId10"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slideLayout" Target="../slideLayouts/slideLayout2.xml"/><Relationship Id="rId5"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image" Target="../media/image-28-5.png"/><Relationship Id="rId6" Type="http://schemas.openxmlformats.org/officeDocument/2006/relationships/slideLayout" Target="../slideLayouts/slideLayout2.xml"/><Relationship Id="rId7"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hyperlink" Target="https://doi.org/10.1093/eurheartj/ehag099" TargetMode="External"/><Relationship Id="rId2" Type="http://schemas.openxmlformats.org/officeDocument/2006/relationships/hyperlink" Target="https://doi.org/10.1093/eurheartj/ehag887" TargetMode="External"/><Relationship Id="rId3" Type="http://schemas.openxmlformats.org/officeDocument/2006/relationships/hyperlink" Target="https://doi.org/10.1093/eurheartj/ehac747" TargetMode="External"/><Relationship Id="rId4" Type="http://schemas.openxmlformats.org/officeDocument/2006/relationships/hyperlink" Target="https://doi.org/10.1002/14651858.CD003331.pub6" TargetMode="External"/><Relationship Id="rId5" Type="http://schemas.openxmlformats.org/officeDocument/2006/relationships/hyperlink" Target="https://doi.org/10.1093/eurjpc/zwae149" TargetMode="External"/><Relationship Id="rId6" Type="http://schemas.openxmlformats.org/officeDocument/2006/relationships/hyperlink" Target="https://doi.org/10.1161/JAHA.120.021356" TargetMode="External"/><Relationship Id="rId7" Type="http://schemas.openxmlformats.org/officeDocument/2006/relationships/hyperlink" Target="https://doi.org/10.1136/openhrt-2021-001949" TargetMode="External"/><Relationship Id="rId8" Type="http://schemas.openxmlformats.org/officeDocument/2006/relationships/hyperlink" Target="https://doi.org/10.1177/2047487319827453" TargetMode="External"/><Relationship Id="rId9" Type="http://schemas.openxmlformats.org/officeDocument/2006/relationships/hyperlink" Target="https://doi.org/10.1001/archinternmed.2010.501" TargetMode="External"/><Relationship Id="rId10" Type="http://schemas.openxmlformats.org/officeDocument/2006/relationships/hyperlink" Target="https://doi.org/10.1056/NEJMoa2026141" TargetMode="External"/><Relationship Id="rId11" Type="http://schemas.openxmlformats.org/officeDocument/2006/relationships/hyperlink" Target="https://doi.org/10.1016/S0140-6736(22)02076-1" TargetMode="External"/><Relationship Id="rId12" Type="http://schemas.openxmlformats.org/officeDocument/2006/relationships/hyperlink" Target="https://doi.org/10.1161/01.cir.99.1.168" TargetMode="External"/><Relationship Id="rId13" Type="http://schemas.openxmlformats.org/officeDocument/2006/relationships/hyperlink" Target="https://doi.org/10.1056/NEJM200006013422201" TargetMode="External"/><Relationship Id="rId14" Type="http://schemas.openxmlformats.org/officeDocument/2006/relationships/slideLayout" Target="../slideLayouts/slideLayout2.xml"/><Relationship Id="rId15"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2" type="body" hasCustomPrompt="1"/>
          </p:nvPr>
        </p:nvSpPr>
        <p:spPr>
          <a:xfrm>
            <a:off x="722376" y="1764792"/>
            <a:ext cx="10058400" cy="256032"/>
          </a:xfrm>
          <a:prstGeom prst="rect">
            <a:avLst/>
          </a:prstGeom>
          <a:noFill/>
          <a:ln/>
        </p:spPr>
        <p:txBody>
          <a:bodyPr wrap="square" lIns="0" tIns="0" rIns="0" bIns="0" rtlCol="0" anchor="ctr"/>
          <a:lstStyle/>
          <a:p>
            <a:pPr indent="0" marL="0">
              <a:buNone/>
            </a:pPr>
            <a:r>
              <a:rPr lang="en-US" sz="1300" spc="140" kern="0" dirty="0">
                <a:solidFill>
                  <a:srgbClr val="CFE0F5"/>
                </a:solidFill>
                <a:latin typeface="Barlow SemiBold" pitchFamily="34" charset="0"/>
                <a:ea typeface="Barlow SemiBold" pitchFamily="34" charset="-122"/>
                <a:cs typeface="Barlow SemiBold" pitchFamily="34" charset="-120"/>
              </a:rPr>
              <a:t>KIT DE SESIÓN CLÍNICA · ESPACIO DE PREVENCIÓN Y REHABILITACIÓN</a:t>
            </a:r>
            <a:endParaRPr lang="en-US" sz="1300" dirty="0"/>
          </a:p>
        </p:txBody>
      </p:sp>
      <p:sp>
        <p:nvSpPr>
          <p:cNvPr id="3" name="Text 1"/>
          <p:cNvSpPr/>
          <p:nvPr>
            <p:ph idx="103" type="title" hasCustomPrompt="1"/>
          </p:nvPr>
        </p:nvSpPr>
        <p:spPr>
          <a:xfrm>
            <a:off x="502920" y="2103120"/>
            <a:ext cx="11183112" cy="1600200"/>
          </a:xfrm>
          <a:prstGeom prst="rect">
            <a:avLst/>
          </a:prstGeom>
          <a:noFill/>
          <a:ln/>
        </p:spPr>
        <p:txBody>
          <a:bodyPr wrap="square" lIns="0" tIns="0" rIns="0" bIns="0" rtlCol="0" anchor="t"/>
          <a:lstStyle/>
          <a:p>
            <a:pPr algn="l" indent="0" marL="0">
              <a:buNone/>
            </a:pPr>
            <a:r>
              <a:rPr lang="en-US" sz="5000" dirty="0">
                <a:solidFill>
                  <a:srgbClr val="FFFFFF"/>
                </a:solidFill>
                <a:latin typeface="Barlow SemiBold" pitchFamily="34" charset="0"/>
                <a:ea typeface="Barlow SemiBold" pitchFamily="34" charset="-122"/>
                <a:cs typeface="Barlow SemiBold" pitchFamily="34" charset="-120"/>
              </a:rPr>
              <a:t>Guía ESC 2026</a:t>
            </a:r>
            <a:endParaRPr lang="en-US" sz="5000" dirty="0"/>
          </a:p>
          <a:p>
            <a:pPr algn="l" indent="0" marL="0">
              <a:buNone/>
            </a:pPr>
            <a:r>
              <a:rPr lang="en-US" sz="5000" dirty="0">
                <a:solidFill>
                  <a:srgbClr val="FFFFFF"/>
                </a:solidFill>
                <a:latin typeface="Barlow SemiBold" pitchFamily="34" charset="0"/>
                <a:ea typeface="Barlow SemiBold" pitchFamily="34" charset="-122"/>
                <a:cs typeface="Barlow SemiBold" pitchFamily="34" charset="-120"/>
              </a:rPr>
              <a:t>de rehabilitación cardiaca</a:t>
            </a:r>
            <a:endParaRPr lang="en-US" sz="5000" dirty="0"/>
          </a:p>
        </p:txBody>
      </p:sp>
      <p:sp>
        <p:nvSpPr>
          <p:cNvPr id="5" name="Text 1"/>
          <p:cNvSpPr/>
          <p:nvPr>
            <p:ph idx="104" type="body" hasCustomPrompt="1"/>
          </p:nvPr>
        </p:nvSpPr>
        <p:spPr>
          <a:xfrm>
            <a:off x="502920" y="3749040"/>
            <a:ext cx="9875520" cy="868680"/>
          </a:xfrm>
          <a:prstGeom prst="rect">
            <a:avLst/>
          </a:prstGeom>
          <a:noFill/>
          <a:ln/>
        </p:spPr>
        <p:txBody>
          <a:bodyPr wrap="square" lIns="0" tIns="0" rIns="0" bIns="0" rtlCol="0" anchor="t"/>
          <a:lstStyle/>
          <a:p>
            <a:pPr indent="0" marL="0">
              <a:buNone/>
            </a:pPr>
            <a:r>
              <a:rPr lang="en-US" sz="2100" dirty="0">
                <a:solidFill>
                  <a:srgbClr val="CFE0F5"/>
                </a:solidFill>
                <a:latin typeface="Barlow" pitchFamily="34" charset="0"/>
                <a:ea typeface="Barlow" pitchFamily="34" charset="-122"/>
                <a:cs typeface="Barlow" pitchFamily="34" charset="-120"/>
              </a:rPr>
              <a:t>A quién se le indica, cuándo se empieza, cómo se prescribe el ejercicio y cómo se consigue que el paciente llegue</a:t>
            </a:r>
            <a:endParaRPr lang="en-US" sz="2100" dirty="0"/>
          </a:p>
        </p:txBody>
      </p:sp>
      <p:sp>
        <p:nvSpPr>
          <p:cNvPr id="6" name="Shape 3"/>
          <p:cNvSpPr/>
          <p:nvPr/>
        </p:nvSpPr>
        <p:spPr>
          <a:xfrm>
            <a:off x="502920" y="5074920"/>
            <a:ext cx="11183112" cy="0"/>
          </a:xfrm>
          <a:prstGeom prst="line">
            <a:avLst/>
          </a:prstGeom>
          <a:noFill/>
          <a:ln w="12700">
            <a:solidFill>
              <a:srgbClr val="1B4473"/>
            </a:solidFill>
            <a:prstDash val="solid"/>
          </a:ln>
        </p:spPr>
      </p:sp>
      <p:sp>
        <p:nvSpPr>
          <p:cNvPr id="7" name="Text 4"/>
          <p:cNvSpPr txBox="1"/>
          <p:nvPr/>
        </p:nvSpPr>
        <p:spPr>
          <a:xfrm>
            <a:off x="502920" y="5230368"/>
            <a:ext cx="2743200" cy="237744"/>
          </a:xfrm>
          <a:prstGeom prst="rect">
            <a:avLst/>
          </a:prstGeom>
          <a:noFill/>
          <a:ln/>
        </p:spPr>
        <p:txBody>
          <a:bodyPr wrap="square" lIns="0" tIns="0" rIns="0" bIns="0" rtlCol="0" anchor="t"/>
          <a:lstStyle/>
          <a:p>
            <a:pPr indent="0" marL="0">
              <a:buNone/>
            </a:pPr>
            <a:r>
              <a:rPr lang="en-US" sz="1100" spc="120" kern="0" dirty="0">
                <a:solidFill>
                  <a:srgbClr val="CFE0F5"/>
                </a:solidFill>
                <a:latin typeface="Barlow SemiBold" pitchFamily="34" charset="0"/>
                <a:ea typeface="Barlow SemiBold" pitchFamily="34" charset="-122"/>
                <a:cs typeface="Barlow SemiBold" pitchFamily="34" charset="-120"/>
              </a:rPr>
              <a:t>PONENTE</a:t>
            </a:r>
            <a:endParaRPr lang="en-US" sz="1100" dirty="0"/>
          </a:p>
        </p:txBody>
      </p:sp>
      <p:sp>
        <p:nvSpPr>
          <p:cNvPr id="8" name="Text 5"/>
          <p:cNvSpPr txBox="1"/>
          <p:nvPr/>
        </p:nvSpPr>
        <p:spPr>
          <a:xfrm>
            <a:off x="502920" y="5504688"/>
            <a:ext cx="2697480" cy="365760"/>
          </a:xfrm>
          <a:prstGeom prst="rect">
            <a:avLst/>
          </a:prstGeom>
          <a:noFill/>
          <a:ln/>
        </p:spPr>
        <p:txBody>
          <a:bodyPr wrap="square" lIns="0" tIns="0" rIns="0" bIns="0" rtlCol="0" anchor="t"/>
          <a:lstStyle/>
          <a:p>
            <a:pPr indent="0" marL="0">
              <a:buNone/>
            </a:pPr>
            <a:r>
              <a:rPr lang="en-US" sz="1700" i="1" dirty="0">
                <a:solidFill>
                  <a:srgbClr val="FFFFFF"/>
                </a:solidFill>
                <a:latin typeface="Barlow" pitchFamily="34" charset="0"/>
                <a:ea typeface="Barlow" pitchFamily="34" charset="-122"/>
                <a:cs typeface="Barlow" pitchFamily="34" charset="-120"/>
              </a:rPr>
              <a:t>[Nombre y apellidos]</a:t>
            </a:r>
            <a:endParaRPr lang="en-US" sz="1700" dirty="0"/>
          </a:p>
        </p:txBody>
      </p:sp>
      <p:sp>
        <p:nvSpPr>
          <p:cNvPr id="9" name="Text 6"/>
          <p:cNvSpPr txBox="1"/>
          <p:nvPr/>
        </p:nvSpPr>
        <p:spPr>
          <a:xfrm>
            <a:off x="3291840" y="5230368"/>
            <a:ext cx="2743200" cy="237744"/>
          </a:xfrm>
          <a:prstGeom prst="rect">
            <a:avLst/>
          </a:prstGeom>
          <a:noFill/>
          <a:ln/>
        </p:spPr>
        <p:txBody>
          <a:bodyPr wrap="square" lIns="0" tIns="0" rIns="0" bIns="0" rtlCol="0" anchor="t"/>
          <a:lstStyle/>
          <a:p>
            <a:pPr indent="0" marL="0">
              <a:buNone/>
            </a:pPr>
            <a:r>
              <a:rPr lang="en-US" sz="1100" spc="120" kern="0" dirty="0">
                <a:solidFill>
                  <a:srgbClr val="CFE0F5"/>
                </a:solidFill>
                <a:latin typeface="Barlow SemiBold" pitchFamily="34" charset="0"/>
                <a:ea typeface="Barlow SemiBold" pitchFamily="34" charset="-122"/>
                <a:cs typeface="Barlow SemiBold" pitchFamily="34" charset="-120"/>
              </a:rPr>
              <a:t>CENTRO</a:t>
            </a:r>
            <a:endParaRPr lang="en-US" sz="1100" dirty="0"/>
          </a:p>
        </p:txBody>
      </p:sp>
      <p:sp>
        <p:nvSpPr>
          <p:cNvPr id="10" name="Text 7"/>
          <p:cNvSpPr txBox="1"/>
          <p:nvPr/>
        </p:nvSpPr>
        <p:spPr>
          <a:xfrm>
            <a:off x="3291840" y="5504688"/>
            <a:ext cx="2697480" cy="365760"/>
          </a:xfrm>
          <a:prstGeom prst="rect">
            <a:avLst/>
          </a:prstGeom>
          <a:noFill/>
          <a:ln/>
        </p:spPr>
        <p:txBody>
          <a:bodyPr wrap="square" lIns="0" tIns="0" rIns="0" bIns="0" rtlCol="0" anchor="t"/>
          <a:lstStyle/>
          <a:p>
            <a:pPr indent="0" marL="0">
              <a:buNone/>
            </a:pPr>
            <a:r>
              <a:rPr lang="en-US" sz="1700" i="1" dirty="0">
                <a:solidFill>
                  <a:srgbClr val="FFFFFF"/>
                </a:solidFill>
                <a:latin typeface="Barlow" pitchFamily="34" charset="0"/>
                <a:ea typeface="Barlow" pitchFamily="34" charset="-122"/>
                <a:cs typeface="Barlow" pitchFamily="34" charset="-120"/>
              </a:rPr>
              <a:t>[Servicio y hospital]</a:t>
            </a:r>
            <a:endParaRPr lang="en-US" sz="1700" dirty="0"/>
          </a:p>
        </p:txBody>
      </p:sp>
      <p:sp>
        <p:nvSpPr>
          <p:cNvPr id="11" name="Text 8"/>
          <p:cNvSpPr txBox="1"/>
          <p:nvPr/>
        </p:nvSpPr>
        <p:spPr>
          <a:xfrm>
            <a:off x="6080760" y="5230368"/>
            <a:ext cx="2743200" cy="237744"/>
          </a:xfrm>
          <a:prstGeom prst="rect">
            <a:avLst/>
          </a:prstGeom>
          <a:noFill/>
          <a:ln/>
        </p:spPr>
        <p:txBody>
          <a:bodyPr wrap="square" lIns="0" tIns="0" rIns="0" bIns="0" rtlCol="0" anchor="t"/>
          <a:lstStyle/>
          <a:p>
            <a:pPr indent="0" marL="0">
              <a:buNone/>
            </a:pPr>
            <a:r>
              <a:rPr lang="en-US" sz="1100" spc="120" kern="0" dirty="0">
                <a:solidFill>
                  <a:srgbClr val="CFE0F5"/>
                </a:solidFill>
                <a:latin typeface="Barlow SemiBold" pitchFamily="34" charset="0"/>
                <a:ea typeface="Barlow SemiBold" pitchFamily="34" charset="-122"/>
                <a:cs typeface="Barlow SemiBold" pitchFamily="34" charset="-120"/>
              </a:rPr>
              <a:t>FECHA</a:t>
            </a:r>
            <a:endParaRPr lang="en-US" sz="1100" dirty="0"/>
          </a:p>
        </p:txBody>
      </p:sp>
      <p:sp>
        <p:nvSpPr>
          <p:cNvPr id="12" name="Text 9"/>
          <p:cNvSpPr txBox="1"/>
          <p:nvPr/>
        </p:nvSpPr>
        <p:spPr>
          <a:xfrm>
            <a:off x="6080760" y="5504688"/>
            <a:ext cx="2697480" cy="365760"/>
          </a:xfrm>
          <a:prstGeom prst="rect">
            <a:avLst/>
          </a:prstGeom>
          <a:noFill/>
          <a:ln/>
        </p:spPr>
        <p:txBody>
          <a:bodyPr wrap="square" lIns="0" tIns="0" rIns="0" bIns="0" rtlCol="0" anchor="t"/>
          <a:lstStyle/>
          <a:p>
            <a:pPr indent="0" marL="0">
              <a:buNone/>
            </a:pPr>
            <a:r>
              <a:rPr lang="en-US" sz="1700" i="1" dirty="0">
                <a:solidFill>
                  <a:srgbClr val="FFFFFF"/>
                </a:solidFill>
                <a:latin typeface="Barlow" pitchFamily="34" charset="0"/>
                <a:ea typeface="Barlow" pitchFamily="34" charset="-122"/>
                <a:cs typeface="Barlow" pitchFamily="34" charset="-120"/>
              </a:rPr>
              <a:t>[Fecha de la sesión]</a:t>
            </a:r>
            <a:endParaRPr lang="en-US" sz="1700" dirty="0"/>
          </a:p>
        </p:txBody>
      </p:sp>
      <p:sp>
        <p:nvSpPr>
          <p:cNvPr id="13" name="Text 10"/>
          <p:cNvSpPr txBox="1"/>
          <p:nvPr/>
        </p:nvSpPr>
        <p:spPr>
          <a:xfrm>
            <a:off x="8503920" y="5230368"/>
            <a:ext cx="2743200" cy="237744"/>
          </a:xfrm>
          <a:prstGeom prst="rect">
            <a:avLst/>
          </a:prstGeom>
          <a:noFill/>
          <a:ln/>
        </p:spPr>
        <p:txBody>
          <a:bodyPr wrap="square" lIns="0" tIns="0" rIns="0" bIns="0" rtlCol="0" anchor="t"/>
          <a:lstStyle/>
          <a:p>
            <a:pPr indent="0" marL="0">
              <a:buNone/>
            </a:pPr>
            <a:r>
              <a:rPr lang="en-US" sz="1100" spc="120" kern="0" dirty="0">
                <a:solidFill>
                  <a:srgbClr val="CFE0F5"/>
                </a:solidFill>
                <a:latin typeface="Barlow SemiBold" pitchFamily="34" charset="0"/>
                <a:ea typeface="Barlow SemiBold" pitchFamily="34" charset="-122"/>
                <a:cs typeface="Barlow SemiBold" pitchFamily="34" charset="-120"/>
              </a:rPr>
              <a:t>CONTENIDO</a:t>
            </a:r>
            <a:endParaRPr lang="en-US" sz="1100" dirty="0"/>
          </a:p>
        </p:txBody>
      </p:sp>
      <p:sp>
        <p:nvSpPr>
          <p:cNvPr id="14" name="Text 11"/>
          <p:cNvSpPr txBox="1"/>
          <p:nvPr/>
        </p:nvSpPr>
        <p:spPr>
          <a:xfrm>
            <a:off x="8503920" y="5504688"/>
            <a:ext cx="3200400" cy="365760"/>
          </a:xfrm>
          <a:prstGeom prst="rect">
            <a:avLst/>
          </a:prstGeom>
          <a:noFill/>
          <a:ln/>
        </p:spPr>
        <p:txBody>
          <a:bodyPr wrap="square" lIns="0" tIns="0" rIns="0" bIns="0" rtlCol="0" anchor="t"/>
          <a:lstStyle/>
          <a:p>
            <a:pPr indent="0" marL="0">
              <a:buNone/>
            </a:pPr>
            <a:r>
              <a:rPr lang="en-US" sz="1700" dirty="0">
                <a:solidFill>
                  <a:srgbClr val="FFFFFF"/>
                </a:solidFill>
                <a:latin typeface="Barlow SemiBold" pitchFamily="34" charset="0"/>
                <a:ea typeface="Barlow SemiBold" pitchFamily="34" charset="-122"/>
                <a:cs typeface="Barlow SemiBold" pitchFamily="34" charset="-120"/>
              </a:rPr>
              <a:t>Comité Editorial de CardioTeca</a:t>
            </a:r>
            <a:endParaRPr lang="en-US" sz="1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ANTES DE EMPEZAR</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Conflictos de interés y de dónde sale este material</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Elaboración propia a partir de la guía ESC 2026 de rehabilitación cardiaca y de su corrección [1,2].</a:t>
            </a:r>
            <a:endParaRPr lang="en-US" sz="1000" dirty="0"/>
          </a:p>
        </p:txBody>
      </p:sp>
      <p:sp>
        <p:nvSpPr>
          <p:cNvPr id="6" name="Shape 3"/>
          <p:cNvSpPr/>
          <p:nvPr/>
        </p:nvSpPr>
        <p:spPr>
          <a:xfrm>
            <a:off x="502920" y="1481328"/>
            <a:ext cx="5257800" cy="2286000"/>
          </a:xfrm>
          <a:prstGeom prst="roundRect">
            <a:avLst>
              <a:gd name="adj" fmla="val 2800"/>
            </a:avLst>
          </a:prstGeom>
          <a:solidFill>
            <a:srgbClr val="E6EDF5"/>
          </a:solidFill>
          <a:ln w="9525">
            <a:solidFill>
              <a:srgbClr val="E6EDF5"/>
            </a:solidFill>
            <a:prstDash val="solid"/>
          </a:ln>
        </p:spPr>
      </p:sp>
      <p:sp>
        <p:nvSpPr>
          <p:cNvPr id="7" name="Text 4"/>
          <p:cNvSpPr txBox="1"/>
          <p:nvPr/>
        </p:nvSpPr>
        <p:spPr>
          <a:xfrm>
            <a:off x="777240" y="1709928"/>
            <a:ext cx="4754880" cy="320040"/>
          </a:xfrm>
          <a:prstGeom prst="rect">
            <a:avLst/>
          </a:prstGeom>
          <a:noFill/>
          <a:ln/>
        </p:spPr>
        <p:txBody>
          <a:bodyPr wrap="square" lIns="0" tIns="0" rIns="0" bIns="0" rtlCol="0" anchor="t"/>
          <a:lstStyle/>
          <a:p>
            <a:pPr indent="0" marL="0">
              <a:buNone/>
            </a:pPr>
            <a:r>
              <a:rPr lang="en-US" sz="1700" dirty="0">
                <a:solidFill>
                  <a:srgbClr val="163A63"/>
                </a:solidFill>
                <a:latin typeface="Barlow SemiBold" pitchFamily="34" charset="0"/>
                <a:ea typeface="Barlow SemiBold" pitchFamily="34" charset="-122"/>
                <a:cs typeface="Barlow SemiBold" pitchFamily="34" charset="-120"/>
              </a:rPr>
              <a:t>Conflictos de interés del ponente</a:t>
            </a:r>
            <a:endParaRPr lang="en-US" sz="1700" dirty="0"/>
          </a:p>
        </p:txBody>
      </p:sp>
      <p:sp>
        <p:nvSpPr>
          <p:cNvPr id="8" name="Text 5"/>
          <p:cNvSpPr txBox="1"/>
          <p:nvPr/>
        </p:nvSpPr>
        <p:spPr>
          <a:xfrm>
            <a:off x="777240" y="2167128"/>
            <a:ext cx="4709160" cy="1371600"/>
          </a:xfrm>
          <a:prstGeom prst="rect">
            <a:avLst/>
          </a:prstGeom>
          <a:noFill/>
          <a:ln/>
        </p:spPr>
        <p:txBody>
          <a:bodyPr wrap="square" lIns="0" tIns="0" rIns="0" bIns="0" rtlCol="0" anchor="t"/>
          <a:lstStyle/>
          <a:p>
            <a:pPr indent="0" marL="0">
              <a:lnSpc>
                <a:spcPct val="115000"/>
              </a:lnSpc>
              <a:buNone/>
            </a:pPr>
            <a:r>
              <a:rPr lang="en-US" sz="1600" i="1" dirty="0">
                <a:solidFill>
                  <a:srgbClr val="13233B"/>
                </a:solidFill>
                <a:latin typeface="Barlow" pitchFamily="34" charset="0"/>
                <a:ea typeface="Barlow" pitchFamily="34" charset="-122"/>
                <a:cs typeface="Barlow" pitchFamily="34" charset="-120"/>
              </a:rPr>
              <a:t>[Nombre y apellidos del ponente]</a:t>
            </a:r>
            <a:pPr indent="0" marL="0">
              <a:lnSpc>
                <a:spcPct val="115000"/>
              </a:lnSpc>
              <a:buNone/>
            </a:pPr>
            <a:r>
              <a:rPr lang="en-US" sz="1600" dirty="0">
                <a:solidFill>
                  <a:srgbClr val="13233B"/>
                </a:solidFill>
                <a:latin typeface="Barlow" pitchFamily="34" charset="0"/>
                <a:ea typeface="Barlow" pitchFamily="34" charset="-122"/>
                <a:cs typeface="Barlow" pitchFamily="34" charset="-120"/>
              </a:rPr>
              <a:t> declara los siguientes conflictos de interés en relación con esta presentación: </a:t>
            </a:r>
            <a:pPr indent="0" marL="0">
              <a:lnSpc>
                <a:spcPct val="115000"/>
              </a:lnSpc>
              <a:buNone/>
            </a:pPr>
            <a:r>
              <a:rPr lang="en-US" sz="1600" i="1" dirty="0">
                <a:solidFill>
                  <a:srgbClr val="13233B"/>
                </a:solidFill>
                <a:latin typeface="Barlow" pitchFamily="34" charset="0"/>
                <a:ea typeface="Barlow" pitchFamily="34" charset="-122"/>
                <a:cs typeface="Barlow" pitchFamily="34" charset="-120"/>
              </a:rPr>
              <a:t>[relación de conflictos, o «ninguno»]</a:t>
            </a:r>
            <a:pPr indent="0" marL="0">
              <a:lnSpc>
                <a:spcPct val="115000"/>
              </a:lnSpc>
              <a:buNone/>
            </a:pPr>
            <a:r>
              <a:rPr lang="en-US" sz="1600" dirty="0">
                <a:solidFill>
                  <a:srgbClr val="13233B"/>
                </a:solidFill>
                <a:latin typeface="Barlow" pitchFamily="34" charset="0"/>
                <a:ea typeface="Barlow" pitchFamily="34" charset="-122"/>
                <a:cs typeface="Barlow" pitchFamily="34" charset="-120"/>
              </a:rPr>
              <a:t>.</a:t>
            </a:r>
            <a:endParaRPr lang="en-US" sz="1600" dirty="0"/>
          </a:p>
        </p:txBody>
      </p:sp>
      <p:sp>
        <p:nvSpPr>
          <p:cNvPr id="9" name="Shape 6"/>
          <p:cNvSpPr/>
          <p:nvPr/>
        </p:nvSpPr>
        <p:spPr>
          <a:xfrm>
            <a:off x="502920" y="3968496"/>
            <a:ext cx="5257800" cy="2011680"/>
          </a:xfrm>
          <a:prstGeom prst="roundRect">
            <a:avLst>
              <a:gd name="adj" fmla="val 3182"/>
            </a:avLst>
          </a:prstGeom>
          <a:solidFill>
            <a:srgbClr val="F2F5F9"/>
          </a:solidFill>
          <a:ln w="9525">
            <a:solidFill>
              <a:srgbClr val="F2F5F9"/>
            </a:solidFill>
            <a:prstDash val="solid"/>
          </a:ln>
        </p:spPr>
      </p:sp>
      <p:sp>
        <p:nvSpPr>
          <p:cNvPr id="10" name="Text 7"/>
          <p:cNvSpPr txBox="1"/>
          <p:nvPr/>
        </p:nvSpPr>
        <p:spPr>
          <a:xfrm>
            <a:off x="777240" y="4133088"/>
            <a:ext cx="4754880" cy="292608"/>
          </a:xfrm>
          <a:prstGeom prst="rect">
            <a:avLst/>
          </a:prstGeom>
          <a:noFill/>
          <a:ln/>
        </p:spPr>
        <p:txBody>
          <a:bodyPr wrap="square" lIns="0" tIns="0" rIns="0" bIns="0" rtlCol="0" anchor="t"/>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Cómo leer la clase y el nivel en estas diapositivas</a:t>
            </a:r>
            <a:endParaRPr lang="en-US" sz="1500" dirty="0"/>
          </a:p>
        </p:txBody>
      </p:sp>
      <p:sp>
        <p:nvSpPr>
          <p:cNvPr id="11" name="Text 8"/>
          <p:cNvSpPr/>
          <p:nvPr/>
        </p:nvSpPr>
        <p:spPr>
          <a:xfrm>
            <a:off x="777240" y="4498848"/>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A</a:t>
            </a:r>
            <a:endParaRPr lang="en-US" sz="1200" dirty="0"/>
          </a:p>
        </p:txBody>
      </p:sp>
      <p:sp>
        <p:nvSpPr>
          <p:cNvPr id="12" name="Text 9"/>
          <p:cNvSpPr txBox="1"/>
          <p:nvPr/>
        </p:nvSpPr>
        <p:spPr>
          <a:xfrm>
            <a:off x="1554480" y="4498848"/>
            <a:ext cx="4023360" cy="265176"/>
          </a:xfrm>
          <a:prstGeom prst="rect">
            <a:avLst/>
          </a:prstGeom>
          <a:noFill/>
          <a:ln/>
        </p:spPr>
        <p:txBody>
          <a:bodyPr wrap="square" lIns="0" tIns="0" rIns="0" bIns="0" rtlCol="0" anchor="ctr"/>
          <a:lstStyle/>
          <a:p>
            <a:pPr indent="0" marL="0">
              <a:buNone/>
            </a:pPr>
            <a:r>
              <a:rPr lang="en-US" sz="1400" dirty="0">
                <a:solidFill>
                  <a:srgbClr val="13233B"/>
                </a:solidFill>
                <a:latin typeface="Barlow" pitchFamily="34" charset="0"/>
                <a:ea typeface="Barlow" pitchFamily="34" charset="-122"/>
                <a:cs typeface="Barlow" pitchFamily="34" charset="-120"/>
              </a:rPr>
              <a:t>Se recomienda, con nivel de evidencia A</a:t>
            </a:r>
            <a:endParaRPr lang="en-US" sz="1400" dirty="0"/>
          </a:p>
        </p:txBody>
      </p:sp>
      <p:sp>
        <p:nvSpPr>
          <p:cNvPr id="13" name="Text 10"/>
          <p:cNvSpPr/>
          <p:nvPr/>
        </p:nvSpPr>
        <p:spPr>
          <a:xfrm>
            <a:off x="777240" y="4837176"/>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B1</a:t>
            </a:r>
            <a:endParaRPr lang="en-US" sz="1200" dirty="0"/>
          </a:p>
        </p:txBody>
      </p:sp>
      <p:sp>
        <p:nvSpPr>
          <p:cNvPr id="14" name="Text 11"/>
          <p:cNvSpPr txBox="1"/>
          <p:nvPr/>
        </p:nvSpPr>
        <p:spPr>
          <a:xfrm>
            <a:off x="1554480" y="4837176"/>
            <a:ext cx="4023360" cy="265176"/>
          </a:xfrm>
          <a:prstGeom prst="rect">
            <a:avLst/>
          </a:prstGeom>
          <a:noFill/>
          <a:ln/>
        </p:spPr>
        <p:txBody>
          <a:bodyPr wrap="square" lIns="0" tIns="0" rIns="0" bIns="0" rtlCol="0" anchor="ctr"/>
          <a:lstStyle/>
          <a:p>
            <a:pPr indent="0" marL="0">
              <a:buNone/>
            </a:pPr>
            <a:r>
              <a:rPr lang="en-US" sz="1400" dirty="0">
                <a:solidFill>
                  <a:srgbClr val="13233B"/>
                </a:solidFill>
                <a:latin typeface="Barlow" pitchFamily="34" charset="0"/>
                <a:ea typeface="Barlow" pitchFamily="34" charset="-122"/>
                <a:cs typeface="Barlow" pitchFamily="34" charset="-120"/>
              </a:rPr>
              <a:t>Se debe considerar, con nivel de evidencia B1</a:t>
            </a:r>
            <a:endParaRPr lang="en-US" sz="1400" dirty="0"/>
          </a:p>
        </p:txBody>
      </p:sp>
      <p:sp>
        <p:nvSpPr>
          <p:cNvPr id="15" name="Text 12"/>
          <p:cNvSpPr/>
          <p:nvPr/>
        </p:nvSpPr>
        <p:spPr>
          <a:xfrm>
            <a:off x="777240" y="5175504"/>
            <a:ext cx="621792" cy="265176"/>
          </a:xfrm>
          <a:prstGeom prst="roundRect">
            <a:avLst>
              <a:gd name="adj" fmla="val 17241"/>
            </a:avLst>
          </a:prstGeom>
          <a:solidFill>
            <a:srgbClr val="C2630A"/>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IIb B2</a:t>
            </a:r>
            <a:endParaRPr lang="en-US" sz="1200" dirty="0"/>
          </a:p>
        </p:txBody>
      </p:sp>
      <p:sp>
        <p:nvSpPr>
          <p:cNvPr id="16" name="Text 13"/>
          <p:cNvSpPr txBox="1"/>
          <p:nvPr/>
        </p:nvSpPr>
        <p:spPr>
          <a:xfrm>
            <a:off x="1554480" y="5175504"/>
            <a:ext cx="4023360" cy="265176"/>
          </a:xfrm>
          <a:prstGeom prst="rect">
            <a:avLst/>
          </a:prstGeom>
          <a:noFill/>
          <a:ln/>
        </p:spPr>
        <p:txBody>
          <a:bodyPr wrap="square" lIns="0" tIns="0" rIns="0" bIns="0" rtlCol="0" anchor="ctr"/>
          <a:lstStyle/>
          <a:p>
            <a:pPr indent="0" marL="0">
              <a:buNone/>
            </a:pPr>
            <a:r>
              <a:rPr lang="en-US" sz="1400" dirty="0">
                <a:solidFill>
                  <a:srgbClr val="13233B"/>
                </a:solidFill>
                <a:latin typeface="Barlow" pitchFamily="34" charset="0"/>
                <a:ea typeface="Barlow" pitchFamily="34" charset="-122"/>
                <a:cs typeface="Barlow" pitchFamily="34" charset="-120"/>
              </a:rPr>
              <a:t>Se puede considerar, con nivel de evidencia B2</a:t>
            </a:r>
            <a:endParaRPr lang="en-US" sz="1400" dirty="0"/>
          </a:p>
        </p:txBody>
      </p:sp>
      <p:sp>
        <p:nvSpPr>
          <p:cNvPr id="17" name="Text 14"/>
          <p:cNvSpPr/>
          <p:nvPr/>
        </p:nvSpPr>
        <p:spPr>
          <a:xfrm>
            <a:off x="777240" y="5513832"/>
            <a:ext cx="621792" cy="265176"/>
          </a:xfrm>
          <a:prstGeom prst="roundRect">
            <a:avLst>
              <a:gd name="adj" fmla="val 17241"/>
            </a:avLst>
          </a:prstGeom>
          <a:solidFill>
            <a:srgbClr val="97112A"/>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III C</a:t>
            </a:r>
            <a:endParaRPr lang="en-US" sz="1200" dirty="0"/>
          </a:p>
        </p:txBody>
      </p:sp>
      <p:sp>
        <p:nvSpPr>
          <p:cNvPr id="18" name="Text 15"/>
          <p:cNvSpPr txBox="1"/>
          <p:nvPr/>
        </p:nvSpPr>
        <p:spPr>
          <a:xfrm>
            <a:off x="1554480" y="5513832"/>
            <a:ext cx="4023360" cy="265176"/>
          </a:xfrm>
          <a:prstGeom prst="rect">
            <a:avLst/>
          </a:prstGeom>
          <a:noFill/>
          <a:ln/>
        </p:spPr>
        <p:txBody>
          <a:bodyPr wrap="square" lIns="0" tIns="0" rIns="0" bIns="0" rtlCol="0" anchor="ctr"/>
          <a:lstStyle/>
          <a:p>
            <a:pPr indent="0" marL="0">
              <a:buNone/>
            </a:pPr>
            <a:r>
              <a:rPr lang="en-US" sz="1400" dirty="0">
                <a:solidFill>
                  <a:srgbClr val="13233B"/>
                </a:solidFill>
                <a:latin typeface="Barlow" pitchFamily="34" charset="0"/>
                <a:ea typeface="Barlow" pitchFamily="34" charset="-122"/>
                <a:cs typeface="Barlow" pitchFamily="34" charset="-120"/>
              </a:rPr>
              <a:t>No se recomienda, con nivel de evidencia C</a:t>
            </a:r>
            <a:endParaRPr lang="en-US" sz="1400" dirty="0"/>
          </a:p>
        </p:txBody>
      </p:sp>
      <p:sp>
        <p:nvSpPr>
          <p:cNvPr id="19" name="Text 16"/>
          <p:cNvSpPr txBox="1"/>
          <p:nvPr/>
        </p:nvSpPr>
        <p:spPr>
          <a:xfrm>
            <a:off x="6035040" y="1499616"/>
            <a:ext cx="5650992" cy="320040"/>
          </a:xfrm>
          <a:prstGeom prst="rect">
            <a:avLst/>
          </a:prstGeom>
          <a:noFill/>
          <a:ln/>
        </p:spPr>
        <p:txBody>
          <a:bodyPr wrap="square" lIns="0" tIns="0" rIns="0" bIns="0" rtlCol="0" anchor="t"/>
          <a:lstStyle/>
          <a:p>
            <a:pPr indent="0" marL="0">
              <a:buNone/>
            </a:pPr>
            <a:r>
              <a:rPr lang="en-US" sz="1700" dirty="0">
                <a:solidFill>
                  <a:srgbClr val="163A63"/>
                </a:solidFill>
                <a:latin typeface="Barlow SemiBold" pitchFamily="34" charset="0"/>
                <a:ea typeface="Barlow SemiBold" pitchFamily="34" charset="-122"/>
                <a:cs typeface="Barlow SemiBold" pitchFamily="34" charset="-120"/>
              </a:rPr>
              <a:t>Qué es este material</a:t>
            </a:r>
            <a:endParaRPr lang="en-US" sz="1700" dirty="0"/>
          </a:p>
        </p:txBody>
      </p:sp>
      <p:sp>
        <p:nvSpPr>
          <p:cNvPr id="20" name="Shape 17"/>
          <p:cNvSpPr/>
          <p:nvPr/>
        </p:nvSpPr>
        <p:spPr>
          <a:xfrm>
            <a:off x="6035040" y="1956816"/>
            <a:ext cx="438912" cy="438912"/>
          </a:xfrm>
          <a:prstGeom prst="ellipse">
            <a:avLst/>
          </a:prstGeom>
          <a:solidFill>
            <a:srgbClr val="E6EDF5"/>
          </a:solidFill>
          <a:ln w="9525">
            <a:solidFill>
              <a:srgbClr val="E6EDF5"/>
            </a:solidFill>
            <a:prstDash val="solid"/>
          </a:ln>
        </p:spPr>
      </p:sp>
      <p:pic>
        <p:nvPicPr>
          <p:cNvPr id="21" name="Image 0" descr="preencoded.png">    </p:cNvPr>
          <p:cNvPicPr>
            <a:picLocks noChangeAspect="1"/>
          </p:cNvPicPr>
          <p:nvPr/>
        </p:nvPicPr>
        <p:blipFill>
          <a:blip r:embed="rId1"/>
          <a:stretch>
            <a:fillRect/>
          </a:stretch>
        </p:blipFill>
        <p:spPr>
          <a:xfrm>
            <a:off x="6127212" y="2048988"/>
            <a:ext cx="254569" cy="254569"/>
          </a:xfrm>
          <a:prstGeom prst="rect">
            <a:avLst/>
          </a:prstGeom>
        </p:spPr>
      </p:pic>
      <p:sp>
        <p:nvSpPr>
          <p:cNvPr id="22" name="Text 18"/>
          <p:cNvSpPr txBox="1"/>
          <p:nvPr/>
        </p:nvSpPr>
        <p:spPr>
          <a:xfrm>
            <a:off x="6629400" y="1938528"/>
            <a:ext cx="5056632" cy="859536"/>
          </a:xfrm>
          <a:prstGeom prst="rect">
            <a:avLst/>
          </a:prstGeom>
          <a:noFill/>
          <a:ln/>
        </p:spPr>
        <p:txBody>
          <a:bodyPr wrap="square" lIns="0" tIns="0" rIns="0" bIns="0" rtlCol="0" anchor="t"/>
          <a:lstStyle/>
          <a:p>
            <a:pPr indent="0" marL="0">
              <a:lnSpc>
                <a:spcPct val="105000"/>
              </a:lnSpc>
              <a:buNone/>
            </a:pPr>
            <a:r>
              <a:rPr lang="en-US" sz="1500" dirty="0">
                <a:solidFill>
                  <a:srgbClr val="13233B"/>
                </a:solidFill>
                <a:latin typeface="Barlow" pitchFamily="34" charset="0"/>
                <a:ea typeface="Barlow" pitchFamily="34" charset="-122"/>
                <a:cs typeface="Barlow" pitchFamily="34" charset="-120"/>
              </a:rPr>
              <a:t>Lo ha preparado el Comité Editorial de CardioTeca a partir de la guía ESC 2026 de rehabilitación cardiaca, con la corrección que publicó la revista el 23 de octubre de 2026.</a:t>
            </a:r>
            <a:endParaRPr lang="en-US" sz="1500" dirty="0"/>
          </a:p>
        </p:txBody>
      </p:sp>
      <p:sp>
        <p:nvSpPr>
          <p:cNvPr id="23" name="Shape 19"/>
          <p:cNvSpPr/>
          <p:nvPr/>
        </p:nvSpPr>
        <p:spPr>
          <a:xfrm>
            <a:off x="6035040" y="2889504"/>
            <a:ext cx="438912" cy="438912"/>
          </a:xfrm>
          <a:prstGeom prst="ellipse">
            <a:avLst/>
          </a:prstGeom>
          <a:solidFill>
            <a:srgbClr val="E6EDF5"/>
          </a:solidFill>
          <a:ln w="9525">
            <a:solidFill>
              <a:srgbClr val="E6EDF5"/>
            </a:solidFill>
            <a:prstDash val="solid"/>
          </a:ln>
        </p:spPr>
      </p:sp>
      <p:pic>
        <p:nvPicPr>
          <p:cNvPr id="24" name="Image 1" descr="preencoded.png">    </p:cNvPr>
          <p:cNvPicPr>
            <a:picLocks noChangeAspect="1"/>
          </p:cNvPicPr>
          <p:nvPr/>
        </p:nvPicPr>
        <p:blipFill>
          <a:blip r:embed="rId2"/>
          <a:stretch>
            <a:fillRect/>
          </a:stretch>
        </p:blipFill>
        <p:spPr>
          <a:xfrm>
            <a:off x="6127212" y="2981676"/>
            <a:ext cx="254569" cy="254569"/>
          </a:xfrm>
          <a:prstGeom prst="rect">
            <a:avLst/>
          </a:prstGeom>
        </p:spPr>
      </p:pic>
      <p:sp>
        <p:nvSpPr>
          <p:cNvPr id="25" name="Text 20"/>
          <p:cNvSpPr txBox="1"/>
          <p:nvPr/>
        </p:nvSpPr>
        <p:spPr>
          <a:xfrm>
            <a:off x="6629400" y="2871216"/>
            <a:ext cx="5056632" cy="658368"/>
          </a:xfrm>
          <a:prstGeom prst="rect">
            <a:avLst/>
          </a:prstGeom>
          <a:noFill/>
          <a:ln/>
        </p:spPr>
        <p:txBody>
          <a:bodyPr wrap="square" lIns="0" tIns="0" rIns="0" bIns="0" rtlCol="0" anchor="t"/>
          <a:lstStyle/>
          <a:p>
            <a:pPr indent="0" marL="0">
              <a:lnSpc>
                <a:spcPct val="105000"/>
              </a:lnSpc>
              <a:buNone/>
            </a:pPr>
            <a:r>
              <a:rPr lang="en-US" sz="1500" dirty="0">
                <a:solidFill>
                  <a:srgbClr val="13233B"/>
                </a:solidFill>
                <a:latin typeface="Barlow" pitchFamily="34" charset="0"/>
                <a:ea typeface="Barlow" pitchFamily="34" charset="-122"/>
                <a:cs typeface="Barlow" pitchFamily="34" charset="-120"/>
              </a:rPr>
              <a:t>Todas las tablas y esquemas son de elaboración propia: no se reproduce ninguna tabla ni figura de la guía.</a:t>
            </a:r>
            <a:endParaRPr lang="en-US" sz="1500" dirty="0"/>
          </a:p>
        </p:txBody>
      </p:sp>
      <p:sp>
        <p:nvSpPr>
          <p:cNvPr id="26" name="Shape 21"/>
          <p:cNvSpPr/>
          <p:nvPr/>
        </p:nvSpPr>
        <p:spPr>
          <a:xfrm>
            <a:off x="6035040" y="3621024"/>
            <a:ext cx="438912" cy="438912"/>
          </a:xfrm>
          <a:prstGeom prst="ellipse">
            <a:avLst/>
          </a:prstGeom>
          <a:solidFill>
            <a:srgbClr val="E6EDF5"/>
          </a:solidFill>
          <a:ln w="9525">
            <a:solidFill>
              <a:srgbClr val="E6EDF5"/>
            </a:solidFill>
            <a:prstDash val="solid"/>
          </a:ln>
        </p:spPr>
      </p:sp>
      <p:pic>
        <p:nvPicPr>
          <p:cNvPr id="27" name="Image 2" descr="preencoded.png">    </p:cNvPr>
          <p:cNvPicPr>
            <a:picLocks noChangeAspect="1"/>
          </p:cNvPicPr>
          <p:nvPr/>
        </p:nvPicPr>
        <p:blipFill>
          <a:blip r:embed="rId3"/>
          <a:stretch>
            <a:fillRect/>
          </a:stretch>
        </p:blipFill>
        <p:spPr>
          <a:xfrm>
            <a:off x="6127212" y="3713196"/>
            <a:ext cx="254569" cy="254569"/>
          </a:xfrm>
          <a:prstGeom prst="rect">
            <a:avLst/>
          </a:prstGeom>
        </p:spPr>
      </p:pic>
      <p:sp>
        <p:nvSpPr>
          <p:cNvPr id="28" name="Text 22"/>
          <p:cNvSpPr txBox="1"/>
          <p:nvPr/>
        </p:nvSpPr>
        <p:spPr>
          <a:xfrm>
            <a:off x="6629400" y="3602736"/>
            <a:ext cx="5056632" cy="658368"/>
          </a:xfrm>
          <a:prstGeom prst="rect">
            <a:avLst/>
          </a:prstGeom>
          <a:noFill/>
          <a:ln/>
        </p:spPr>
        <p:txBody>
          <a:bodyPr wrap="square" lIns="0" tIns="0" rIns="0" bIns="0" rtlCol="0" anchor="t"/>
          <a:lstStyle/>
          <a:p>
            <a:pPr indent="0" marL="0">
              <a:lnSpc>
                <a:spcPct val="105000"/>
              </a:lnSpc>
              <a:buNone/>
            </a:pPr>
            <a:r>
              <a:rPr lang="en-US" sz="1500" dirty="0">
                <a:solidFill>
                  <a:srgbClr val="13233B"/>
                </a:solidFill>
                <a:latin typeface="Barlow" pitchFamily="34" charset="0"/>
                <a:ea typeface="Barlow" pitchFamily="34" charset="-122"/>
                <a:cs typeface="Barlow" pitchFamily="34" charset="-120"/>
              </a:rPr>
              <a:t>Cada diapositiva dice al pie de dónde sale. En sus notas lleva el apartado de la guía y los matices que no caben en pantalla.</a:t>
            </a:r>
            <a:endParaRPr lang="en-US" sz="1500" dirty="0"/>
          </a:p>
        </p:txBody>
      </p:sp>
      <p:sp>
        <p:nvSpPr>
          <p:cNvPr id="29" name="Shape 23"/>
          <p:cNvSpPr/>
          <p:nvPr/>
        </p:nvSpPr>
        <p:spPr>
          <a:xfrm>
            <a:off x="6035040" y="4352544"/>
            <a:ext cx="438912" cy="438912"/>
          </a:xfrm>
          <a:prstGeom prst="ellipse">
            <a:avLst/>
          </a:prstGeom>
          <a:solidFill>
            <a:srgbClr val="E6EDF5"/>
          </a:solidFill>
          <a:ln w="9525">
            <a:solidFill>
              <a:srgbClr val="E6EDF5"/>
            </a:solidFill>
            <a:prstDash val="solid"/>
          </a:ln>
        </p:spPr>
      </p:sp>
      <p:pic>
        <p:nvPicPr>
          <p:cNvPr id="30" name="Image 3" descr="preencoded.png">    </p:cNvPr>
          <p:cNvPicPr>
            <a:picLocks noChangeAspect="1"/>
          </p:cNvPicPr>
          <p:nvPr/>
        </p:nvPicPr>
        <p:blipFill>
          <a:blip r:embed="rId4"/>
          <a:stretch>
            <a:fillRect/>
          </a:stretch>
        </p:blipFill>
        <p:spPr>
          <a:xfrm>
            <a:off x="6127212" y="4444716"/>
            <a:ext cx="254569" cy="254569"/>
          </a:xfrm>
          <a:prstGeom prst="rect">
            <a:avLst/>
          </a:prstGeom>
        </p:spPr>
      </p:pic>
      <p:sp>
        <p:nvSpPr>
          <p:cNvPr id="31" name="Text 24"/>
          <p:cNvSpPr txBox="1"/>
          <p:nvPr/>
        </p:nvSpPr>
        <p:spPr>
          <a:xfrm>
            <a:off x="6629400" y="4334256"/>
            <a:ext cx="5056632" cy="658368"/>
          </a:xfrm>
          <a:prstGeom prst="rect">
            <a:avLst/>
          </a:prstGeom>
          <a:noFill/>
          <a:ln/>
        </p:spPr>
        <p:txBody>
          <a:bodyPr wrap="square" lIns="0" tIns="0" rIns="0" bIns="0" rtlCol="0" anchor="t"/>
          <a:lstStyle/>
          <a:p>
            <a:pPr indent="0" marL="0">
              <a:lnSpc>
                <a:spcPct val="105000"/>
              </a:lnSpc>
              <a:buNone/>
            </a:pPr>
            <a:r>
              <a:rPr lang="en-US" sz="1500" dirty="0">
                <a:solidFill>
                  <a:srgbClr val="13233B"/>
                </a:solidFill>
                <a:latin typeface="Barlow" pitchFamily="34" charset="0"/>
                <a:ea typeface="Barlow" pitchFamily="34" charset="-122"/>
                <a:cs typeface="Barlow" pitchFamily="34" charset="-120"/>
              </a:rPr>
              <a:t>Se puede editar y adaptar para tu sesión. La lista completa de referencias está en la última diapositiva.</a:t>
            </a:r>
            <a:endParaRPr lang="en-US" sz="1500" dirty="0"/>
          </a:p>
        </p:txBody>
      </p:sp>
      <p:sp>
        <p:nvSpPr>
          <p:cNvPr id="32" name="Shape 25"/>
          <p:cNvSpPr/>
          <p:nvPr/>
        </p:nvSpPr>
        <p:spPr>
          <a:xfrm>
            <a:off x="6035040" y="5084064"/>
            <a:ext cx="438912" cy="438912"/>
          </a:xfrm>
          <a:prstGeom prst="ellipse">
            <a:avLst/>
          </a:prstGeom>
          <a:solidFill>
            <a:srgbClr val="E6EDF5"/>
          </a:solidFill>
          <a:ln w="9525">
            <a:solidFill>
              <a:srgbClr val="E6EDF5"/>
            </a:solidFill>
            <a:prstDash val="solid"/>
          </a:ln>
        </p:spPr>
      </p:sp>
      <p:pic>
        <p:nvPicPr>
          <p:cNvPr id="33" name="Image 4" descr="preencoded.png">    </p:cNvPr>
          <p:cNvPicPr>
            <a:picLocks noChangeAspect="1"/>
          </p:cNvPicPr>
          <p:nvPr/>
        </p:nvPicPr>
        <p:blipFill>
          <a:blip r:embed="rId5"/>
          <a:stretch>
            <a:fillRect/>
          </a:stretch>
        </p:blipFill>
        <p:spPr>
          <a:xfrm>
            <a:off x="6127212" y="5176236"/>
            <a:ext cx="254569" cy="254569"/>
          </a:xfrm>
          <a:prstGeom prst="rect">
            <a:avLst/>
          </a:prstGeom>
        </p:spPr>
      </p:pic>
      <p:sp>
        <p:nvSpPr>
          <p:cNvPr id="34" name="Text 26"/>
          <p:cNvSpPr txBox="1"/>
          <p:nvPr/>
        </p:nvSpPr>
        <p:spPr>
          <a:xfrm>
            <a:off x="6629400" y="5065776"/>
            <a:ext cx="5056632" cy="384048"/>
          </a:xfrm>
          <a:prstGeom prst="rect">
            <a:avLst/>
          </a:prstGeom>
          <a:noFill/>
          <a:ln/>
        </p:spPr>
        <p:txBody>
          <a:bodyPr wrap="square" lIns="0" tIns="0" rIns="0" bIns="0" rtlCol="0" anchor="t"/>
          <a:lstStyle/>
          <a:p>
            <a:pPr indent="0" marL="0">
              <a:lnSpc>
                <a:spcPct val="105000"/>
              </a:lnSpc>
              <a:buNone/>
            </a:pPr>
            <a:r>
              <a:rPr lang="en-US" sz="1500" dirty="0">
                <a:solidFill>
                  <a:srgbClr val="13233B"/>
                </a:solidFill>
                <a:latin typeface="Barlow" pitchFamily="34" charset="0"/>
                <a:ea typeface="Barlow" pitchFamily="34" charset="-122"/>
                <a:cs typeface="Barlow" pitchFamily="34" charset="-120"/>
              </a:rPr>
              <a:t>Este material no tiene patrocinador.</a:t>
            </a:r>
            <a:endParaRPr lang="en-US" sz="150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1 · LA GUÍA</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La primera guía ESC de rehabilitación cardiaca reúne 131 recomendaciones y 5 tienen nivel de evidencia A</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tablas 1 y 2 y apartado 4.2.2, con la corrección del 23/10/2026 [1,2]. Recuento propio de las 30 tablas de recomendaciones.</a:t>
            </a:r>
            <a:endParaRPr lang="en-US" sz="1000" dirty="0"/>
          </a:p>
        </p:txBody>
      </p:sp>
      <p:sp>
        <p:nvSpPr>
          <p:cNvPr id="6" name="Shape 3"/>
          <p:cNvSpPr/>
          <p:nvPr/>
        </p:nvSpPr>
        <p:spPr>
          <a:xfrm>
            <a:off x="502920" y="1481328"/>
            <a:ext cx="1847088" cy="932688"/>
          </a:xfrm>
          <a:prstGeom prst="roundRect">
            <a:avLst>
              <a:gd name="adj" fmla="val 6863"/>
            </a:avLst>
          </a:prstGeom>
          <a:solidFill>
            <a:srgbClr val="F2F5F9"/>
          </a:solidFill>
          <a:ln w="9525">
            <a:solidFill>
              <a:srgbClr val="F2F5F9"/>
            </a:solidFill>
            <a:prstDash val="solid"/>
          </a:ln>
        </p:spPr>
      </p:sp>
      <p:sp>
        <p:nvSpPr>
          <p:cNvPr id="7" name="Text 4"/>
          <p:cNvSpPr txBox="1"/>
          <p:nvPr/>
        </p:nvSpPr>
        <p:spPr>
          <a:xfrm>
            <a:off x="649224" y="1536192"/>
            <a:ext cx="1572768" cy="548640"/>
          </a:xfrm>
          <a:prstGeom prst="rect">
            <a:avLst/>
          </a:prstGeom>
          <a:noFill/>
          <a:ln/>
        </p:spPr>
        <p:txBody>
          <a:bodyPr wrap="square" lIns="0" tIns="0" rIns="0" bIns="0" rtlCol="0" anchor="ctr"/>
          <a:lstStyle/>
          <a:p>
            <a:pPr indent="0" marL="0">
              <a:buNone/>
            </a:pPr>
            <a:r>
              <a:rPr lang="en-US" sz="3200" dirty="0">
                <a:solidFill>
                  <a:srgbClr val="163A63"/>
                </a:solidFill>
                <a:latin typeface="Barlow SemiBold" pitchFamily="34" charset="0"/>
                <a:ea typeface="Barlow SemiBold" pitchFamily="34" charset="-122"/>
                <a:cs typeface="Barlow SemiBold" pitchFamily="34" charset="-120"/>
              </a:rPr>
              <a:t>131</a:t>
            </a:r>
            <a:endParaRPr lang="en-US" sz="3200" dirty="0"/>
          </a:p>
        </p:txBody>
      </p:sp>
      <p:sp>
        <p:nvSpPr>
          <p:cNvPr id="8" name="Text 5"/>
          <p:cNvSpPr txBox="1"/>
          <p:nvPr/>
        </p:nvSpPr>
        <p:spPr>
          <a:xfrm>
            <a:off x="649224" y="2066544"/>
            <a:ext cx="1664208" cy="274320"/>
          </a:xfrm>
          <a:prstGeom prst="rect">
            <a:avLst/>
          </a:prstGeom>
          <a:noFill/>
          <a:ln/>
        </p:spPr>
        <p:txBody>
          <a:bodyPr wrap="square" lIns="0" tIns="0" rIns="0" bIns="0" rtlCol="0" anchor="t"/>
          <a:lstStyle/>
          <a:p>
            <a:pPr indent="0" marL="0">
              <a:buNone/>
            </a:pPr>
            <a:r>
              <a:rPr lang="en-US" sz="1250" dirty="0">
                <a:solidFill>
                  <a:srgbClr val="44505F"/>
                </a:solidFill>
                <a:latin typeface="Barlow" pitchFamily="34" charset="0"/>
                <a:ea typeface="Barlow" pitchFamily="34" charset="-122"/>
                <a:cs typeface="Barlow" pitchFamily="34" charset="-120"/>
              </a:rPr>
              <a:t>recomendaciones</a:t>
            </a:r>
            <a:endParaRPr lang="en-US" sz="1250" dirty="0"/>
          </a:p>
        </p:txBody>
      </p:sp>
      <p:sp>
        <p:nvSpPr>
          <p:cNvPr id="9" name="Shape 6"/>
          <p:cNvSpPr/>
          <p:nvPr/>
        </p:nvSpPr>
        <p:spPr>
          <a:xfrm>
            <a:off x="2459736" y="1481328"/>
            <a:ext cx="1847088" cy="932688"/>
          </a:xfrm>
          <a:prstGeom prst="roundRect">
            <a:avLst>
              <a:gd name="adj" fmla="val 6863"/>
            </a:avLst>
          </a:prstGeom>
          <a:solidFill>
            <a:srgbClr val="F2F5F9"/>
          </a:solidFill>
          <a:ln w="9525">
            <a:solidFill>
              <a:srgbClr val="F2F5F9"/>
            </a:solidFill>
            <a:prstDash val="solid"/>
          </a:ln>
        </p:spPr>
      </p:sp>
      <p:sp>
        <p:nvSpPr>
          <p:cNvPr id="10" name="Text 7"/>
          <p:cNvSpPr txBox="1"/>
          <p:nvPr/>
        </p:nvSpPr>
        <p:spPr>
          <a:xfrm>
            <a:off x="2606040" y="1536192"/>
            <a:ext cx="1572768" cy="548640"/>
          </a:xfrm>
          <a:prstGeom prst="rect">
            <a:avLst/>
          </a:prstGeom>
          <a:noFill/>
          <a:ln/>
        </p:spPr>
        <p:txBody>
          <a:bodyPr wrap="square" lIns="0" tIns="0" rIns="0" bIns="0" rtlCol="0" anchor="ctr"/>
          <a:lstStyle/>
          <a:p>
            <a:pPr indent="0" marL="0">
              <a:buNone/>
            </a:pPr>
            <a:r>
              <a:rPr lang="en-US" sz="3200" dirty="0">
                <a:solidFill>
                  <a:srgbClr val="163A63"/>
                </a:solidFill>
                <a:latin typeface="Barlow SemiBold" pitchFamily="34" charset="0"/>
                <a:ea typeface="Barlow SemiBold" pitchFamily="34" charset="-122"/>
                <a:cs typeface="Barlow SemiBold" pitchFamily="34" charset="-120"/>
              </a:rPr>
              <a:t>30</a:t>
            </a:r>
            <a:endParaRPr lang="en-US" sz="3200" dirty="0"/>
          </a:p>
        </p:txBody>
      </p:sp>
      <p:sp>
        <p:nvSpPr>
          <p:cNvPr id="11" name="Text 8"/>
          <p:cNvSpPr txBox="1"/>
          <p:nvPr/>
        </p:nvSpPr>
        <p:spPr>
          <a:xfrm>
            <a:off x="2606040" y="2066544"/>
            <a:ext cx="1664208" cy="274320"/>
          </a:xfrm>
          <a:prstGeom prst="rect">
            <a:avLst/>
          </a:prstGeom>
          <a:noFill/>
          <a:ln/>
        </p:spPr>
        <p:txBody>
          <a:bodyPr wrap="square" lIns="0" tIns="0" rIns="0" bIns="0" rtlCol="0" anchor="t"/>
          <a:lstStyle/>
          <a:p>
            <a:pPr indent="0" marL="0">
              <a:buNone/>
            </a:pPr>
            <a:r>
              <a:rPr lang="en-US" sz="1250" dirty="0">
                <a:solidFill>
                  <a:srgbClr val="44505F"/>
                </a:solidFill>
                <a:latin typeface="Barlow" pitchFamily="34" charset="0"/>
                <a:ea typeface="Barlow" pitchFamily="34" charset="-122"/>
                <a:cs typeface="Barlow" pitchFamily="34" charset="-120"/>
              </a:rPr>
              <a:t>tablas</a:t>
            </a:r>
            <a:endParaRPr lang="en-US" sz="1250" dirty="0"/>
          </a:p>
        </p:txBody>
      </p:sp>
      <p:sp>
        <p:nvSpPr>
          <p:cNvPr id="12" name="Shape 9"/>
          <p:cNvSpPr/>
          <p:nvPr/>
        </p:nvSpPr>
        <p:spPr>
          <a:xfrm>
            <a:off x="4416552" y="1481328"/>
            <a:ext cx="1847088" cy="932688"/>
          </a:xfrm>
          <a:prstGeom prst="roundRect">
            <a:avLst>
              <a:gd name="adj" fmla="val 6863"/>
            </a:avLst>
          </a:prstGeom>
          <a:solidFill>
            <a:srgbClr val="F2F5F9"/>
          </a:solidFill>
          <a:ln w="9525">
            <a:solidFill>
              <a:srgbClr val="F2F5F9"/>
            </a:solidFill>
            <a:prstDash val="solid"/>
          </a:ln>
        </p:spPr>
      </p:sp>
      <p:sp>
        <p:nvSpPr>
          <p:cNvPr id="13" name="Text 10"/>
          <p:cNvSpPr txBox="1"/>
          <p:nvPr/>
        </p:nvSpPr>
        <p:spPr>
          <a:xfrm>
            <a:off x="4562856" y="1536192"/>
            <a:ext cx="1572768" cy="548640"/>
          </a:xfrm>
          <a:prstGeom prst="rect">
            <a:avLst/>
          </a:prstGeom>
          <a:noFill/>
          <a:ln/>
        </p:spPr>
        <p:txBody>
          <a:bodyPr wrap="square" lIns="0" tIns="0" rIns="0" bIns="0" rtlCol="0" anchor="ctr"/>
          <a:lstStyle/>
          <a:p>
            <a:pPr indent="0" marL="0">
              <a:buNone/>
            </a:pPr>
            <a:r>
              <a:rPr lang="en-US" sz="3200" dirty="0">
                <a:solidFill>
                  <a:srgbClr val="163A63"/>
                </a:solidFill>
                <a:latin typeface="Barlow SemiBold" pitchFamily="34" charset="0"/>
                <a:ea typeface="Barlow SemiBold" pitchFamily="34" charset="-122"/>
                <a:cs typeface="Barlow SemiBold" pitchFamily="34" charset="-120"/>
              </a:rPr>
              <a:t>675</a:t>
            </a:r>
            <a:endParaRPr lang="en-US" sz="3200" dirty="0"/>
          </a:p>
        </p:txBody>
      </p:sp>
      <p:sp>
        <p:nvSpPr>
          <p:cNvPr id="14" name="Text 11"/>
          <p:cNvSpPr txBox="1"/>
          <p:nvPr/>
        </p:nvSpPr>
        <p:spPr>
          <a:xfrm>
            <a:off x="4562856" y="2066544"/>
            <a:ext cx="1664208" cy="274320"/>
          </a:xfrm>
          <a:prstGeom prst="rect">
            <a:avLst/>
          </a:prstGeom>
          <a:noFill/>
          <a:ln/>
        </p:spPr>
        <p:txBody>
          <a:bodyPr wrap="square" lIns="0" tIns="0" rIns="0" bIns="0" rtlCol="0" anchor="t"/>
          <a:lstStyle/>
          <a:p>
            <a:pPr indent="0" marL="0">
              <a:buNone/>
            </a:pPr>
            <a:r>
              <a:rPr lang="en-US" sz="1250" dirty="0">
                <a:solidFill>
                  <a:srgbClr val="44505F"/>
                </a:solidFill>
                <a:latin typeface="Barlow" pitchFamily="34" charset="0"/>
                <a:ea typeface="Barlow" pitchFamily="34" charset="-122"/>
                <a:cs typeface="Barlow" pitchFamily="34" charset="-120"/>
              </a:rPr>
              <a:t>referencias</a:t>
            </a:r>
            <a:endParaRPr lang="en-US" sz="1250" dirty="0"/>
          </a:p>
        </p:txBody>
      </p:sp>
      <p:sp>
        <p:nvSpPr>
          <p:cNvPr id="15" name="Text 12"/>
          <p:cNvSpPr txBox="1"/>
          <p:nvPr/>
        </p:nvSpPr>
        <p:spPr>
          <a:xfrm>
            <a:off x="502920" y="2560320"/>
            <a:ext cx="5760720" cy="256032"/>
          </a:xfrm>
          <a:prstGeom prst="rect">
            <a:avLst/>
          </a:prstGeom>
          <a:noFill/>
          <a:ln/>
        </p:spPr>
        <p:txBody>
          <a:bodyPr wrap="square" lIns="0" tIns="0" rIns="0" bIns="0" rtlCol="0" anchor="t"/>
          <a:lstStyle/>
          <a:p>
            <a:pPr indent="0" marL="0">
              <a:buNone/>
            </a:pPr>
            <a:r>
              <a:rPr lang="en-US" sz="1400" dirty="0">
                <a:solidFill>
                  <a:srgbClr val="163A63"/>
                </a:solidFill>
                <a:latin typeface="Barlow SemiBold" pitchFamily="34" charset="0"/>
                <a:ea typeface="Barlow SemiBold" pitchFamily="34" charset="-122"/>
                <a:cs typeface="Barlow SemiBold" pitchFamily="34" charset="-120"/>
              </a:rPr>
              <a:t>Por clase de recomendación</a:t>
            </a:r>
            <a:endParaRPr lang="en-US" sz="1400" dirty="0"/>
          </a:p>
        </p:txBody>
      </p:sp>
      <p:sp>
        <p:nvSpPr>
          <p:cNvPr id="16" name="Shape 13"/>
          <p:cNvSpPr/>
          <p:nvPr/>
        </p:nvSpPr>
        <p:spPr>
          <a:xfrm>
            <a:off x="502920" y="2843784"/>
            <a:ext cx="2532260" cy="512064"/>
          </a:xfrm>
          <a:prstGeom prst="rect">
            <a:avLst/>
          </a:prstGeom>
          <a:solidFill>
            <a:srgbClr val="2E7D32"/>
          </a:solidFill>
          <a:ln w="12700">
            <a:solidFill>
              <a:srgbClr val="2E7D32"/>
            </a:solidFill>
            <a:prstDash val="solid"/>
          </a:ln>
        </p:spPr>
      </p:sp>
      <p:sp>
        <p:nvSpPr>
          <p:cNvPr id="17" name="Text 14"/>
          <p:cNvSpPr txBox="1"/>
          <p:nvPr/>
        </p:nvSpPr>
        <p:spPr>
          <a:xfrm>
            <a:off x="576072" y="2843784"/>
            <a:ext cx="2440820" cy="512064"/>
          </a:xfrm>
          <a:prstGeom prst="rect">
            <a:avLst/>
          </a:prstGeom>
          <a:noFill/>
          <a:ln/>
        </p:spPr>
        <p:txBody>
          <a:bodyPr wrap="square" lIns="0" tIns="0" rIns="0" bIns="0" rtlCol="0" anchor="ctr"/>
          <a:lstStyle/>
          <a:p>
            <a:pPr indent="0" marL="0">
              <a:buNone/>
            </a:pPr>
            <a:r>
              <a:rPr lang="en-US" sz="1400" b="1" dirty="0">
                <a:solidFill>
                  <a:srgbClr val="FFFFFF"/>
                </a:solidFill>
                <a:latin typeface="Barlow" pitchFamily="34" charset="0"/>
                <a:ea typeface="Barlow" pitchFamily="34" charset="-122"/>
                <a:cs typeface="Barlow" pitchFamily="34" charset="-120"/>
              </a:rPr>
              <a:t>I · 58</a:t>
            </a:r>
            <a:endParaRPr lang="en-US" sz="1400" dirty="0"/>
          </a:p>
        </p:txBody>
      </p:sp>
      <p:sp>
        <p:nvSpPr>
          <p:cNvPr id="18" name="Shape 15"/>
          <p:cNvSpPr/>
          <p:nvPr/>
        </p:nvSpPr>
        <p:spPr>
          <a:xfrm>
            <a:off x="3053468" y="2843784"/>
            <a:ext cx="2180460" cy="512064"/>
          </a:xfrm>
          <a:prstGeom prst="rect">
            <a:avLst/>
          </a:prstGeom>
          <a:solidFill>
            <a:srgbClr val="F3C300"/>
          </a:solidFill>
          <a:ln w="12700">
            <a:solidFill>
              <a:srgbClr val="F3C300"/>
            </a:solidFill>
            <a:prstDash val="solid"/>
          </a:ln>
        </p:spPr>
      </p:sp>
      <p:sp>
        <p:nvSpPr>
          <p:cNvPr id="19" name="Text 16"/>
          <p:cNvSpPr txBox="1"/>
          <p:nvPr/>
        </p:nvSpPr>
        <p:spPr>
          <a:xfrm>
            <a:off x="3126620" y="2843784"/>
            <a:ext cx="2089020" cy="512064"/>
          </a:xfrm>
          <a:prstGeom prst="rect">
            <a:avLst/>
          </a:prstGeom>
          <a:noFill/>
          <a:ln/>
        </p:spPr>
        <p:txBody>
          <a:bodyPr wrap="square" lIns="0" tIns="0" rIns="0" bIns="0" rtlCol="0" anchor="ctr"/>
          <a:lstStyle/>
          <a:p>
            <a:pPr indent="0" marL="0">
              <a:buNone/>
            </a:pPr>
            <a:r>
              <a:rPr lang="en-US" sz="1400" b="1" dirty="0">
                <a:solidFill>
                  <a:srgbClr val="13233B"/>
                </a:solidFill>
                <a:latin typeface="Barlow" pitchFamily="34" charset="0"/>
                <a:ea typeface="Barlow" pitchFamily="34" charset="-122"/>
                <a:cs typeface="Barlow" pitchFamily="34" charset="-120"/>
              </a:rPr>
              <a:t>IIa · 50</a:t>
            </a:r>
            <a:endParaRPr lang="en-US" sz="1400" dirty="0"/>
          </a:p>
        </p:txBody>
      </p:sp>
      <p:sp>
        <p:nvSpPr>
          <p:cNvPr id="20" name="Shape 17"/>
          <p:cNvSpPr/>
          <p:nvPr/>
        </p:nvSpPr>
        <p:spPr>
          <a:xfrm>
            <a:off x="5252216" y="2843784"/>
            <a:ext cx="949161" cy="512064"/>
          </a:xfrm>
          <a:prstGeom prst="rect">
            <a:avLst/>
          </a:prstGeom>
          <a:solidFill>
            <a:srgbClr val="C2630A"/>
          </a:solidFill>
          <a:ln w="12700">
            <a:solidFill>
              <a:srgbClr val="C2630A"/>
            </a:solidFill>
            <a:prstDash val="solid"/>
          </a:ln>
        </p:spPr>
      </p:sp>
      <p:sp>
        <p:nvSpPr>
          <p:cNvPr id="21" name="Text 18"/>
          <p:cNvSpPr txBox="1"/>
          <p:nvPr/>
        </p:nvSpPr>
        <p:spPr>
          <a:xfrm>
            <a:off x="5325368" y="2843784"/>
            <a:ext cx="857721" cy="512064"/>
          </a:xfrm>
          <a:prstGeom prst="rect">
            <a:avLst/>
          </a:prstGeom>
          <a:noFill/>
          <a:ln/>
        </p:spPr>
        <p:txBody>
          <a:bodyPr wrap="square" lIns="0" tIns="0" rIns="0" bIns="0" rtlCol="0" anchor="ctr"/>
          <a:lstStyle/>
          <a:p>
            <a:pPr indent="0" marL="0">
              <a:buNone/>
            </a:pPr>
            <a:r>
              <a:rPr lang="en-US" sz="1400" b="1" dirty="0">
                <a:solidFill>
                  <a:srgbClr val="FFFFFF"/>
                </a:solidFill>
                <a:latin typeface="Barlow" pitchFamily="34" charset="0"/>
                <a:ea typeface="Barlow" pitchFamily="34" charset="-122"/>
                <a:cs typeface="Barlow" pitchFamily="34" charset="-120"/>
              </a:rPr>
              <a:t>IIb · 22</a:t>
            </a:r>
            <a:endParaRPr lang="en-US" sz="1400" dirty="0"/>
          </a:p>
        </p:txBody>
      </p:sp>
      <p:sp>
        <p:nvSpPr>
          <p:cNvPr id="22" name="Shape 19"/>
          <p:cNvSpPr/>
          <p:nvPr/>
        </p:nvSpPr>
        <p:spPr>
          <a:xfrm>
            <a:off x="6219665" y="2843784"/>
            <a:ext cx="45720" cy="512064"/>
          </a:xfrm>
          <a:prstGeom prst="rect">
            <a:avLst/>
          </a:prstGeom>
          <a:solidFill>
            <a:srgbClr val="97112A"/>
          </a:solidFill>
          <a:ln w="12700">
            <a:solidFill>
              <a:srgbClr val="97112A"/>
            </a:solidFill>
            <a:prstDash val="solid"/>
          </a:ln>
        </p:spPr>
      </p:sp>
      <p:sp>
        <p:nvSpPr>
          <p:cNvPr id="23" name="Text 20"/>
          <p:cNvSpPr txBox="1"/>
          <p:nvPr/>
        </p:nvSpPr>
        <p:spPr>
          <a:xfrm>
            <a:off x="5806440" y="3383280"/>
            <a:ext cx="457200" cy="219456"/>
          </a:xfrm>
          <a:prstGeom prst="rect">
            <a:avLst/>
          </a:prstGeom>
          <a:noFill/>
          <a:ln/>
        </p:spPr>
        <p:txBody>
          <a:bodyPr wrap="square" lIns="0" tIns="0" rIns="0" bIns="0" rtlCol="0" anchor="t"/>
          <a:lstStyle/>
          <a:p>
            <a:pPr algn="r" indent="0" marL="0">
              <a:buNone/>
            </a:pPr>
            <a:r>
              <a:rPr lang="en-US" sz="1200" b="1" dirty="0">
                <a:solidFill>
                  <a:srgbClr val="97112A"/>
                </a:solidFill>
                <a:latin typeface="Barlow" pitchFamily="34" charset="0"/>
                <a:ea typeface="Barlow" pitchFamily="34" charset="-122"/>
                <a:cs typeface="Barlow" pitchFamily="34" charset="-120"/>
              </a:rPr>
              <a:t>III · 1</a:t>
            </a:r>
            <a:endParaRPr lang="en-US" sz="1200" dirty="0"/>
          </a:p>
        </p:txBody>
      </p:sp>
      <p:sp>
        <p:nvSpPr>
          <p:cNvPr id="24" name="Text 21"/>
          <p:cNvSpPr txBox="1"/>
          <p:nvPr/>
        </p:nvSpPr>
        <p:spPr>
          <a:xfrm>
            <a:off x="502920" y="3383280"/>
            <a:ext cx="5212080" cy="219456"/>
          </a:xfrm>
          <a:prstGeom prst="rect">
            <a:avLst/>
          </a:prstGeom>
          <a:noFill/>
          <a:ln/>
        </p:spPr>
        <p:txBody>
          <a:bodyPr wrap="square" lIns="0" tIns="0" rIns="0" bIns="0" rtlCol="0" anchor="t"/>
          <a:lstStyle/>
          <a:p>
            <a:pPr indent="0" marL="0">
              <a:buNone/>
            </a:pPr>
            <a:r>
              <a:rPr lang="en-US" sz="1150" dirty="0">
                <a:solidFill>
                  <a:srgbClr val="5F6B7A"/>
                </a:solidFill>
                <a:latin typeface="Barlow" pitchFamily="34" charset="0"/>
                <a:ea typeface="Barlow" pitchFamily="34" charset="-122"/>
                <a:cs typeface="Barlow" pitchFamily="34" charset="-120"/>
              </a:rPr>
              <a:t>Se recomienda, se debe considerar, se puede considerar y no se recomienda</a:t>
            </a:r>
            <a:endParaRPr lang="en-US" sz="1150" dirty="0"/>
          </a:p>
        </p:txBody>
      </p:sp>
      <p:sp>
        <p:nvSpPr>
          <p:cNvPr id="25" name="Text 22"/>
          <p:cNvSpPr txBox="1"/>
          <p:nvPr/>
        </p:nvSpPr>
        <p:spPr>
          <a:xfrm>
            <a:off x="502920" y="3694176"/>
            <a:ext cx="5760720" cy="256032"/>
          </a:xfrm>
          <a:prstGeom prst="rect">
            <a:avLst/>
          </a:prstGeom>
          <a:noFill/>
          <a:ln/>
        </p:spPr>
        <p:txBody>
          <a:bodyPr wrap="square" lIns="0" tIns="0" rIns="0" bIns="0" rtlCol="0" anchor="t"/>
          <a:lstStyle/>
          <a:p>
            <a:pPr indent="0" marL="0">
              <a:buNone/>
            </a:pPr>
            <a:r>
              <a:rPr lang="en-US" sz="1400" dirty="0">
                <a:solidFill>
                  <a:srgbClr val="163A63"/>
                </a:solidFill>
                <a:latin typeface="Barlow SemiBold" pitchFamily="34" charset="0"/>
                <a:ea typeface="Barlow SemiBold" pitchFamily="34" charset="-122"/>
                <a:cs typeface="Barlow SemiBold" pitchFamily="34" charset="-120"/>
              </a:rPr>
              <a:t>Por nivel de evidencia</a:t>
            </a:r>
            <a:endParaRPr lang="en-US" sz="1400" dirty="0"/>
          </a:p>
        </p:txBody>
      </p:sp>
      <p:sp>
        <p:nvSpPr>
          <p:cNvPr id="26" name="Shape 23"/>
          <p:cNvSpPr/>
          <p:nvPr/>
        </p:nvSpPr>
        <p:spPr>
          <a:xfrm>
            <a:off x="502920" y="3977640"/>
            <a:ext cx="201587" cy="512064"/>
          </a:xfrm>
          <a:prstGeom prst="rect">
            <a:avLst/>
          </a:prstGeom>
          <a:solidFill>
            <a:srgbClr val="122F52"/>
          </a:solidFill>
          <a:ln w="12700">
            <a:solidFill>
              <a:srgbClr val="122F52"/>
            </a:solidFill>
            <a:prstDash val="solid"/>
          </a:ln>
        </p:spPr>
      </p:sp>
      <p:sp>
        <p:nvSpPr>
          <p:cNvPr id="27" name="Shape 24"/>
          <p:cNvSpPr/>
          <p:nvPr/>
        </p:nvSpPr>
        <p:spPr>
          <a:xfrm>
            <a:off x="722795" y="3977640"/>
            <a:ext cx="2180460" cy="512064"/>
          </a:xfrm>
          <a:prstGeom prst="rect">
            <a:avLst/>
          </a:prstGeom>
          <a:solidFill>
            <a:srgbClr val="1D5A9E"/>
          </a:solidFill>
          <a:ln w="12700">
            <a:solidFill>
              <a:srgbClr val="1D5A9E"/>
            </a:solidFill>
            <a:prstDash val="solid"/>
          </a:ln>
        </p:spPr>
      </p:sp>
      <p:sp>
        <p:nvSpPr>
          <p:cNvPr id="28" name="Text 25"/>
          <p:cNvSpPr txBox="1"/>
          <p:nvPr/>
        </p:nvSpPr>
        <p:spPr>
          <a:xfrm>
            <a:off x="795947" y="3977640"/>
            <a:ext cx="2089020" cy="512064"/>
          </a:xfrm>
          <a:prstGeom prst="rect">
            <a:avLst/>
          </a:prstGeom>
          <a:noFill/>
          <a:ln/>
        </p:spPr>
        <p:txBody>
          <a:bodyPr wrap="square" lIns="0" tIns="0" rIns="0" bIns="0" rtlCol="0" anchor="ctr"/>
          <a:lstStyle/>
          <a:p>
            <a:pPr indent="0" marL="0">
              <a:buNone/>
            </a:pPr>
            <a:r>
              <a:rPr lang="en-US" sz="1400" b="1" dirty="0">
                <a:solidFill>
                  <a:srgbClr val="FFFFFF"/>
                </a:solidFill>
                <a:latin typeface="Barlow" pitchFamily="34" charset="0"/>
                <a:ea typeface="Barlow" pitchFamily="34" charset="-122"/>
                <a:cs typeface="Barlow" pitchFamily="34" charset="-120"/>
              </a:rPr>
              <a:t>B1 · 50</a:t>
            </a:r>
            <a:endParaRPr lang="en-US" sz="1400" dirty="0"/>
          </a:p>
        </p:txBody>
      </p:sp>
      <p:sp>
        <p:nvSpPr>
          <p:cNvPr id="29" name="Shape 26"/>
          <p:cNvSpPr/>
          <p:nvPr/>
        </p:nvSpPr>
        <p:spPr>
          <a:xfrm>
            <a:off x="2921543" y="3977640"/>
            <a:ext cx="1696736" cy="512064"/>
          </a:xfrm>
          <a:prstGeom prst="rect">
            <a:avLst/>
          </a:prstGeom>
          <a:solidFill>
            <a:srgbClr val="B5C7DA"/>
          </a:solidFill>
          <a:ln w="12700">
            <a:solidFill>
              <a:srgbClr val="B5C7DA"/>
            </a:solidFill>
            <a:prstDash val="solid"/>
          </a:ln>
        </p:spPr>
      </p:sp>
      <p:sp>
        <p:nvSpPr>
          <p:cNvPr id="30" name="Text 27"/>
          <p:cNvSpPr txBox="1"/>
          <p:nvPr/>
        </p:nvSpPr>
        <p:spPr>
          <a:xfrm>
            <a:off x="2994695" y="3977640"/>
            <a:ext cx="1605296" cy="512064"/>
          </a:xfrm>
          <a:prstGeom prst="rect">
            <a:avLst/>
          </a:prstGeom>
          <a:noFill/>
          <a:ln/>
        </p:spPr>
        <p:txBody>
          <a:bodyPr wrap="square" lIns="0" tIns="0" rIns="0" bIns="0" rtlCol="0" anchor="ctr"/>
          <a:lstStyle/>
          <a:p>
            <a:pPr indent="0" marL="0">
              <a:buNone/>
            </a:pPr>
            <a:r>
              <a:rPr lang="en-US" sz="1400" b="1" dirty="0">
                <a:solidFill>
                  <a:srgbClr val="13233B"/>
                </a:solidFill>
                <a:latin typeface="Barlow" pitchFamily="34" charset="0"/>
                <a:ea typeface="Barlow" pitchFamily="34" charset="-122"/>
                <a:cs typeface="Barlow" pitchFamily="34" charset="-120"/>
              </a:rPr>
              <a:t>B2 · 39</a:t>
            </a:r>
            <a:endParaRPr lang="en-US" sz="1400" dirty="0"/>
          </a:p>
        </p:txBody>
      </p:sp>
      <p:sp>
        <p:nvSpPr>
          <p:cNvPr id="31" name="Shape 28"/>
          <p:cNvSpPr/>
          <p:nvPr/>
        </p:nvSpPr>
        <p:spPr>
          <a:xfrm>
            <a:off x="4636566" y="3977640"/>
            <a:ext cx="1608786" cy="512064"/>
          </a:xfrm>
          <a:prstGeom prst="rect">
            <a:avLst/>
          </a:prstGeom>
          <a:solidFill>
            <a:srgbClr val="E6EDF5"/>
          </a:solidFill>
          <a:ln w="12700">
            <a:solidFill>
              <a:srgbClr val="E6EDF5"/>
            </a:solidFill>
            <a:prstDash val="solid"/>
          </a:ln>
        </p:spPr>
      </p:sp>
      <p:sp>
        <p:nvSpPr>
          <p:cNvPr id="32" name="Text 29"/>
          <p:cNvSpPr txBox="1"/>
          <p:nvPr/>
        </p:nvSpPr>
        <p:spPr>
          <a:xfrm>
            <a:off x="4709718" y="3977640"/>
            <a:ext cx="1517346" cy="512064"/>
          </a:xfrm>
          <a:prstGeom prst="rect">
            <a:avLst/>
          </a:prstGeom>
          <a:noFill/>
          <a:ln/>
        </p:spPr>
        <p:txBody>
          <a:bodyPr wrap="square" lIns="0" tIns="0" rIns="0" bIns="0" rtlCol="0" anchor="ctr"/>
          <a:lstStyle/>
          <a:p>
            <a:pPr indent="0" marL="0">
              <a:buNone/>
            </a:pPr>
            <a:r>
              <a:rPr lang="en-US" sz="1400" b="1" dirty="0">
                <a:solidFill>
                  <a:srgbClr val="13233B"/>
                </a:solidFill>
                <a:latin typeface="Barlow" pitchFamily="34" charset="0"/>
                <a:ea typeface="Barlow" pitchFamily="34" charset="-122"/>
                <a:cs typeface="Barlow" pitchFamily="34" charset="-120"/>
              </a:rPr>
              <a:t>C · 37</a:t>
            </a:r>
            <a:endParaRPr lang="en-US" sz="1400" dirty="0"/>
          </a:p>
        </p:txBody>
      </p:sp>
      <p:sp>
        <p:nvSpPr>
          <p:cNvPr id="33" name="Text 30"/>
          <p:cNvSpPr txBox="1"/>
          <p:nvPr/>
        </p:nvSpPr>
        <p:spPr>
          <a:xfrm>
            <a:off x="502920" y="4517136"/>
            <a:ext cx="548640" cy="219456"/>
          </a:xfrm>
          <a:prstGeom prst="rect">
            <a:avLst/>
          </a:prstGeom>
          <a:noFill/>
          <a:ln/>
        </p:spPr>
        <p:txBody>
          <a:bodyPr wrap="square" lIns="0" tIns="0" rIns="0" bIns="0" rtlCol="0" anchor="t"/>
          <a:lstStyle/>
          <a:p>
            <a:pPr indent="0" marL="0">
              <a:buNone/>
            </a:pPr>
            <a:r>
              <a:rPr lang="en-US" sz="1200" b="1" dirty="0">
                <a:solidFill>
                  <a:srgbClr val="122F52"/>
                </a:solidFill>
                <a:latin typeface="Barlow" pitchFamily="34" charset="0"/>
                <a:ea typeface="Barlow" pitchFamily="34" charset="-122"/>
                <a:cs typeface="Barlow" pitchFamily="34" charset="-120"/>
              </a:rPr>
              <a:t>A · 5</a:t>
            </a:r>
            <a:endParaRPr lang="en-US" sz="1200" dirty="0"/>
          </a:p>
        </p:txBody>
      </p:sp>
      <p:sp>
        <p:nvSpPr>
          <p:cNvPr id="34" name="Shape 31"/>
          <p:cNvSpPr/>
          <p:nvPr/>
        </p:nvSpPr>
        <p:spPr>
          <a:xfrm>
            <a:off x="502920" y="4882896"/>
            <a:ext cx="5760720" cy="1097280"/>
          </a:xfrm>
          <a:prstGeom prst="roundRect">
            <a:avLst>
              <a:gd name="adj" fmla="val 5833"/>
            </a:avLst>
          </a:prstGeom>
          <a:solidFill>
            <a:srgbClr val="E6EDF5"/>
          </a:solidFill>
          <a:ln w="9525">
            <a:solidFill>
              <a:srgbClr val="E6EDF5"/>
            </a:solidFill>
            <a:prstDash val="solid"/>
          </a:ln>
        </p:spPr>
      </p:sp>
      <p:sp>
        <p:nvSpPr>
          <p:cNvPr id="35" name="Text 32"/>
          <p:cNvSpPr txBox="1"/>
          <p:nvPr/>
        </p:nvSpPr>
        <p:spPr>
          <a:xfrm>
            <a:off x="649224" y="4919472"/>
            <a:ext cx="5486400" cy="1024128"/>
          </a:xfrm>
          <a:prstGeom prst="rect">
            <a:avLst/>
          </a:prstGeom>
          <a:noFill/>
          <a:ln/>
        </p:spPr>
        <p:txBody>
          <a:bodyPr wrap="square" lIns="0" tIns="0" rIns="0" bIns="0" rtlCol="0" anchor="ctr"/>
          <a:lstStyle/>
          <a:p>
            <a:pPr indent="0" marL="0">
              <a:buNone/>
            </a:pPr>
            <a:r>
              <a:rPr lang="en-US" sz="1400" dirty="0">
                <a:solidFill>
                  <a:srgbClr val="13233B"/>
                </a:solidFill>
                <a:latin typeface="Barlow" pitchFamily="34" charset="0"/>
                <a:ea typeface="Barlow" pitchFamily="34" charset="-122"/>
                <a:cs typeface="Barlow" pitchFamily="34" charset="-120"/>
              </a:rPr>
              <a:t>La guía da clases altas cuando mejora la función física o la calidad de vida, aunque no poder enmascarar la intervención limite el nivel de evidencia.</a:t>
            </a:r>
            <a:endParaRPr lang="en-US" sz="1400" dirty="0"/>
          </a:p>
        </p:txBody>
      </p:sp>
      <p:sp>
        <p:nvSpPr>
          <p:cNvPr id="36" name="Text 33"/>
          <p:cNvSpPr txBox="1"/>
          <p:nvPr/>
        </p:nvSpPr>
        <p:spPr>
          <a:xfrm>
            <a:off x="6537960" y="1481328"/>
            <a:ext cx="5148072" cy="274320"/>
          </a:xfrm>
          <a:prstGeom prst="rect">
            <a:avLst/>
          </a:prstGeom>
          <a:noFill/>
          <a:ln/>
        </p:spPr>
        <p:txBody>
          <a:bodyPr wrap="square" lIns="0" tIns="0" rIns="0" bIns="0" rtlCol="0" anchor="t"/>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Qué quiere decir cada nivel de evidencia</a:t>
            </a:r>
            <a:endParaRPr lang="en-US" sz="1500" dirty="0"/>
          </a:p>
        </p:txBody>
      </p:sp>
      <p:sp>
        <p:nvSpPr>
          <p:cNvPr id="37" name="Text 34"/>
          <p:cNvSpPr/>
          <p:nvPr/>
        </p:nvSpPr>
        <p:spPr>
          <a:xfrm>
            <a:off x="6537960" y="1874520"/>
            <a:ext cx="512064" cy="347472"/>
          </a:xfrm>
          <a:prstGeom prst="roundRect">
            <a:avLst>
              <a:gd name="adj" fmla="val 13158"/>
            </a:avLst>
          </a:prstGeom>
          <a:solidFill>
            <a:srgbClr val="122F52"/>
          </a:solidFill>
          <a:ln/>
        </p:spPr>
        <p:txBody>
          <a:bodyPr wrap="square" lIns="0" tIns="0" rIns="0" bIns="0" rtlCol="0" anchor="ctr"/>
          <a:lstStyle/>
          <a:p>
            <a:pPr algn="ctr" indent="0" marL="0">
              <a:buNone/>
            </a:pPr>
            <a:r>
              <a:rPr lang="en-US" sz="1500" b="1" dirty="0">
                <a:solidFill>
                  <a:srgbClr val="FFFFFF"/>
                </a:solidFill>
                <a:latin typeface="Barlow" pitchFamily="34" charset="0"/>
                <a:ea typeface="Barlow" pitchFamily="34" charset="-122"/>
                <a:cs typeface="Barlow" pitchFamily="34" charset="-120"/>
              </a:rPr>
              <a:t>A</a:t>
            </a:r>
            <a:endParaRPr lang="en-US" sz="1500" dirty="0"/>
          </a:p>
        </p:txBody>
      </p:sp>
      <p:sp>
        <p:nvSpPr>
          <p:cNvPr id="38" name="Text 35"/>
          <p:cNvSpPr txBox="1"/>
          <p:nvPr/>
        </p:nvSpPr>
        <p:spPr>
          <a:xfrm>
            <a:off x="7178040" y="1847088"/>
            <a:ext cx="4507992" cy="960120"/>
          </a:xfrm>
          <a:prstGeom prst="rect">
            <a:avLst/>
          </a:prstGeom>
          <a:noFill/>
          <a:ln/>
        </p:spPr>
        <p:txBody>
          <a:bodyPr wrap="square" lIns="0" tIns="0" rIns="0" bIns="0" rtlCol="0" anchor="t"/>
          <a:lstStyle/>
          <a:p>
            <a:pPr indent="0" marL="0">
              <a:lnSpc>
                <a:spcPct val="103000"/>
              </a:lnSpc>
              <a:buNone/>
            </a:pPr>
            <a:r>
              <a:rPr lang="en-US" sz="1350" dirty="0">
                <a:solidFill>
                  <a:srgbClr val="13233B"/>
                </a:solidFill>
                <a:latin typeface="Barlow" pitchFamily="34" charset="0"/>
                <a:ea typeface="Barlow" pitchFamily="34" charset="-122"/>
                <a:cs typeface="Barlow" pitchFamily="34" charset="-120"/>
              </a:rPr>
              <a:t>Datos concluyentes: al menos dos ensayos aleatorizados con potencia suficiente y sin sesgos importantes, con P&lt;0,005 al combinarlos.</a:t>
            </a:r>
            <a:endParaRPr lang="en-US" sz="1350" dirty="0"/>
          </a:p>
        </p:txBody>
      </p:sp>
      <p:sp>
        <p:nvSpPr>
          <p:cNvPr id="39" name="Text 36"/>
          <p:cNvSpPr/>
          <p:nvPr/>
        </p:nvSpPr>
        <p:spPr>
          <a:xfrm>
            <a:off x="6537960" y="2907792"/>
            <a:ext cx="512064" cy="347472"/>
          </a:xfrm>
          <a:prstGeom prst="roundRect">
            <a:avLst>
              <a:gd name="adj" fmla="val 13158"/>
            </a:avLst>
          </a:prstGeom>
          <a:solidFill>
            <a:srgbClr val="1D5A9E"/>
          </a:solidFill>
          <a:ln/>
        </p:spPr>
        <p:txBody>
          <a:bodyPr wrap="square" lIns="0" tIns="0" rIns="0" bIns="0" rtlCol="0" anchor="ctr"/>
          <a:lstStyle/>
          <a:p>
            <a:pPr algn="ctr" indent="0" marL="0">
              <a:buNone/>
            </a:pPr>
            <a:r>
              <a:rPr lang="en-US" sz="1500" b="1" dirty="0">
                <a:solidFill>
                  <a:srgbClr val="FFFFFF"/>
                </a:solidFill>
                <a:latin typeface="Barlow" pitchFamily="34" charset="0"/>
                <a:ea typeface="Barlow" pitchFamily="34" charset="-122"/>
                <a:cs typeface="Barlow" pitchFamily="34" charset="-120"/>
              </a:rPr>
              <a:t>B1</a:t>
            </a:r>
            <a:endParaRPr lang="en-US" sz="1500" dirty="0"/>
          </a:p>
        </p:txBody>
      </p:sp>
      <p:sp>
        <p:nvSpPr>
          <p:cNvPr id="40" name="Text 37"/>
          <p:cNvSpPr txBox="1"/>
          <p:nvPr/>
        </p:nvSpPr>
        <p:spPr>
          <a:xfrm>
            <a:off x="7178040" y="2880360"/>
            <a:ext cx="4507992" cy="960120"/>
          </a:xfrm>
          <a:prstGeom prst="rect">
            <a:avLst/>
          </a:prstGeom>
          <a:noFill/>
          <a:ln/>
        </p:spPr>
        <p:txBody>
          <a:bodyPr wrap="square" lIns="0" tIns="0" rIns="0" bIns="0" rtlCol="0" anchor="t"/>
          <a:lstStyle/>
          <a:p>
            <a:pPr indent="0" marL="0">
              <a:lnSpc>
                <a:spcPct val="103000"/>
              </a:lnSpc>
              <a:buNone/>
            </a:pPr>
            <a:r>
              <a:rPr lang="en-US" sz="1350" dirty="0">
                <a:solidFill>
                  <a:srgbClr val="13233B"/>
                </a:solidFill>
                <a:latin typeface="Barlow" pitchFamily="34" charset="0"/>
                <a:ea typeface="Barlow" pitchFamily="34" charset="-122"/>
                <a:cs typeface="Barlow" pitchFamily="34" charset="-120"/>
              </a:rPr>
              <a:t>Datos que lo sugieren: al menos un ensayo aleatorizado con potencia suficiente y sin sesgos importantes, o un metaanálisis de ellos, con P&lt;0,05.</a:t>
            </a:r>
            <a:endParaRPr lang="en-US" sz="1350" dirty="0"/>
          </a:p>
        </p:txBody>
      </p:sp>
      <p:sp>
        <p:nvSpPr>
          <p:cNvPr id="41" name="Text 38"/>
          <p:cNvSpPr/>
          <p:nvPr/>
        </p:nvSpPr>
        <p:spPr>
          <a:xfrm>
            <a:off x="6537960" y="3941064"/>
            <a:ext cx="512064" cy="347472"/>
          </a:xfrm>
          <a:prstGeom prst="roundRect">
            <a:avLst>
              <a:gd name="adj" fmla="val 13158"/>
            </a:avLst>
          </a:prstGeom>
          <a:solidFill>
            <a:srgbClr val="B5C7DA"/>
          </a:solidFill>
          <a:ln/>
        </p:spPr>
        <p:txBody>
          <a:bodyPr wrap="square" lIns="0" tIns="0" rIns="0" bIns="0" rtlCol="0" anchor="ctr"/>
          <a:lstStyle/>
          <a:p>
            <a:pPr algn="ctr" indent="0" marL="0">
              <a:buNone/>
            </a:pPr>
            <a:r>
              <a:rPr lang="en-US" sz="1500" b="1" dirty="0">
                <a:solidFill>
                  <a:srgbClr val="13233B"/>
                </a:solidFill>
                <a:latin typeface="Barlow" pitchFamily="34" charset="0"/>
                <a:ea typeface="Barlow" pitchFamily="34" charset="-122"/>
                <a:cs typeface="Barlow" pitchFamily="34" charset="-120"/>
              </a:rPr>
              <a:t>B2</a:t>
            </a:r>
            <a:endParaRPr lang="en-US" sz="1500" dirty="0"/>
          </a:p>
        </p:txBody>
      </p:sp>
      <p:sp>
        <p:nvSpPr>
          <p:cNvPr id="42" name="Text 39"/>
          <p:cNvSpPr txBox="1"/>
          <p:nvPr/>
        </p:nvSpPr>
        <p:spPr>
          <a:xfrm>
            <a:off x="7178040" y="3913632"/>
            <a:ext cx="4507992" cy="960120"/>
          </a:xfrm>
          <a:prstGeom prst="rect">
            <a:avLst/>
          </a:prstGeom>
          <a:noFill/>
          <a:ln/>
        </p:spPr>
        <p:txBody>
          <a:bodyPr wrap="square" lIns="0" tIns="0" rIns="0" bIns="0" rtlCol="0" anchor="t"/>
          <a:lstStyle/>
          <a:p>
            <a:pPr indent="0" marL="0">
              <a:lnSpc>
                <a:spcPct val="103000"/>
              </a:lnSpc>
              <a:buNone/>
            </a:pPr>
            <a:r>
              <a:rPr lang="en-US" sz="1350" dirty="0">
                <a:solidFill>
                  <a:srgbClr val="13233B"/>
                </a:solidFill>
                <a:latin typeface="Barlow" pitchFamily="34" charset="0"/>
                <a:ea typeface="Barlow" pitchFamily="34" charset="-122"/>
                <a:cs typeface="Barlow" pitchFamily="34" charset="-120"/>
              </a:rPr>
              <a:t>Datos limitados: al menos dos estudios no aleatorizados con potencia y control de sesgos (P&lt;0,005), o un metaanálisis de ensayos pequeños (P&lt;0,05).</a:t>
            </a:r>
            <a:endParaRPr lang="en-US" sz="1350" dirty="0"/>
          </a:p>
        </p:txBody>
      </p:sp>
      <p:sp>
        <p:nvSpPr>
          <p:cNvPr id="43" name="Text 40"/>
          <p:cNvSpPr/>
          <p:nvPr/>
        </p:nvSpPr>
        <p:spPr>
          <a:xfrm>
            <a:off x="6537960" y="4974336"/>
            <a:ext cx="512064" cy="347472"/>
          </a:xfrm>
          <a:prstGeom prst="roundRect">
            <a:avLst>
              <a:gd name="adj" fmla="val 13158"/>
            </a:avLst>
          </a:prstGeom>
          <a:solidFill>
            <a:srgbClr val="E6EDF5"/>
          </a:solidFill>
          <a:ln/>
        </p:spPr>
        <p:txBody>
          <a:bodyPr wrap="square" lIns="0" tIns="0" rIns="0" bIns="0" rtlCol="0" anchor="ctr"/>
          <a:lstStyle/>
          <a:p>
            <a:pPr algn="ctr" indent="0" marL="0">
              <a:buNone/>
            </a:pPr>
            <a:r>
              <a:rPr lang="en-US" sz="1500" b="1" dirty="0">
                <a:solidFill>
                  <a:srgbClr val="13233B"/>
                </a:solidFill>
                <a:latin typeface="Barlow" pitchFamily="34" charset="0"/>
                <a:ea typeface="Barlow" pitchFamily="34" charset="-122"/>
                <a:cs typeface="Barlow" pitchFamily="34" charset="-120"/>
              </a:rPr>
              <a:t>C</a:t>
            </a:r>
            <a:endParaRPr lang="en-US" sz="1500" dirty="0"/>
          </a:p>
        </p:txBody>
      </p:sp>
      <p:sp>
        <p:nvSpPr>
          <p:cNvPr id="44" name="Text 41"/>
          <p:cNvSpPr txBox="1"/>
          <p:nvPr/>
        </p:nvSpPr>
        <p:spPr>
          <a:xfrm>
            <a:off x="7178040" y="4946904"/>
            <a:ext cx="4507992" cy="960120"/>
          </a:xfrm>
          <a:prstGeom prst="rect">
            <a:avLst/>
          </a:prstGeom>
          <a:noFill/>
          <a:ln/>
        </p:spPr>
        <p:txBody>
          <a:bodyPr wrap="square" lIns="0" tIns="0" rIns="0" bIns="0" rtlCol="0" anchor="t"/>
          <a:lstStyle/>
          <a:p>
            <a:pPr indent="0" marL="0">
              <a:lnSpc>
                <a:spcPct val="103000"/>
              </a:lnSpc>
              <a:buNone/>
            </a:pPr>
            <a:r>
              <a:rPr lang="en-US" sz="1350" dirty="0">
                <a:solidFill>
                  <a:srgbClr val="13233B"/>
                </a:solidFill>
                <a:latin typeface="Barlow" pitchFamily="34" charset="0"/>
                <a:ea typeface="Barlow" pitchFamily="34" charset="-122"/>
                <a:cs typeface="Barlow" pitchFamily="34" charset="-120"/>
              </a:rPr>
              <a:t>Datos preliminares: estudios no aleatorizados sin control de sesgos, un solo ensayo pequeño o consenso de expertos.</a:t>
            </a:r>
            <a:endParaRPr lang="en-US" sz="135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1 · LA GUÍA</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La rehabilitación tiene cuatro fases y esta guía se centra en la fase II</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apartados 2.1, 2.2 y 12 y figura 1 [1]. Elaboración propia.</a:t>
            </a:r>
            <a:endParaRPr lang="en-US" sz="1000" dirty="0"/>
          </a:p>
        </p:txBody>
      </p:sp>
      <p:sp>
        <p:nvSpPr>
          <p:cNvPr id="6" name="Text 3"/>
          <p:cNvSpPr/>
          <p:nvPr/>
        </p:nvSpPr>
        <p:spPr>
          <a:xfrm>
            <a:off x="502920" y="1481328"/>
            <a:ext cx="3001518" cy="1024128"/>
          </a:xfrm>
          <a:prstGeom prst="homePlate">
            <a:avLst/>
          </a:prstGeom>
          <a:solidFill>
            <a:srgbClr val="E6EDF5"/>
          </a:solidFill>
          <a:ln w="19050">
            <a:solidFill>
              <a:srgbClr val="FFFFFF"/>
            </a:solidFill>
          </a:ln>
        </p:spPr>
        <p:txBody>
          <a:bodyPr wrap="square" lIns="203200" tIns="0" rIns="101600" bIns="0" rtlCol="0" anchor="ctr"/>
          <a:lstStyle/>
          <a:p>
            <a:pPr algn="l" indent="0" marL="0">
              <a:buNone/>
            </a:pPr>
            <a:r>
              <a:rPr lang="en-US" sz="2100" dirty="0">
                <a:solidFill>
                  <a:srgbClr val="13233B"/>
                </a:solidFill>
                <a:latin typeface="Barlow SemiBold" pitchFamily="34" charset="0"/>
                <a:ea typeface="Barlow SemiBold" pitchFamily="34" charset="-122"/>
                <a:cs typeface="Barlow SemiBold" pitchFamily="34" charset="-120"/>
              </a:rPr>
              <a:t>Fase 0</a:t>
            </a:r>
            <a:endParaRPr lang="en-US" sz="2100" dirty="0"/>
          </a:p>
          <a:p>
            <a:pPr algn="l" indent="0" marL="0">
              <a:buNone/>
            </a:pPr>
            <a:r>
              <a:rPr lang="en-US" sz="1400" dirty="0">
                <a:solidFill>
                  <a:srgbClr val="13233B"/>
                </a:solidFill>
                <a:latin typeface="Barlow" pitchFamily="34" charset="0"/>
                <a:ea typeface="Barlow" pitchFamily="34" charset="-122"/>
                <a:cs typeface="Barlow" pitchFamily="34" charset="-120"/>
              </a:rPr>
              <a:t>Prehabilitación</a:t>
            </a:r>
            <a:endParaRPr lang="en-US" sz="2100" dirty="0"/>
          </a:p>
        </p:txBody>
      </p:sp>
      <p:sp>
        <p:nvSpPr>
          <p:cNvPr id="7" name="Text 4"/>
          <p:cNvSpPr/>
          <p:nvPr/>
        </p:nvSpPr>
        <p:spPr>
          <a:xfrm>
            <a:off x="3230118" y="1481328"/>
            <a:ext cx="3001518" cy="1024128"/>
          </a:xfrm>
          <a:prstGeom prst="homePlate">
            <a:avLst/>
          </a:prstGeom>
          <a:solidFill>
            <a:srgbClr val="B5C7DA"/>
          </a:solidFill>
          <a:ln w="19050">
            <a:solidFill>
              <a:srgbClr val="FFFFFF"/>
            </a:solidFill>
          </a:ln>
        </p:spPr>
        <p:txBody>
          <a:bodyPr wrap="square" lIns="406400" tIns="0" rIns="101600" bIns="0" rtlCol="0" anchor="ctr"/>
          <a:lstStyle/>
          <a:p>
            <a:pPr algn="l" indent="0" marL="0">
              <a:buNone/>
            </a:pPr>
            <a:r>
              <a:rPr lang="en-US" sz="2100" dirty="0">
                <a:solidFill>
                  <a:srgbClr val="13233B"/>
                </a:solidFill>
                <a:latin typeface="Barlow SemiBold" pitchFamily="34" charset="0"/>
                <a:ea typeface="Barlow SemiBold" pitchFamily="34" charset="-122"/>
                <a:cs typeface="Barlow SemiBold" pitchFamily="34" charset="-120"/>
              </a:rPr>
              <a:t>Fase I</a:t>
            </a:r>
            <a:endParaRPr lang="en-US" sz="2100" dirty="0"/>
          </a:p>
          <a:p>
            <a:pPr algn="l" indent="0" marL="0">
              <a:buNone/>
            </a:pPr>
            <a:r>
              <a:rPr lang="en-US" sz="1400" dirty="0">
                <a:solidFill>
                  <a:srgbClr val="13233B"/>
                </a:solidFill>
                <a:latin typeface="Barlow" pitchFamily="34" charset="0"/>
                <a:ea typeface="Barlow" pitchFamily="34" charset="-122"/>
                <a:cs typeface="Barlow" pitchFamily="34" charset="-120"/>
              </a:rPr>
              <a:t>Fase aguda</a:t>
            </a:r>
            <a:endParaRPr lang="en-US" sz="2100" dirty="0"/>
          </a:p>
        </p:txBody>
      </p:sp>
      <p:sp>
        <p:nvSpPr>
          <p:cNvPr id="8" name="Text 5"/>
          <p:cNvSpPr/>
          <p:nvPr/>
        </p:nvSpPr>
        <p:spPr>
          <a:xfrm>
            <a:off x="5957316" y="1481328"/>
            <a:ext cx="3001518" cy="1024128"/>
          </a:xfrm>
          <a:prstGeom prst="homePlate">
            <a:avLst/>
          </a:prstGeom>
          <a:solidFill>
            <a:srgbClr val="163A63"/>
          </a:solidFill>
          <a:ln w="19050">
            <a:solidFill>
              <a:srgbClr val="FFFFFF"/>
            </a:solidFill>
          </a:ln>
        </p:spPr>
        <p:txBody>
          <a:bodyPr wrap="square" lIns="406400" tIns="0" rIns="101600" bIns="0" rtlCol="0" anchor="ctr"/>
          <a:lstStyle/>
          <a:p>
            <a:pPr algn="l" indent="0" marL="0">
              <a:buNone/>
            </a:pPr>
            <a:r>
              <a:rPr lang="en-US" sz="2100" dirty="0">
                <a:solidFill>
                  <a:srgbClr val="FFFFFF"/>
                </a:solidFill>
                <a:latin typeface="Barlow SemiBold" pitchFamily="34" charset="0"/>
                <a:ea typeface="Barlow SemiBold" pitchFamily="34" charset="-122"/>
                <a:cs typeface="Barlow SemiBold" pitchFamily="34" charset="-120"/>
              </a:rPr>
              <a:t>Fase II</a:t>
            </a:r>
            <a:endParaRPr lang="en-US" sz="2100" dirty="0"/>
          </a:p>
          <a:p>
            <a:pPr algn="l" indent="0" marL="0">
              <a:buNone/>
            </a:pPr>
            <a:r>
              <a:rPr lang="en-US" sz="1400" dirty="0">
                <a:solidFill>
                  <a:srgbClr val="FFFFFF"/>
                </a:solidFill>
                <a:latin typeface="Barlow" pitchFamily="34" charset="0"/>
                <a:ea typeface="Barlow" pitchFamily="34" charset="-122"/>
                <a:cs typeface="Barlow" pitchFamily="34" charset="-120"/>
              </a:rPr>
              <a:t>Fase posaguda</a:t>
            </a:r>
            <a:endParaRPr lang="en-US" sz="2100" dirty="0"/>
          </a:p>
        </p:txBody>
      </p:sp>
      <p:sp>
        <p:nvSpPr>
          <p:cNvPr id="9" name="Text 6"/>
          <p:cNvSpPr/>
          <p:nvPr/>
        </p:nvSpPr>
        <p:spPr>
          <a:xfrm>
            <a:off x="8684514" y="1481328"/>
            <a:ext cx="3001518" cy="1024128"/>
          </a:xfrm>
          <a:prstGeom prst="homePlate">
            <a:avLst/>
          </a:prstGeom>
          <a:solidFill>
            <a:srgbClr val="1D5A9E"/>
          </a:solidFill>
          <a:ln w="19050">
            <a:solidFill>
              <a:srgbClr val="FFFFFF"/>
            </a:solidFill>
          </a:ln>
        </p:spPr>
        <p:txBody>
          <a:bodyPr wrap="square" lIns="406400" tIns="0" rIns="101600" bIns="0" rtlCol="0" anchor="ctr"/>
          <a:lstStyle/>
          <a:p>
            <a:pPr algn="l" indent="0" marL="0">
              <a:buNone/>
            </a:pPr>
            <a:r>
              <a:rPr lang="en-US" sz="2100" dirty="0">
                <a:solidFill>
                  <a:srgbClr val="FFFFFF"/>
                </a:solidFill>
                <a:latin typeface="Barlow SemiBold" pitchFamily="34" charset="0"/>
                <a:ea typeface="Barlow SemiBold" pitchFamily="34" charset="-122"/>
                <a:cs typeface="Barlow SemiBold" pitchFamily="34" charset="-120"/>
              </a:rPr>
              <a:t>Fase III</a:t>
            </a:r>
            <a:endParaRPr lang="en-US" sz="2100" dirty="0"/>
          </a:p>
          <a:p>
            <a:pPr algn="l" indent="0" marL="0">
              <a:buNone/>
            </a:pPr>
            <a:r>
              <a:rPr lang="en-US" sz="1400" dirty="0">
                <a:solidFill>
                  <a:srgbClr val="FFFFFF"/>
                </a:solidFill>
                <a:latin typeface="Barlow" pitchFamily="34" charset="0"/>
                <a:ea typeface="Barlow" pitchFamily="34" charset="-122"/>
                <a:cs typeface="Barlow" pitchFamily="34" charset="-120"/>
              </a:rPr>
              <a:t>Largo plazo</a:t>
            </a:r>
            <a:endParaRPr lang="en-US" sz="2100" dirty="0"/>
          </a:p>
        </p:txBody>
      </p:sp>
      <p:sp>
        <p:nvSpPr>
          <p:cNvPr id="10" name="Shape 7"/>
          <p:cNvSpPr/>
          <p:nvPr/>
        </p:nvSpPr>
        <p:spPr>
          <a:xfrm>
            <a:off x="502920" y="2670048"/>
            <a:ext cx="2590038" cy="1572768"/>
          </a:xfrm>
          <a:prstGeom prst="roundRect">
            <a:avLst>
              <a:gd name="adj" fmla="val 4070"/>
            </a:avLst>
          </a:prstGeom>
          <a:solidFill>
            <a:srgbClr val="F2F5F9"/>
          </a:solidFill>
          <a:ln w="9525">
            <a:solidFill>
              <a:srgbClr val="F2F5F9"/>
            </a:solidFill>
            <a:prstDash val="solid"/>
          </a:ln>
        </p:spPr>
      </p:sp>
      <p:sp>
        <p:nvSpPr>
          <p:cNvPr id="11" name="Text 8"/>
          <p:cNvSpPr txBox="1"/>
          <p:nvPr/>
        </p:nvSpPr>
        <p:spPr>
          <a:xfrm>
            <a:off x="649224" y="2761488"/>
            <a:ext cx="2315718" cy="1389888"/>
          </a:xfrm>
          <a:prstGeom prst="rect">
            <a:avLst/>
          </a:prstGeom>
          <a:noFill/>
          <a:ln/>
        </p:spPr>
        <p:txBody>
          <a:bodyPr wrap="square" lIns="0" tIns="0" rIns="0" bIns="0" rtlCol="0" anchor="t"/>
          <a:lstStyle/>
          <a:p>
            <a:pPr indent="0" marL="0">
              <a:lnSpc>
                <a:spcPct val="104000"/>
              </a:lnSpc>
              <a:buNone/>
            </a:pPr>
            <a:r>
              <a:rPr lang="en-US" sz="1400" dirty="0">
                <a:solidFill>
                  <a:srgbClr val="13233B"/>
                </a:solidFill>
                <a:latin typeface="Barlow" pitchFamily="34" charset="0"/>
                <a:ea typeface="Barlow" pitchFamily="34" charset="-122"/>
                <a:cs typeface="Barlow" pitchFamily="34" charset="-120"/>
              </a:rPr>
              <a:t>Antes de una cirugía programada. La guía dice que hay pocos datos de si mejora los resultados.</a:t>
            </a:r>
            <a:endParaRPr lang="en-US" sz="1400" dirty="0"/>
          </a:p>
        </p:txBody>
      </p:sp>
      <p:sp>
        <p:nvSpPr>
          <p:cNvPr id="12" name="Shape 9"/>
          <p:cNvSpPr/>
          <p:nvPr/>
        </p:nvSpPr>
        <p:spPr>
          <a:xfrm>
            <a:off x="3367278" y="2670048"/>
            <a:ext cx="2590038" cy="1572768"/>
          </a:xfrm>
          <a:prstGeom prst="roundRect">
            <a:avLst>
              <a:gd name="adj" fmla="val 4070"/>
            </a:avLst>
          </a:prstGeom>
          <a:solidFill>
            <a:srgbClr val="F2F5F9"/>
          </a:solidFill>
          <a:ln w="9525">
            <a:solidFill>
              <a:srgbClr val="F2F5F9"/>
            </a:solidFill>
            <a:prstDash val="solid"/>
          </a:ln>
        </p:spPr>
      </p:sp>
      <p:sp>
        <p:nvSpPr>
          <p:cNvPr id="13" name="Text 10"/>
          <p:cNvSpPr txBox="1"/>
          <p:nvPr/>
        </p:nvSpPr>
        <p:spPr>
          <a:xfrm>
            <a:off x="3513582" y="2761488"/>
            <a:ext cx="2315718" cy="1389888"/>
          </a:xfrm>
          <a:prstGeom prst="rect">
            <a:avLst/>
          </a:prstGeom>
          <a:noFill/>
          <a:ln/>
        </p:spPr>
        <p:txBody>
          <a:bodyPr wrap="square" lIns="0" tIns="0" rIns="0" bIns="0" rtlCol="0" anchor="t"/>
          <a:lstStyle/>
          <a:p>
            <a:pPr indent="0" marL="0">
              <a:lnSpc>
                <a:spcPct val="104000"/>
              </a:lnSpc>
              <a:buNone/>
            </a:pPr>
            <a:r>
              <a:rPr lang="en-US" sz="1400" dirty="0">
                <a:solidFill>
                  <a:srgbClr val="13233B"/>
                </a:solidFill>
                <a:latin typeface="Barlow" pitchFamily="34" charset="0"/>
                <a:ea typeface="Barlow" pitchFamily="34" charset="-122"/>
                <a:cs typeface="Barlow" pitchFamily="34" charset="-120"/>
              </a:rPr>
              <a:t>Durante el ingreso: movilización en cuanto el paciente esté estable, educación desde el primer momento y derivación antes del alta.</a:t>
            </a:r>
            <a:endParaRPr lang="en-US" sz="1400" dirty="0"/>
          </a:p>
        </p:txBody>
      </p:sp>
      <p:sp>
        <p:nvSpPr>
          <p:cNvPr id="14" name="Shape 11"/>
          <p:cNvSpPr/>
          <p:nvPr/>
        </p:nvSpPr>
        <p:spPr>
          <a:xfrm>
            <a:off x="6231636" y="2670048"/>
            <a:ext cx="2590038" cy="1572768"/>
          </a:xfrm>
          <a:prstGeom prst="roundRect">
            <a:avLst>
              <a:gd name="adj" fmla="val 4070"/>
            </a:avLst>
          </a:prstGeom>
          <a:solidFill>
            <a:srgbClr val="E6EDF5"/>
          </a:solidFill>
          <a:ln w="9525">
            <a:solidFill>
              <a:srgbClr val="E6EDF5"/>
            </a:solidFill>
            <a:prstDash val="solid"/>
          </a:ln>
        </p:spPr>
      </p:sp>
      <p:sp>
        <p:nvSpPr>
          <p:cNvPr id="15" name="Text 12"/>
          <p:cNvSpPr txBox="1"/>
          <p:nvPr/>
        </p:nvSpPr>
        <p:spPr>
          <a:xfrm>
            <a:off x="6377940" y="2761488"/>
            <a:ext cx="2315718" cy="1389888"/>
          </a:xfrm>
          <a:prstGeom prst="rect">
            <a:avLst/>
          </a:prstGeom>
          <a:noFill/>
          <a:ln/>
        </p:spPr>
        <p:txBody>
          <a:bodyPr wrap="square" lIns="0" tIns="0" rIns="0" bIns="0" rtlCol="0" anchor="t"/>
          <a:lstStyle/>
          <a:p>
            <a:pPr indent="0" marL="0">
              <a:lnSpc>
                <a:spcPct val="104000"/>
              </a:lnSpc>
              <a:buNone/>
            </a:pPr>
            <a:r>
              <a:rPr lang="en-US" sz="1400" dirty="0">
                <a:solidFill>
                  <a:srgbClr val="13233B"/>
                </a:solidFill>
                <a:latin typeface="Barlow" pitchFamily="34" charset="0"/>
                <a:ea typeface="Barlow" pitchFamily="34" charset="-122"/>
                <a:cs typeface="Barlow" pitchFamily="34" charset="-120"/>
              </a:rPr>
              <a:t>Programa supervisado de al menos 24 sesiones, en el centro, en casa o combinado. Es de lo que trata esta guía.</a:t>
            </a:r>
            <a:endParaRPr lang="en-US" sz="1400" dirty="0"/>
          </a:p>
        </p:txBody>
      </p:sp>
      <p:sp>
        <p:nvSpPr>
          <p:cNvPr id="16" name="Shape 13"/>
          <p:cNvSpPr/>
          <p:nvPr/>
        </p:nvSpPr>
        <p:spPr>
          <a:xfrm>
            <a:off x="9095994" y="2670048"/>
            <a:ext cx="2590038" cy="1572768"/>
          </a:xfrm>
          <a:prstGeom prst="roundRect">
            <a:avLst>
              <a:gd name="adj" fmla="val 4070"/>
            </a:avLst>
          </a:prstGeom>
          <a:solidFill>
            <a:srgbClr val="F2F5F9"/>
          </a:solidFill>
          <a:ln w="9525">
            <a:solidFill>
              <a:srgbClr val="F2F5F9"/>
            </a:solidFill>
            <a:prstDash val="solid"/>
          </a:ln>
        </p:spPr>
      </p:sp>
      <p:sp>
        <p:nvSpPr>
          <p:cNvPr id="17" name="Text 14"/>
          <p:cNvSpPr txBox="1"/>
          <p:nvPr/>
        </p:nvSpPr>
        <p:spPr>
          <a:xfrm>
            <a:off x="9242298" y="2761488"/>
            <a:ext cx="2315718" cy="1389888"/>
          </a:xfrm>
          <a:prstGeom prst="rect">
            <a:avLst/>
          </a:prstGeom>
          <a:noFill/>
          <a:ln/>
        </p:spPr>
        <p:txBody>
          <a:bodyPr wrap="square" lIns="0" tIns="0" rIns="0" bIns="0" rtlCol="0" anchor="t"/>
          <a:lstStyle/>
          <a:p>
            <a:pPr indent="0" marL="0">
              <a:lnSpc>
                <a:spcPct val="104000"/>
              </a:lnSpc>
              <a:buNone/>
            </a:pPr>
            <a:r>
              <a:rPr lang="en-US" sz="1400" dirty="0">
                <a:solidFill>
                  <a:srgbClr val="13233B"/>
                </a:solidFill>
                <a:latin typeface="Barlow" pitchFamily="34" charset="0"/>
                <a:ea typeface="Barlow" pitchFamily="34" charset="-122"/>
                <a:cs typeface="Barlow" pitchFamily="34" charset="-120"/>
              </a:rPr>
              <a:t>Apoyo y promoción de la salud: autocuidado, revisiones con sus médicos y recursos de la comunidad, de por vida.</a:t>
            </a:r>
            <a:endParaRPr lang="en-US" sz="1400" dirty="0"/>
          </a:p>
        </p:txBody>
      </p:sp>
      <p:sp>
        <p:nvSpPr>
          <p:cNvPr id="18" name="Shape 15"/>
          <p:cNvSpPr/>
          <p:nvPr/>
        </p:nvSpPr>
        <p:spPr>
          <a:xfrm>
            <a:off x="1797939" y="4498848"/>
            <a:ext cx="8593074" cy="0"/>
          </a:xfrm>
          <a:prstGeom prst="line">
            <a:avLst/>
          </a:prstGeom>
          <a:noFill/>
          <a:ln w="15875">
            <a:solidFill>
              <a:srgbClr val="1D5A9E"/>
            </a:solidFill>
            <a:prstDash val="dash"/>
          </a:ln>
        </p:spPr>
      </p:sp>
      <p:sp>
        <p:nvSpPr>
          <p:cNvPr id="19" name="Shape 16"/>
          <p:cNvSpPr/>
          <p:nvPr/>
        </p:nvSpPr>
        <p:spPr>
          <a:xfrm>
            <a:off x="10391013" y="4242816"/>
            <a:ext cx="0" cy="256032"/>
          </a:xfrm>
          <a:prstGeom prst="line">
            <a:avLst/>
          </a:prstGeom>
          <a:noFill/>
          <a:ln w="15875">
            <a:solidFill>
              <a:srgbClr val="1D5A9E"/>
            </a:solidFill>
            <a:prstDash val="dash"/>
          </a:ln>
        </p:spPr>
      </p:sp>
      <p:sp>
        <p:nvSpPr>
          <p:cNvPr id="20" name="Shape 17"/>
          <p:cNvSpPr/>
          <p:nvPr/>
        </p:nvSpPr>
        <p:spPr>
          <a:xfrm flipV="1">
            <a:off x="1797939" y="4242816"/>
            <a:ext cx="0" cy="256032"/>
          </a:xfrm>
          <a:prstGeom prst="line">
            <a:avLst/>
          </a:prstGeom>
          <a:noFill/>
          <a:ln w="15875">
            <a:solidFill>
              <a:srgbClr val="1D5A9E"/>
            </a:solidFill>
            <a:prstDash val="dash"/>
            <a:tailEnd type="triangle"/>
          </a:ln>
        </p:spPr>
      </p:sp>
      <p:sp>
        <p:nvSpPr>
          <p:cNvPr id="21" name="Shape 18"/>
          <p:cNvSpPr/>
          <p:nvPr/>
        </p:nvSpPr>
        <p:spPr>
          <a:xfrm flipV="1">
            <a:off x="4662297" y="4242816"/>
            <a:ext cx="0" cy="256032"/>
          </a:xfrm>
          <a:prstGeom prst="line">
            <a:avLst/>
          </a:prstGeom>
          <a:noFill/>
          <a:ln w="15875">
            <a:solidFill>
              <a:srgbClr val="1D5A9E"/>
            </a:solidFill>
            <a:prstDash val="dash"/>
            <a:tailEnd type="triangle"/>
          </a:ln>
        </p:spPr>
      </p:sp>
      <p:sp>
        <p:nvSpPr>
          <p:cNvPr id="22" name="Shape 19"/>
          <p:cNvSpPr/>
          <p:nvPr/>
        </p:nvSpPr>
        <p:spPr>
          <a:xfrm flipV="1">
            <a:off x="7526655" y="4242816"/>
            <a:ext cx="0" cy="256032"/>
          </a:xfrm>
          <a:prstGeom prst="line">
            <a:avLst/>
          </a:prstGeom>
          <a:noFill/>
          <a:ln w="15875">
            <a:solidFill>
              <a:srgbClr val="1D5A9E"/>
            </a:solidFill>
            <a:prstDash val="dash"/>
            <a:tailEnd type="triangle"/>
          </a:ln>
        </p:spPr>
      </p:sp>
      <p:sp>
        <p:nvSpPr>
          <p:cNvPr id="23" name="Text 20"/>
          <p:cNvSpPr txBox="1"/>
          <p:nvPr/>
        </p:nvSpPr>
        <p:spPr>
          <a:xfrm>
            <a:off x="3550158" y="4544568"/>
            <a:ext cx="6400800" cy="256032"/>
          </a:xfrm>
          <a:prstGeom prst="rect">
            <a:avLst/>
          </a:prstGeom>
          <a:noFill/>
          <a:ln/>
        </p:spPr>
        <p:txBody>
          <a:bodyPr wrap="square" lIns="0" tIns="0" rIns="0" bIns="0" rtlCol="0" anchor="t"/>
          <a:lstStyle/>
          <a:p>
            <a:pPr algn="ctr" indent="0" marL="0">
              <a:buNone/>
            </a:pPr>
            <a:r>
              <a:rPr lang="en-US" sz="1300" dirty="0">
                <a:solidFill>
                  <a:srgbClr val="1D5A9E"/>
                </a:solidFill>
                <a:latin typeface="Barlow SemiBold" pitchFamily="34" charset="0"/>
                <a:ea typeface="Barlow SemiBold" pitchFamily="34" charset="-122"/>
                <a:cs typeface="Barlow SemiBold" pitchFamily="34" charset="-120"/>
              </a:rPr>
              <a:t>Si hay otro evento cardiovascular, se vuelve a la fase que corresponda</a:t>
            </a:r>
            <a:endParaRPr lang="en-US" sz="1300" dirty="0"/>
          </a:p>
        </p:txBody>
      </p:sp>
      <p:sp>
        <p:nvSpPr>
          <p:cNvPr id="24" name="Shape 21"/>
          <p:cNvSpPr/>
          <p:nvPr/>
        </p:nvSpPr>
        <p:spPr>
          <a:xfrm>
            <a:off x="502920" y="5065776"/>
            <a:ext cx="11183112" cy="896112"/>
          </a:xfrm>
          <a:prstGeom prst="roundRect">
            <a:avLst>
              <a:gd name="adj" fmla="val 7143"/>
            </a:avLst>
          </a:prstGeom>
          <a:solidFill>
            <a:srgbClr val="F2F5F9"/>
          </a:solidFill>
          <a:ln w="9525">
            <a:solidFill>
              <a:srgbClr val="F2F5F9"/>
            </a:solidFill>
            <a:prstDash val="solid"/>
          </a:ln>
        </p:spPr>
      </p:sp>
      <p:sp>
        <p:nvSpPr>
          <p:cNvPr id="25" name="Shape 22"/>
          <p:cNvSpPr/>
          <p:nvPr/>
        </p:nvSpPr>
        <p:spPr>
          <a:xfrm>
            <a:off x="667512" y="5276088"/>
            <a:ext cx="457200" cy="457200"/>
          </a:xfrm>
          <a:prstGeom prst="ellipse">
            <a:avLst/>
          </a:prstGeom>
          <a:solidFill>
            <a:srgbClr val="E6EDF5"/>
          </a:solidFill>
          <a:ln w="9525">
            <a:solidFill>
              <a:srgbClr val="E6EDF5"/>
            </a:solidFill>
            <a:prstDash val="solid"/>
          </a:ln>
        </p:spPr>
      </p:sp>
      <p:pic>
        <p:nvPicPr>
          <p:cNvPr id="26" name="Image 0" descr="preencoded.png">    </p:cNvPr>
          <p:cNvPicPr>
            <a:picLocks noChangeAspect="1"/>
          </p:cNvPicPr>
          <p:nvPr/>
        </p:nvPicPr>
        <p:blipFill>
          <a:blip r:embed="rId1"/>
          <a:stretch>
            <a:fillRect/>
          </a:stretch>
        </p:blipFill>
        <p:spPr>
          <a:xfrm>
            <a:off x="763524" y="5372100"/>
            <a:ext cx="265176" cy="265176"/>
          </a:xfrm>
          <a:prstGeom prst="rect">
            <a:avLst/>
          </a:prstGeom>
        </p:spPr>
      </p:pic>
      <p:sp>
        <p:nvSpPr>
          <p:cNvPr id="27" name="Text 23"/>
          <p:cNvSpPr txBox="1"/>
          <p:nvPr/>
        </p:nvSpPr>
        <p:spPr>
          <a:xfrm>
            <a:off x="1280160" y="5120640"/>
            <a:ext cx="10222992" cy="786384"/>
          </a:xfrm>
          <a:prstGeom prst="rect">
            <a:avLst/>
          </a:prstGeom>
          <a:noFill/>
          <a:ln/>
        </p:spPr>
        <p:txBody>
          <a:bodyPr wrap="square" lIns="0" tIns="0" rIns="0" bIns="0" rtlCol="0" anchor="ctr"/>
          <a:lstStyle/>
          <a:p>
            <a:pPr indent="0" marL="0">
              <a:buNone/>
            </a:pPr>
            <a:r>
              <a:rPr lang="en-US" sz="1450" dirty="0">
                <a:solidFill>
                  <a:srgbClr val="13233B"/>
                </a:solidFill>
                <a:latin typeface="Barlow" pitchFamily="34" charset="0"/>
                <a:ea typeface="Barlow" pitchFamily="34" charset="-122"/>
                <a:cs typeface="Barlow" pitchFamily="34" charset="-120"/>
              </a:rPr>
              <a:t>La guía se aplica a adultos con cardiopatía y a pacientes con cáncer durante o después de tratamientos cardiotóxicos. Deja fuera el ictus y la enfermedad vascular, como el aneurisma aórtico y la arteriopatía periférica, que remite a la guía ESC 2024 de esa enfermedad.</a:t>
            </a:r>
            <a:endParaRPr lang="en-US" sz="145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1 · LA GUÍA</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El ejercicio es uno de los once componentes de la rehabilitación cardiaca</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apartados 4.1 y 7 y figura 2 [1]. Elaboración propia. Cada componente tiene más recomendaciones; aquí va la de clase y nivel más altos.</a:t>
            </a:r>
            <a:endParaRPr lang="en-US" sz="1000" dirty="0"/>
          </a:p>
        </p:txBody>
      </p:sp>
      <p:sp>
        <p:nvSpPr>
          <p:cNvPr id="6" name="Shape 3"/>
          <p:cNvSpPr/>
          <p:nvPr/>
        </p:nvSpPr>
        <p:spPr>
          <a:xfrm>
            <a:off x="502920" y="1481328"/>
            <a:ext cx="3611880" cy="4480560"/>
          </a:xfrm>
          <a:prstGeom prst="roundRect">
            <a:avLst>
              <a:gd name="adj" fmla="val 2532"/>
            </a:avLst>
          </a:prstGeom>
          <a:solidFill>
            <a:srgbClr val="163A63"/>
          </a:solidFill>
          <a:ln w="9525">
            <a:solidFill>
              <a:srgbClr val="163A63"/>
            </a:solidFill>
            <a:prstDash val="solid"/>
          </a:ln>
        </p:spPr>
      </p:sp>
      <p:sp>
        <p:nvSpPr>
          <p:cNvPr id="7" name="Shape 4"/>
          <p:cNvSpPr/>
          <p:nvPr/>
        </p:nvSpPr>
        <p:spPr>
          <a:xfrm>
            <a:off x="777240" y="1755648"/>
            <a:ext cx="731520" cy="731520"/>
          </a:xfrm>
          <a:prstGeom prst="ellipse">
            <a:avLst/>
          </a:prstGeom>
          <a:solidFill>
            <a:srgbClr val="FFFFFF"/>
          </a:solidFill>
          <a:ln w="9525">
            <a:solidFill>
              <a:srgbClr val="FFFFFF"/>
            </a:solidFill>
            <a:prstDash val="solid"/>
          </a:ln>
        </p:spPr>
      </p:sp>
      <p:pic>
        <p:nvPicPr>
          <p:cNvPr id="8" name="Image 0" descr="preencoded.png">    </p:cNvPr>
          <p:cNvPicPr>
            <a:picLocks noChangeAspect="1"/>
          </p:cNvPicPr>
          <p:nvPr/>
        </p:nvPicPr>
        <p:blipFill>
          <a:blip r:embed="rId1"/>
          <a:stretch>
            <a:fillRect/>
          </a:stretch>
        </p:blipFill>
        <p:spPr>
          <a:xfrm>
            <a:off x="930859" y="1909267"/>
            <a:ext cx="424282" cy="424282"/>
          </a:xfrm>
          <a:prstGeom prst="rect">
            <a:avLst/>
          </a:prstGeom>
        </p:spPr>
      </p:pic>
      <p:sp>
        <p:nvSpPr>
          <p:cNvPr id="9" name="Text 5"/>
          <p:cNvSpPr txBox="1"/>
          <p:nvPr/>
        </p:nvSpPr>
        <p:spPr>
          <a:xfrm>
            <a:off x="777240" y="2633472"/>
            <a:ext cx="3108960" cy="1097280"/>
          </a:xfrm>
          <a:prstGeom prst="rect">
            <a:avLst/>
          </a:prstGeom>
          <a:noFill/>
          <a:ln/>
        </p:spPr>
        <p:txBody>
          <a:bodyPr wrap="square" lIns="0" tIns="0" rIns="0" bIns="0" rtlCol="0" anchor="t"/>
          <a:lstStyle/>
          <a:p>
            <a:pPr indent="0" marL="0">
              <a:buNone/>
            </a:pPr>
            <a:r>
              <a:rPr lang="en-US" sz="2300" dirty="0">
                <a:solidFill>
                  <a:srgbClr val="FFFFFF"/>
                </a:solidFill>
                <a:latin typeface="Barlow SemiBold" pitchFamily="34" charset="0"/>
                <a:ea typeface="Barlow SemiBold" pitchFamily="34" charset="-122"/>
                <a:cs typeface="Barlow SemiBold" pitchFamily="34" charset="-120"/>
              </a:rPr>
              <a:t>Autocuidado, cambio de hábitos y educación</a:t>
            </a:r>
            <a:endParaRPr lang="en-US" sz="2300" dirty="0"/>
          </a:p>
        </p:txBody>
      </p:sp>
      <p:sp>
        <p:nvSpPr>
          <p:cNvPr id="10" name="Text 6"/>
          <p:cNvSpPr/>
          <p:nvPr/>
        </p:nvSpPr>
        <p:spPr>
          <a:xfrm>
            <a:off x="777240" y="3785616"/>
            <a:ext cx="731520" cy="310896"/>
          </a:xfrm>
          <a:prstGeom prst="roundRect">
            <a:avLst>
              <a:gd name="adj" fmla="val 14706"/>
            </a:avLst>
          </a:prstGeom>
          <a:solidFill>
            <a:srgbClr val="2E7D32"/>
          </a:solidFill>
          <a:ln/>
        </p:spPr>
        <p:txBody>
          <a:bodyPr wrap="square" lIns="0" tIns="0" rIns="0" bIns="0" rtlCol="0" anchor="ctr"/>
          <a:lstStyle/>
          <a:p>
            <a:pPr algn="ctr" indent="0" marL="0">
              <a:buNone/>
            </a:pPr>
            <a:r>
              <a:rPr lang="en-US" sz="1400" b="1" dirty="0">
                <a:solidFill>
                  <a:srgbClr val="FFFFFF"/>
                </a:solidFill>
                <a:latin typeface="Barlow" pitchFamily="34" charset="0"/>
                <a:ea typeface="Barlow" pitchFamily="34" charset="-122"/>
                <a:cs typeface="Barlow" pitchFamily="34" charset="-120"/>
              </a:rPr>
              <a:t>I B1</a:t>
            </a:r>
            <a:endParaRPr lang="en-US" sz="1400" dirty="0"/>
          </a:p>
        </p:txBody>
      </p:sp>
      <p:sp>
        <p:nvSpPr>
          <p:cNvPr id="11" name="Text 7"/>
          <p:cNvSpPr txBox="1"/>
          <p:nvPr/>
        </p:nvSpPr>
        <p:spPr>
          <a:xfrm>
            <a:off x="777240" y="4242816"/>
            <a:ext cx="3108960" cy="1554480"/>
          </a:xfrm>
          <a:prstGeom prst="rect">
            <a:avLst/>
          </a:prstGeom>
          <a:noFill/>
          <a:ln/>
        </p:spPr>
        <p:txBody>
          <a:bodyPr wrap="square" lIns="0" tIns="0" rIns="0" bIns="0" rtlCol="0" anchor="t"/>
          <a:lstStyle/>
          <a:p>
            <a:pPr indent="0" marL="0">
              <a:lnSpc>
                <a:spcPct val="105000"/>
              </a:lnSpc>
              <a:buNone/>
            </a:pPr>
            <a:r>
              <a:rPr lang="en-US" sz="1500" dirty="0">
                <a:solidFill>
                  <a:srgbClr val="FFFFFF"/>
                </a:solidFill>
                <a:latin typeface="Barlow" pitchFamily="34" charset="0"/>
                <a:ea typeface="Barlow" pitchFamily="34" charset="-122"/>
                <a:cs typeface="Barlow" pitchFamily="34" charset="-120"/>
              </a:rPr>
              <a:t>Está en el centro de todo lo demás. La guía pide llamarla rehabilitación cardiaca, sin añadir «basada en ejercicio»: el nombre ya lo incluye todo.</a:t>
            </a:r>
            <a:endParaRPr lang="en-US" sz="1500" dirty="0"/>
          </a:p>
        </p:txBody>
      </p:sp>
      <p:sp>
        <p:nvSpPr>
          <p:cNvPr id="12" name="Shape 8"/>
          <p:cNvSpPr/>
          <p:nvPr/>
        </p:nvSpPr>
        <p:spPr>
          <a:xfrm>
            <a:off x="4343400" y="1481328"/>
            <a:ext cx="3579876" cy="804672"/>
          </a:xfrm>
          <a:prstGeom prst="roundRect">
            <a:avLst>
              <a:gd name="adj" fmla="val 7955"/>
            </a:avLst>
          </a:prstGeom>
          <a:solidFill>
            <a:srgbClr val="F2F5F9"/>
          </a:solidFill>
          <a:ln w="9525">
            <a:solidFill>
              <a:srgbClr val="F2F5F9"/>
            </a:solidFill>
            <a:prstDash val="solid"/>
          </a:ln>
        </p:spPr>
      </p:sp>
      <p:sp>
        <p:nvSpPr>
          <p:cNvPr id="13" name="Shape 9"/>
          <p:cNvSpPr/>
          <p:nvPr/>
        </p:nvSpPr>
        <p:spPr>
          <a:xfrm>
            <a:off x="4453128" y="1636776"/>
            <a:ext cx="493776" cy="493776"/>
          </a:xfrm>
          <a:prstGeom prst="ellipse">
            <a:avLst/>
          </a:prstGeom>
          <a:solidFill>
            <a:srgbClr val="E6EDF5"/>
          </a:solidFill>
          <a:ln w="9525">
            <a:solidFill>
              <a:srgbClr val="E6EDF5"/>
            </a:solidFill>
            <a:prstDash val="solid"/>
          </a:ln>
        </p:spPr>
      </p:sp>
      <p:pic>
        <p:nvPicPr>
          <p:cNvPr id="14" name="Image 1" descr="preencoded.png">    </p:cNvPr>
          <p:cNvPicPr>
            <a:picLocks noChangeAspect="1"/>
          </p:cNvPicPr>
          <p:nvPr/>
        </p:nvPicPr>
        <p:blipFill>
          <a:blip r:embed="rId2"/>
          <a:stretch>
            <a:fillRect/>
          </a:stretch>
        </p:blipFill>
        <p:spPr>
          <a:xfrm>
            <a:off x="4556821" y="1740469"/>
            <a:ext cx="286390" cy="286390"/>
          </a:xfrm>
          <a:prstGeom prst="rect">
            <a:avLst/>
          </a:prstGeom>
        </p:spPr>
      </p:pic>
      <p:sp>
        <p:nvSpPr>
          <p:cNvPr id="15" name="Text 10"/>
          <p:cNvSpPr txBox="1"/>
          <p:nvPr/>
        </p:nvSpPr>
        <p:spPr>
          <a:xfrm>
            <a:off x="5056632" y="1536192"/>
            <a:ext cx="2135124" cy="694944"/>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Entrenamiento físico</a:t>
            </a:r>
            <a:endParaRPr lang="en-US" sz="1400" dirty="0"/>
          </a:p>
        </p:txBody>
      </p:sp>
      <p:sp>
        <p:nvSpPr>
          <p:cNvPr id="16" name="Text 11"/>
          <p:cNvSpPr/>
          <p:nvPr/>
        </p:nvSpPr>
        <p:spPr>
          <a:xfrm>
            <a:off x="7228332" y="1751076"/>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A</a:t>
            </a:r>
            <a:endParaRPr lang="en-US" sz="1200" dirty="0"/>
          </a:p>
        </p:txBody>
      </p:sp>
      <p:sp>
        <p:nvSpPr>
          <p:cNvPr id="17" name="Shape 12"/>
          <p:cNvSpPr/>
          <p:nvPr/>
        </p:nvSpPr>
        <p:spPr>
          <a:xfrm>
            <a:off x="8106156" y="1481328"/>
            <a:ext cx="3579876" cy="804672"/>
          </a:xfrm>
          <a:prstGeom prst="roundRect">
            <a:avLst>
              <a:gd name="adj" fmla="val 7955"/>
            </a:avLst>
          </a:prstGeom>
          <a:solidFill>
            <a:srgbClr val="F2F5F9"/>
          </a:solidFill>
          <a:ln w="9525">
            <a:solidFill>
              <a:srgbClr val="F2F5F9"/>
            </a:solidFill>
            <a:prstDash val="solid"/>
          </a:ln>
        </p:spPr>
      </p:sp>
      <p:sp>
        <p:nvSpPr>
          <p:cNvPr id="18" name="Shape 13"/>
          <p:cNvSpPr/>
          <p:nvPr/>
        </p:nvSpPr>
        <p:spPr>
          <a:xfrm>
            <a:off x="8215884" y="1636776"/>
            <a:ext cx="493776" cy="493776"/>
          </a:xfrm>
          <a:prstGeom prst="ellipse">
            <a:avLst/>
          </a:prstGeom>
          <a:solidFill>
            <a:srgbClr val="E6EDF5"/>
          </a:solidFill>
          <a:ln w="9525">
            <a:solidFill>
              <a:srgbClr val="E6EDF5"/>
            </a:solidFill>
            <a:prstDash val="solid"/>
          </a:ln>
        </p:spPr>
      </p:sp>
      <p:pic>
        <p:nvPicPr>
          <p:cNvPr id="19" name="Image 2" descr="preencoded.png">    </p:cNvPr>
          <p:cNvPicPr>
            <a:picLocks noChangeAspect="1"/>
          </p:cNvPicPr>
          <p:nvPr/>
        </p:nvPicPr>
        <p:blipFill>
          <a:blip r:embed="rId3"/>
          <a:stretch>
            <a:fillRect/>
          </a:stretch>
        </p:blipFill>
        <p:spPr>
          <a:xfrm>
            <a:off x="8319577" y="1740469"/>
            <a:ext cx="286390" cy="286390"/>
          </a:xfrm>
          <a:prstGeom prst="rect">
            <a:avLst/>
          </a:prstGeom>
        </p:spPr>
      </p:pic>
      <p:sp>
        <p:nvSpPr>
          <p:cNvPr id="20" name="Text 14"/>
          <p:cNvSpPr txBox="1"/>
          <p:nvPr/>
        </p:nvSpPr>
        <p:spPr>
          <a:xfrm>
            <a:off x="8819388" y="1536192"/>
            <a:ext cx="2135124" cy="694944"/>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Dejar de fumar</a:t>
            </a:r>
            <a:endParaRPr lang="en-US" sz="1400" dirty="0"/>
          </a:p>
        </p:txBody>
      </p:sp>
      <p:sp>
        <p:nvSpPr>
          <p:cNvPr id="21" name="Text 15"/>
          <p:cNvSpPr/>
          <p:nvPr/>
        </p:nvSpPr>
        <p:spPr>
          <a:xfrm>
            <a:off x="10991088" y="1751076"/>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A</a:t>
            </a:r>
            <a:endParaRPr lang="en-US" sz="1200" dirty="0"/>
          </a:p>
        </p:txBody>
      </p:sp>
      <p:sp>
        <p:nvSpPr>
          <p:cNvPr id="22" name="Shape 16"/>
          <p:cNvSpPr/>
          <p:nvPr/>
        </p:nvSpPr>
        <p:spPr>
          <a:xfrm>
            <a:off x="4343400" y="2400300"/>
            <a:ext cx="3579876" cy="804672"/>
          </a:xfrm>
          <a:prstGeom prst="roundRect">
            <a:avLst>
              <a:gd name="adj" fmla="val 7955"/>
            </a:avLst>
          </a:prstGeom>
          <a:solidFill>
            <a:srgbClr val="F2F5F9"/>
          </a:solidFill>
          <a:ln w="9525">
            <a:solidFill>
              <a:srgbClr val="F2F5F9"/>
            </a:solidFill>
            <a:prstDash val="solid"/>
          </a:ln>
        </p:spPr>
      </p:sp>
      <p:sp>
        <p:nvSpPr>
          <p:cNvPr id="23" name="Shape 17"/>
          <p:cNvSpPr/>
          <p:nvPr/>
        </p:nvSpPr>
        <p:spPr>
          <a:xfrm>
            <a:off x="4453128" y="2555748"/>
            <a:ext cx="493776" cy="493776"/>
          </a:xfrm>
          <a:prstGeom prst="ellipse">
            <a:avLst/>
          </a:prstGeom>
          <a:solidFill>
            <a:srgbClr val="E6EDF5"/>
          </a:solidFill>
          <a:ln w="9525">
            <a:solidFill>
              <a:srgbClr val="E6EDF5"/>
            </a:solidFill>
            <a:prstDash val="solid"/>
          </a:ln>
        </p:spPr>
      </p:sp>
      <p:pic>
        <p:nvPicPr>
          <p:cNvPr id="24" name="Image 3" descr="preencoded.png">    </p:cNvPr>
          <p:cNvPicPr>
            <a:picLocks noChangeAspect="1"/>
          </p:cNvPicPr>
          <p:nvPr/>
        </p:nvPicPr>
        <p:blipFill>
          <a:blip r:embed="rId4"/>
          <a:stretch>
            <a:fillRect/>
          </a:stretch>
        </p:blipFill>
        <p:spPr>
          <a:xfrm>
            <a:off x="4556821" y="2659441"/>
            <a:ext cx="286390" cy="286390"/>
          </a:xfrm>
          <a:prstGeom prst="rect">
            <a:avLst/>
          </a:prstGeom>
        </p:spPr>
      </p:pic>
      <p:sp>
        <p:nvSpPr>
          <p:cNvPr id="25" name="Text 18"/>
          <p:cNvSpPr txBox="1"/>
          <p:nvPr/>
        </p:nvSpPr>
        <p:spPr>
          <a:xfrm>
            <a:off x="5056632" y="2455164"/>
            <a:ext cx="2135124" cy="694944"/>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Actividad física y menos tiempo sentado</a:t>
            </a:r>
            <a:endParaRPr lang="en-US" sz="1400" dirty="0"/>
          </a:p>
        </p:txBody>
      </p:sp>
      <p:sp>
        <p:nvSpPr>
          <p:cNvPr id="26" name="Text 19"/>
          <p:cNvSpPr/>
          <p:nvPr/>
        </p:nvSpPr>
        <p:spPr>
          <a:xfrm>
            <a:off x="7228332" y="2670048"/>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B1</a:t>
            </a:r>
            <a:endParaRPr lang="en-US" sz="1200" dirty="0"/>
          </a:p>
        </p:txBody>
      </p:sp>
      <p:sp>
        <p:nvSpPr>
          <p:cNvPr id="27" name="Shape 20"/>
          <p:cNvSpPr/>
          <p:nvPr/>
        </p:nvSpPr>
        <p:spPr>
          <a:xfrm>
            <a:off x="8106156" y="2400300"/>
            <a:ext cx="3579876" cy="804672"/>
          </a:xfrm>
          <a:prstGeom prst="roundRect">
            <a:avLst>
              <a:gd name="adj" fmla="val 7955"/>
            </a:avLst>
          </a:prstGeom>
          <a:solidFill>
            <a:srgbClr val="F2F5F9"/>
          </a:solidFill>
          <a:ln w="9525">
            <a:solidFill>
              <a:srgbClr val="F2F5F9"/>
            </a:solidFill>
            <a:prstDash val="solid"/>
          </a:ln>
        </p:spPr>
      </p:sp>
      <p:sp>
        <p:nvSpPr>
          <p:cNvPr id="28" name="Shape 21"/>
          <p:cNvSpPr/>
          <p:nvPr/>
        </p:nvSpPr>
        <p:spPr>
          <a:xfrm>
            <a:off x="8215884" y="2555748"/>
            <a:ext cx="493776" cy="493776"/>
          </a:xfrm>
          <a:prstGeom prst="ellipse">
            <a:avLst/>
          </a:prstGeom>
          <a:solidFill>
            <a:srgbClr val="E6EDF5"/>
          </a:solidFill>
          <a:ln w="9525">
            <a:solidFill>
              <a:srgbClr val="E6EDF5"/>
            </a:solidFill>
            <a:prstDash val="solid"/>
          </a:ln>
        </p:spPr>
      </p:sp>
      <p:pic>
        <p:nvPicPr>
          <p:cNvPr id="29" name="Image 4" descr="preencoded.png">    </p:cNvPr>
          <p:cNvPicPr>
            <a:picLocks noChangeAspect="1"/>
          </p:cNvPicPr>
          <p:nvPr/>
        </p:nvPicPr>
        <p:blipFill>
          <a:blip r:embed="rId5"/>
          <a:stretch>
            <a:fillRect/>
          </a:stretch>
        </p:blipFill>
        <p:spPr>
          <a:xfrm>
            <a:off x="8319577" y="2659441"/>
            <a:ext cx="286390" cy="286390"/>
          </a:xfrm>
          <a:prstGeom prst="rect">
            <a:avLst/>
          </a:prstGeom>
        </p:spPr>
      </p:pic>
      <p:sp>
        <p:nvSpPr>
          <p:cNvPr id="30" name="Text 22"/>
          <p:cNvSpPr txBox="1"/>
          <p:nvPr/>
        </p:nvSpPr>
        <p:spPr>
          <a:xfrm>
            <a:off x="8819388" y="2455164"/>
            <a:ext cx="2135124" cy="694944"/>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Alimentación y composición corporal</a:t>
            </a:r>
            <a:endParaRPr lang="en-US" sz="1400" dirty="0"/>
          </a:p>
        </p:txBody>
      </p:sp>
      <p:sp>
        <p:nvSpPr>
          <p:cNvPr id="31" name="Text 23"/>
          <p:cNvSpPr/>
          <p:nvPr/>
        </p:nvSpPr>
        <p:spPr>
          <a:xfrm>
            <a:off x="10991088" y="2670048"/>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B1</a:t>
            </a:r>
            <a:endParaRPr lang="en-US" sz="1200" dirty="0"/>
          </a:p>
        </p:txBody>
      </p:sp>
      <p:sp>
        <p:nvSpPr>
          <p:cNvPr id="32" name="Shape 24"/>
          <p:cNvSpPr/>
          <p:nvPr/>
        </p:nvSpPr>
        <p:spPr>
          <a:xfrm>
            <a:off x="4343400" y="3319272"/>
            <a:ext cx="3579876" cy="804672"/>
          </a:xfrm>
          <a:prstGeom prst="roundRect">
            <a:avLst>
              <a:gd name="adj" fmla="val 7955"/>
            </a:avLst>
          </a:prstGeom>
          <a:solidFill>
            <a:srgbClr val="F2F5F9"/>
          </a:solidFill>
          <a:ln w="9525">
            <a:solidFill>
              <a:srgbClr val="F2F5F9"/>
            </a:solidFill>
            <a:prstDash val="solid"/>
          </a:ln>
        </p:spPr>
      </p:sp>
      <p:sp>
        <p:nvSpPr>
          <p:cNvPr id="33" name="Shape 25"/>
          <p:cNvSpPr/>
          <p:nvPr/>
        </p:nvSpPr>
        <p:spPr>
          <a:xfrm>
            <a:off x="4453128" y="3474720"/>
            <a:ext cx="493776" cy="493776"/>
          </a:xfrm>
          <a:prstGeom prst="ellipse">
            <a:avLst/>
          </a:prstGeom>
          <a:solidFill>
            <a:srgbClr val="E6EDF5"/>
          </a:solidFill>
          <a:ln w="9525">
            <a:solidFill>
              <a:srgbClr val="E6EDF5"/>
            </a:solidFill>
            <a:prstDash val="solid"/>
          </a:ln>
        </p:spPr>
      </p:sp>
      <p:pic>
        <p:nvPicPr>
          <p:cNvPr id="34" name="Image 5" descr="preencoded.png">    </p:cNvPr>
          <p:cNvPicPr>
            <a:picLocks noChangeAspect="1"/>
          </p:cNvPicPr>
          <p:nvPr/>
        </p:nvPicPr>
        <p:blipFill>
          <a:blip r:embed="rId6"/>
          <a:stretch>
            <a:fillRect/>
          </a:stretch>
        </p:blipFill>
        <p:spPr>
          <a:xfrm>
            <a:off x="4556821" y="3578413"/>
            <a:ext cx="286390" cy="286390"/>
          </a:xfrm>
          <a:prstGeom prst="rect">
            <a:avLst/>
          </a:prstGeom>
        </p:spPr>
      </p:pic>
      <p:sp>
        <p:nvSpPr>
          <p:cNvPr id="35" name="Text 26"/>
          <p:cNvSpPr txBox="1"/>
          <p:nvPr/>
        </p:nvSpPr>
        <p:spPr>
          <a:xfrm>
            <a:off x="5056632" y="3374136"/>
            <a:ext cx="2135124" cy="694944"/>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Apoyo psicológico</a:t>
            </a:r>
            <a:endParaRPr lang="en-US" sz="1400" dirty="0"/>
          </a:p>
        </p:txBody>
      </p:sp>
      <p:sp>
        <p:nvSpPr>
          <p:cNvPr id="36" name="Text 27"/>
          <p:cNvSpPr/>
          <p:nvPr/>
        </p:nvSpPr>
        <p:spPr>
          <a:xfrm>
            <a:off x="7228332" y="3589020"/>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B1</a:t>
            </a:r>
            <a:endParaRPr lang="en-US" sz="1200" dirty="0"/>
          </a:p>
        </p:txBody>
      </p:sp>
      <p:sp>
        <p:nvSpPr>
          <p:cNvPr id="37" name="Shape 28"/>
          <p:cNvSpPr/>
          <p:nvPr/>
        </p:nvSpPr>
        <p:spPr>
          <a:xfrm>
            <a:off x="8106156" y="3319272"/>
            <a:ext cx="3579876" cy="804672"/>
          </a:xfrm>
          <a:prstGeom prst="roundRect">
            <a:avLst>
              <a:gd name="adj" fmla="val 7955"/>
            </a:avLst>
          </a:prstGeom>
          <a:solidFill>
            <a:srgbClr val="F2F5F9"/>
          </a:solidFill>
          <a:ln w="9525">
            <a:solidFill>
              <a:srgbClr val="F2F5F9"/>
            </a:solidFill>
            <a:prstDash val="solid"/>
          </a:ln>
        </p:spPr>
      </p:sp>
      <p:sp>
        <p:nvSpPr>
          <p:cNvPr id="38" name="Shape 29"/>
          <p:cNvSpPr/>
          <p:nvPr/>
        </p:nvSpPr>
        <p:spPr>
          <a:xfrm>
            <a:off x="8215884" y="3474720"/>
            <a:ext cx="493776" cy="493776"/>
          </a:xfrm>
          <a:prstGeom prst="ellipse">
            <a:avLst/>
          </a:prstGeom>
          <a:solidFill>
            <a:srgbClr val="E6EDF5"/>
          </a:solidFill>
          <a:ln w="9525">
            <a:solidFill>
              <a:srgbClr val="E6EDF5"/>
            </a:solidFill>
            <a:prstDash val="solid"/>
          </a:ln>
        </p:spPr>
      </p:sp>
      <p:pic>
        <p:nvPicPr>
          <p:cNvPr id="39" name="Image 6" descr="preencoded.png">    </p:cNvPr>
          <p:cNvPicPr>
            <a:picLocks noChangeAspect="1"/>
          </p:cNvPicPr>
          <p:nvPr/>
        </p:nvPicPr>
        <p:blipFill>
          <a:blip r:embed="rId7"/>
          <a:stretch>
            <a:fillRect/>
          </a:stretch>
        </p:blipFill>
        <p:spPr>
          <a:xfrm>
            <a:off x="8319577" y="3578413"/>
            <a:ext cx="286390" cy="286390"/>
          </a:xfrm>
          <a:prstGeom prst="rect">
            <a:avLst/>
          </a:prstGeom>
        </p:spPr>
      </p:pic>
      <p:sp>
        <p:nvSpPr>
          <p:cNvPr id="40" name="Text 30"/>
          <p:cNvSpPr txBox="1"/>
          <p:nvPr/>
        </p:nvSpPr>
        <p:spPr>
          <a:xfrm>
            <a:off x="8819388" y="3374136"/>
            <a:ext cx="2135124" cy="694944"/>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Preguntar por la función sexual</a:t>
            </a:r>
            <a:endParaRPr lang="en-US" sz="1400" dirty="0"/>
          </a:p>
        </p:txBody>
      </p:sp>
      <p:sp>
        <p:nvSpPr>
          <p:cNvPr id="41" name="Text 31"/>
          <p:cNvSpPr/>
          <p:nvPr/>
        </p:nvSpPr>
        <p:spPr>
          <a:xfrm>
            <a:off x="10991088" y="3589020"/>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B2</a:t>
            </a:r>
            <a:endParaRPr lang="en-US" sz="1200" dirty="0"/>
          </a:p>
        </p:txBody>
      </p:sp>
      <p:sp>
        <p:nvSpPr>
          <p:cNvPr id="42" name="Shape 32"/>
          <p:cNvSpPr/>
          <p:nvPr/>
        </p:nvSpPr>
        <p:spPr>
          <a:xfrm>
            <a:off x="4343400" y="4238244"/>
            <a:ext cx="3579876" cy="804672"/>
          </a:xfrm>
          <a:prstGeom prst="roundRect">
            <a:avLst>
              <a:gd name="adj" fmla="val 7955"/>
            </a:avLst>
          </a:prstGeom>
          <a:solidFill>
            <a:srgbClr val="F2F5F9"/>
          </a:solidFill>
          <a:ln w="9525">
            <a:solidFill>
              <a:srgbClr val="F2F5F9"/>
            </a:solidFill>
            <a:prstDash val="solid"/>
          </a:ln>
        </p:spPr>
      </p:sp>
      <p:sp>
        <p:nvSpPr>
          <p:cNvPr id="43" name="Shape 33"/>
          <p:cNvSpPr/>
          <p:nvPr/>
        </p:nvSpPr>
        <p:spPr>
          <a:xfrm>
            <a:off x="4453128" y="4393692"/>
            <a:ext cx="493776" cy="493776"/>
          </a:xfrm>
          <a:prstGeom prst="ellipse">
            <a:avLst/>
          </a:prstGeom>
          <a:solidFill>
            <a:srgbClr val="E6EDF5"/>
          </a:solidFill>
          <a:ln w="9525">
            <a:solidFill>
              <a:srgbClr val="E6EDF5"/>
            </a:solidFill>
            <a:prstDash val="solid"/>
          </a:ln>
        </p:spPr>
      </p:sp>
      <p:pic>
        <p:nvPicPr>
          <p:cNvPr id="44" name="Image 7" descr="preencoded.png">    </p:cNvPr>
          <p:cNvPicPr>
            <a:picLocks noChangeAspect="1"/>
          </p:cNvPicPr>
          <p:nvPr/>
        </p:nvPicPr>
        <p:blipFill>
          <a:blip r:embed="rId8"/>
          <a:stretch>
            <a:fillRect/>
          </a:stretch>
        </p:blipFill>
        <p:spPr>
          <a:xfrm>
            <a:off x="4556821" y="4497385"/>
            <a:ext cx="286390" cy="286390"/>
          </a:xfrm>
          <a:prstGeom prst="rect">
            <a:avLst/>
          </a:prstGeom>
        </p:spPr>
      </p:pic>
      <p:sp>
        <p:nvSpPr>
          <p:cNvPr id="45" name="Text 34"/>
          <p:cNvSpPr txBox="1"/>
          <p:nvPr/>
        </p:nvSpPr>
        <p:spPr>
          <a:xfrm>
            <a:off x="5056632" y="4293108"/>
            <a:ext cx="2135124" cy="694944"/>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Optimizar los fármacos</a:t>
            </a:r>
            <a:endParaRPr lang="en-US" sz="1400" dirty="0"/>
          </a:p>
        </p:txBody>
      </p:sp>
      <p:sp>
        <p:nvSpPr>
          <p:cNvPr id="46" name="Text 35"/>
          <p:cNvSpPr/>
          <p:nvPr/>
        </p:nvSpPr>
        <p:spPr>
          <a:xfrm>
            <a:off x="7228332" y="4507992"/>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C</a:t>
            </a:r>
            <a:endParaRPr lang="en-US" sz="1200" dirty="0"/>
          </a:p>
        </p:txBody>
      </p:sp>
      <p:sp>
        <p:nvSpPr>
          <p:cNvPr id="47" name="Shape 36"/>
          <p:cNvSpPr/>
          <p:nvPr/>
        </p:nvSpPr>
        <p:spPr>
          <a:xfrm>
            <a:off x="8106156" y="4238244"/>
            <a:ext cx="3579876" cy="804672"/>
          </a:xfrm>
          <a:prstGeom prst="roundRect">
            <a:avLst>
              <a:gd name="adj" fmla="val 7955"/>
            </a:avLst>
          </a:prstGeom>
          <a:solidFill>
            <a:srgbClr val="F2F5F9"/>
          </a:solidFill>
          <a:ln w="9525">
            <a:solidFill>
              <a:srgbClr val="F2F5F9"/>
            </a:solidFill>
            <a:prstDash val="solid"/>
          </a:ln>
        </p:spPr>
      </p:sp>
      <p:sp>
        <p:nvSpPr>
          <p:cNvPr id="48" name="Shape 37"/>
          <p:cNvSpPr/>
          <p:nvPr/>
        </p:nvSpPr>
        <p:spPr>
          <a:xfrm>
            <a:off x="8215884" y="4393692"/>
            <a:ext cx="493776" cy="493776"/>
          </a:xfrm>
          <a:prstGeom prst="ellipse">
            <a:avLst/>
          </a:prstGeom>
          <a:solidFill>
            <a:srgbClr val="E6EDF5"/>
          </a:solidFill>
          <a:ln w="9525">
            <a:solidFill>
              <a:srgbClr val="E6EDF5"/>
            </a:solidFill>
            <a:prstDash val="solid"/>
          </a:ln>
        </p:spPr>
      </p:sp>
      <p:pic>
        <p:nvPicPr>
          <p:cNvPr id="49" name="Image 8" descr="preencoded.png">    </p:cNvPr>
          <p:cNvPicPr>
            <a:picLocks noChangeAspect="1"/>
          </p:cNvPicPr>
          <p:nvPr/>
        </p:nvPicPr>
        <p:blipFill>
          <a:blip r:embed="rId9"/>
          <a:stretch>
            <a:fillRect/>
          </a:stretch>
        </p:blipFill>
        <p:spPr>
          <a:xfrm>
            <a:off x="8319577" y="4497385"/>
            <a:ext cx="286390" cy="286390"/>
          </a:xfrm>
          <a:prstGeom prst="rect">
            <a:avLst/>
          </a:prstGeom>
        </p:spPr>
      </p:pic>
      <p:sp>
        <p:nvSpPr>
          <p:cNvPr id="50" name="Text 38"/>
          <p:cNvSpPr txBox="1"/>
          <p:nvPr/>
        </p:nvSpPr>
        <p:spPr>
          <a:xfrm>
            <a:off x="8819388" y="4293108"/>
            <a:ext cx="2135124" cy="694944"/>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Fragilidad y comorbilidad</a:t>
            </a:r>
            <a:endParaRPr lang="en-US" sz="1400" dirty="0"/>
          </a:p>
        </p:txBody>
      </p:sp>
      <p:sp>
        <p:nvSpPr>
          <p:cNvPr id="51" name="Text 39"/>
          <p:cNvSpPr/>
          <p:nvPr/>
        </p:nvSpPr>
        <p:spPr>
          <a:xfrm>
            <a:off x="10991088" y="4507992"/>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C</a:t>
            </a:r>
            <a:endParaRPr lang="en-US" sz="1200" dirty="0"/>
          </a:p>
        </p:txBody>
      </p:sp>
      <p:sp>
        <p:nvSpPr>
          <p:cNvPr id="52" name="Shape 40"/>
          <p:cNvSpPr/>
          <p:nvPr/>
        </p:nvSpPr>
        <p:spPr>
          <a:xfrm>
            <a:off x="4343400" y="5157216"/>
            <a:ext cx="3579876" cy="804672"/>
          </a:xfrm>
          <a:prstGeom prst="roundRect">
            <a:avLst>
              <a:gd name="adj" fmla="val 7955"/>
            </a:avLst>
          </a:prstGeom>
          <a:solidFill>
            <a:srgbClr val="F2F5F9"/>
          </a:solidFill>
          <a:ln w="9525">
            <a:solidFill>
              <a:srgbClr val="F2F5F9"/>
            </a:solidFill>
            <a:prstDash val="solid"/>
          </a:ln>
        </p:spPr>
      </p:sp>
      <p:sp>
        <p:nvSpPr>
          <p:cNvPr id="53" name="Shape 41"/>
          <p:cNvSpPr/>
          <p:nvPr/>
        </p:nvSpPr>
        <p:spPr>
          <a:xfrm>
            <a:off x="4453128" y="5312664"/>
            <a:ext cx="493776" cy="493776"/>
          </a:xfrm>
          <a:prstGeom prst="ellipse">
            <a:avLst/>
          </a:prstGeom>
          <a:solidFill>
            <a:srgbClr val="E6EDF5"/>
          </a:solidFill>
          <a:ln w="9525">
            <a:solidFill>
              <a:srgbClr val="E6EDF5"/>
            </a:solidFill>
            <a:prstDash val="solid"/>
          </a:ln>
        </p:spPr>
      </p:sp>
      <p:pic>
        <p:nvPicPr>
          <p:cNvPr id="54" name="Image 9" descr="preencoded.png">    </p:cNvPr>
          <p:cNvPicPr>
            <a:picLocks noChangeAspect="1"/>
          </p:cNvPicPr>
          <p:nvPr/>
        </p:nvPicPr>
        <p:blipFill>
          <a:blip r:embed="rId10"/>
          <a:stretch>
            <a:fillRect/>
          </a:stretch>
        </p:blipFill>
        <p:spPr>
          <a:xfrm>
            <a:off x="4556821" y="5416357"/>
            <a:ext cx="286390" cy="286390"/>
          </a:xfrm>
          <a:prstGeom prst="rect">
            <a:avLst/>
          </a:prstGeom>
        </p:spPr>
      </p:pic>
      <p:sp>
        <p:nvSpPr>
          <p:cNvPr id="55" name="Text 42"/>
          <p:cNvSpPr txBox="1"/>
          <p:nvPr/>
        </p:nvSpPr>
        <p:spPr>
          <a:xfrm>
            <a:off x="5056632" y="5212080"/>
            <a:ext cx="2135124" cy="694944"/>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Vuelta al trabajo</a:t>
            </a:r>
            <a:endParaRPr lang="en-US" sz="1400" dirty="0"/>
          </a:p>
        </p:txBody>
      </p:sp>
      <p:sp>
        <p:nvSpPr>
          <p:cNvPr id="56" name="Text 43"/>
          <p:cNvSpPr/>
          <p:nvPr/>
        </p:nvSpPr>
        <p:spPr>
          <a:xfrm>
            <a:off x="7228332" y="5426964"/>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B2</a:t>
            </a:r>
            <a:endParaRPr lang="en-US" sz="1200" dirty="0"/>
          </a:p>
        </p:txBody>
      </p:sp>
      <p:sp>
        <p:nvSpPr>
          <p:cNvPr id="57" name="Shape 44"/>
          <p:cNvSpPr/>
          <p:nvPr/>
        </p:nvSpPr>
        <p:spPr>
          <a:xfrm>
            <a:off x="8106156" y="5157216"/>
            <a:ext cx="3579876" cy="804672"/>
          </a:xfrm>
          <a:prstGeom prst="roundRect">
            <a:avLst>
              <a:gd name="adj" fmla="val 7955"/>
            </a:avLst>
          </a:prstGeom>
          <a:solidFill>
            <a:srgbClr val="F2F5F9"/>
          </a:solidFill>
          <a:ln w="9525">
            <a:solidFill>
              <a:srgbClr val="F2F5F9"/>
            </a:solidFill>
            <a:prstDash val="solid"/>
          </a:ln>
        </p:spPr>
      </p:sp>
      <p:sp>
        <p:nvSpPr>
          <p:cNvPr id="58" name="Shape 45"/>
          <p:cNvSpPr/>
          <p:nvPr/>
        </p:nvSpPr>
        <p:spPr>
          <a:xfrm>
            <a:off x="8215884" y="5312664"/>
            <a:ext cx="493776" cy="493776"/>
          </a:xfrm>
          <a:prstGeom prst="ellipse">
            <a:avLst/>
          </a:prstGeom>
          <a:solidFill>
            <a:srgbClr val="E6EDF5"/>
          </a:solidFill>
          <a:ln w="9525">
            <a:solidFill>
              <a:srgbClr val="E6EDF5"/>
            </a:solidFill>
            <a:prstDash val="solid"/>
          </a:ln>
        </p:spPr>
      </p:sp>
      <p:pic>
        <p:nvPicPr>
          <p:cNvPr id="59" name="Image 10" descr="preencoded.png">    </p:cNvPr>
          <p:cNvPicPr>
            <a:picLocks noChangeAspect="1"/>
          </p:cNvPicPr>
          <p:nvPr/>
        </p:nvPicPr>
        <p:blipFill>
          <a:blip r:embed="rId11"/>
          <a:stretch>
            <a:fillRect/>
          </a:stretch>
        </p:blipFill>
        <p:spPr>
          <a:xfrm>
            <a:off x="8319577" y="5416357"/>
            <a:ext cx="286390" cy="286390"/>
          </a:xfrm>
          <a:prstGeom prst="rect">
            <a:avLst/>
          </a:prstGeom>
        </p:spPr>
      </p:pic>
      <p:sp>
        <p:nvSpPr>
          <p:cNvPr id="60" name="Text 46"/>
          <p:cNvSpPr txBox="1"/>
          <p:nvPr/>
        </p:nvSpPr>
        <p:spPr>
          <a:xfrm>
            <a:off x="8819388" y="5212080"/>
            <a:ext cx="2135124" cy="694944"/>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Contaminación, ruido, luz y calor</a:t>
            </a:r>
            <a:endParaRPr lang="en-US" sz="1400" dirty="0"/>
          </a:p>
        </p:txBody>
      </p:sp>
      <p:sp>
        <p:nvSpPr>
          <p:cNvPr id="61" name="Text 47"/>
          <p:cNvSpPr/>
          <p:nvPr/>
        </p:nvSpPr>
        <p:spPr>
          <a:xfrm>
            <a:off x="10991088" y="5426964"/>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C</a:t>
            </a:r>
            <a:endParaRPr lang="en-US" sz="120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2 · A QUIÉN Y CUÁNDO</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En los síndromes coronarios reduce la mortalidad cardiovascular y el infarto; en la insuficiencia cardiaca, los ingresos</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tabla 5 [1]; Dibben GO, et al. Eur Heart J 2023 [3]; Molloy C, et al. Cochrane 2024 [4]. HFrEF y HFpEF son los términos de la guía; la mayoría de los datos proceden de FEVI &lt;40%.</a:t>
            </a:r>
            <a:endParaRPr lang="en-US" sz="1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02920" y="1481328"/>
          <a:ext cx="6620256" cy="914400"/>
        </p:xfrm>
        <a:graphic>
          <a:graphicData uri="http://schemas.openxmlformats.org/drawingml/2006/table">
            <a:tbl>
              <a:tblPr/>
              <a:tblGrid>
                <a:gridCol w="2514600"/>
                <a:gridCol w="1097280"/>
                <a:gridCol w="658368"/>
                <a:gridCol w="960120"/>
                <a:gridCol w="694944"/>
                <a:gridCol w="694944"/>
              </a:tblGrid>
              <a:tr h="676656">
                <a:tc>
                  <a:txBody>
                    <a:bodyPr/>
                    <a:lstStyle/>
                    <a:p>
                      <a:pPr algn="l" indent="0" marL="0">
                        <a:buNone/>
                      </a:pPr>
                      <a:r>
                        <a:rPr lang="en-US" sz="1150" b="1" dirty="0">
                          <a:solidFill>
                            <a:srgbClr val="FFFFFF"/>
                          </a:solidFill>
                          <a:latin typeface="Barlow" pitchFamily="34" charset="0"/>
                          <a:ea typeface="Barlow" pitchFamily="34" charset="-122"/>
                          <a:cs typeface="Barlow" pitchFamily="34" charset="-120"/>
                        </a:rPr>
                        <a:t>Paciente</a:t>
                      </a:r>
                      <a:endParaRPr lang="en-US" sz="11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63A63"/>
                    </a:solidFill>
                  </a:tcPr>
                </a:tc>
                <a:tc>
                  <a:txBody>
                    <a:bodyPr/>
                    <a:lstStyle/>
                    <a:p>
                      <a:pPr algn="ctr" indent="0" marL="0">
                        <a:buNone/>
                      </a:pPr>
                      <a:r>
                        <a:rPr lang="en-US" sz="1150" b="1" dirty="0">
                          <a:solidFill>
                            <a:srgbClr val="FFFFFF"/>
                          </a:solidFill>
                          <a:latin typeface="Barlow" pitchFamily="34" charset="0"/>
                          <a:ea typeface="Barlow" pitchFamily="34" charset="-122"/>
                          <a:cs typeface="Barlow" pitchFamily="34" charset="-120"/>
                        </a:rPr>
                        <a:t>Mortalidad cardiovascular</a:t>
                      </a:r>
                      <a:endParaRPr lang="en-US" sz="11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63A63"/>
                    </a:solidFill>
                  </a:tcPr>
                </a:tc>
                <a:tc>
                  <a:txBody>
                    <a:bodyPr/>
                    <a:lstStyle/>
                    <a:p>
                      <a:pPr algn="ctr" indent="0" marL="0">
                        <a:buNone/>
                      </a:pPr>
                      <a:r>
                        <a:rPr lang="en-US" sz="1150" b="1" dirty="0">
                          <a:solidFill>
                            <a:srgbClr val="FFFFFF"/>
                          </a:solidFill>
                          <a:latin typeface="Barlow" pitchFamily="34" charset="0"/>
                          <a:ea typeface="Barlow" pitchFamily="34" charset="-122"/>
                          <a:cs typeface="Barlow" pitchFamily="34" charset="-120"/>
                        </a:rPr>
                        <a:t>Infarto</a:t>
                      </a:r>
                      <a:endParaRPr lang="en-US" sz="11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63A63"/>
                    </a:solidFill>
                  </a:tcPr>
                </a:tc>
                <a:tc>
                  <a:txBody>
                    <a:bodyPr/>
                    <a:lstStyle/>
                    <a:p>
                      <a:pPr algn="ctr" indent="0" marL="0">
                        <a:buNone/>
                      </a:pPr>
                      <a:r>
                        <a:rPr lang="en-US" sz="1150" b="1" dirty="0">
                          <a:solidFill>
                            <a:srgbClr val="FFFFFF"/>
                          </a:solidFill>
                          <a:latin typeface="Barlow" pitchFamily="34" charset="0"/>
                          <a:ea typeface="Barlow" pitchFamily="34" charset="-122"/>
                          <a:cs typeface="Barlow" pitchFamily="34" charset="-120"/>
                        </a:rPr>
                        <a:t>Ingresos por cualquier causa</a:t>
                      </a:r>
                      <a:endParaRPr lang="en-US" sz="11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63A63"/>
                    </a:solidFill>
                  </a:tcPr>
                </a:tc>
                <a:tc>
                  <a:txBody>
                    <a:bodyPr/>
                    <a:lstStyle/>
                    <a:p>
                      <a:pPr algn="ctr" indent="0" marL="0">
                        <a:buNone/>
                      </a:pPr>
                      <a:r>
                        <a:rPr lang="en-US" sz="1150" b="1" dirty="0">
                          <a:solidFill>
                            <a:srgbClr val="FFFFFF"/>
                          </a:solidFill>
                          <a:latin typeface="Barlow" pitchFamily="34" charset="0"/>
                          <a:ea typeface="Barlow" pitchFamily="34" charset="-122"/>
                          <a:cs typeface="Barlow" pitchFamily="34" charset="-120"/>
                        </a:rPr>
                        <a:t>Función física</a:t>
                      </a:r>
                      <a:endParaRPr lang="en-US" sz="11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63A63"/>
                    </a:solidFill>
                  </a:tcPr>
                </a:tc>
                <a:tc>
                  <a:txBody>
                    <a:bodyPr/>
                    <a:lstStyle/>
                    <a:p>
                      <a:pPr algn="ctr" indent="0" marL="0">
                        <a:buNone/>
                      </a:pPr>
                      <a:r>
                        <a:rPr lang="en-US" sz="1150" b="1" dirty="0">
                          <a:solidFill>
                            <a:srgbClr val="FFFFFF"/>
                          </a:solidFill>
                          <a:latin typeface="Barlow" pitchFamily="34" charset="0"/>
                          <a:ea typeface="Barlow" pitchFamily="34" charset="-122"/>
                          <a:cs typeface="Barlow" pitchFamily="34" charset="-120"/>
                        </a:rPr>
                        <a:t>Calidad de vida</a:t>
                      </a:r>
                      <a:endParaRPr lang="en-US" sz="11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163A63"/>
                    </a:solidFill>
                  </a:tcPr>
                </a:tc>
              </a:tr>
              <a:tr h="498348">
                <a:tc>
                  <a:txBody>
                    <a:bodyPr/>
                    <a:lstStyle/>
                    <a:p>
                      <a:pPr indent="0" marL="0">
                        <a:buNone/>
                      </a:pPr>
                      <a:r>
                        <a:rPr lang="en-US" sz="1300" dirty="0">
                          <a:solidFill>
                            <a:srgbClr val="13233B"/>
                          </a:solidFill>
                          <a:latin typeface="Barlow" pitchFamily="34" charset="0"/>
                          <a:ea typeface="Barlow" pitchFamily="34" charset="-122"/>
                          <a:cs typeface="Barlow" pitchFamily="34" charset="-120"/>
                        </a:rPr>
                        <a:t>Tras un síndrome coronario agudo</a:t>
                      </a:r>
                      <a:endParaRPr lang="en-US" sz="130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250" b="1" dirty="0">
                          <a:solidFill>
                            <a:srgbClr val="FFFFFF"/>
                          </a:solidFill>
                          <a:latin typeface="Barlow" pitchFamily="34" charset="0"/>
                          <a:ea typeface="Barlow" pitchFamily="34" charset="-122"/>
                          <a:cs typeface="Barlow" pitchFamily="34" charset="-120"/>
                        </a:rPr>
                        <a:t>I A</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2E7D32"/>
                    </a:solidFill>
                  </a:tcPr>
                </a:tc>
                <a:tc>
                  <a:txBody>
                    <a:bodyPr/>
                    <a:lstStyle/>
                    <a:p>
                      <a:pPr algn="ctr" indent="0" marL="0">
                        <a:buNone/>
                      </a:pPr>
                      <a:r>
                        <a:rPr lang="en-US" sz="1250" b="1" dirty="0">
                          <a:solidFill>
                            <a:srgbClr val="FFFFFF"/>
                          </a:solidFill>
                          <a:latin typeface="Barlow" pitchFamily="34" charset="0"/>
                          <a:ea typeface="Barlow" pitchFamily="34" charset="-122"/>
                          <a:cs typeface="Barlow" pitchFamily="34" charset="-120"/>
                        </a:rPr>
                        <a:t>I A</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2E7D32"/>
                    </a:solidFill>
                  </a:tcPr>
                </a:tc>
                <a:tc>
                  <a:txBody>
                    <a:bodyPr/>
                    <a:lstStyle/>
                    <a:p>
                      <a:pPr algn="ctr" indent="0" marL="0">
                        <a:buNone/>
                      </a:pPr>
                      <a:r>
                        <a:rPr lang="en-US" sz="1250" b="1" dirty="0">
                          <a:solidFill>
                            <a:srgbClr val="FFFFFF"/>
                          </a:solidFill>
                          <a:latin typeface="Barlow" pitchFamily="34" charset="0"/>
                          <a:ea typeface="Barlow" pitchFamily="34" charset="-122"/>
                          <a:cs typeface="Barlow" pitchFamily="34" charset="-120"/>
                        </a:rPr>
                        <a:t>I B1</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2E7D32"/>
                    </a:solidFill>
                  </a:tcPr>
                </a:tc>
                <a:tc>
                  <a:txBody>
                    <a:bodyPr/>
                    <a:lstStyle/>
                    <a:p>
                      <a:pPr algn="ctr" indent="0" marL="0">
                        <a:buNone/>
                      </a:pPr>
                      <a:r>
                        <a:rPr lang="en-US" sz="1250" b="1" dirty="0">
                          <a:solidFill>
                            <a:srgbClr val="FFFFFF"/>
                          </a:solidFill>
                          <a:latin typeface="Barlow" pitchFamily="34" charset="0"/>
                          <a:ea typeface="Barlow" pitchFamily="34" charset="-122"/>
                          <a:cs typeface="Barlow" pitchFamily="34" charset="-120"/>
                        </a:rPr>
                        <a:t>I B1</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2E7D32"/>
                    </a:solidFill>
                  </a:tcPr>
                </a:tc>
                <a:tc>
                  <a:txBody>
                    <a:bodyPr/>
                    <a:lstStyle/>
                    <a:p>
                      <a:pPr algn="ctr" indent="0" marL="0">
                        <a:buNone/>
                      </a:pPr>
                      <a:r>
                        <a:rPr lang="en-US" sz="1250" b="1" dirty="0">
                          <a:solidFill>
                            <a:srgbClr val="FFFFFF"/>
                          </a:solidFill>
                          <a:latin typeface="Barlow" pitchFamily="34" charset="0"/>
                          <a:ea typeface="Barlow" pitchFamily="34" charset="-122"/>
                          <a:cs typeface="Barlow" pitchFamily="34" charset="-120"/>
                        </a:rPr>
                        <a:t>I B1</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2E7D32"/>
                    </a:solidFill>
                  </a:tcPr>
                </a:tc>
              </a:tr>
              <a:tr h="498348">
                <a:tc>
                  <a:txBody>
                    <a:bodyPr/>
                    <a:lstStyle/>
                    <a:p>
                      <a:pPr indent="0" marL="0">
                        <a:buNone/>
                      </a:pPr>
                      <a:r>
                        <a:rPr lang="en-US" sz="1300" dirty="0">
                          <a:solidFill>
                            <a:srgbClr val="13233B"/>
                          </a:solidFill>
                          <a:latin typeface="Barlow" pitchFamily="34" charset="0"/>
                          <a:ea typeface="Barlow" pitchFamily="34" charset="-122"/>
                          <a:cs typeface="Barlow" pitchFamily="34" charset="-120"/>
                        </a:rPr>
                        <a:t>Síndrome coronario crónico</a:t>
                      </a:r>
                      <a:endParaRPr lang="en-US" sz="130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250" b="1" dirty="0">
                          <a:solidFill>
                            <a:srgbClr val="FFFFFF"/>
                          </a:solidFill>
                          <a:latin typeface="Barlow" pitchFamily="34" charset="0"/>
                          <a:ea typeface="Barlow" pitchFamily="34" charset="-122"/>
                          <a:cs typeface="Barlow" pitchFamily="34" charset="-120"/>
                        </a:rPr>
                        <a:t>I A</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2E7D32"/>
                    </a:solidFill>
                  </a:tcPr>
                </a:tc>
                <a:tc>
                  <a:txBody>
                    <a:bodyPr/>
                    <a:lstStyle/>
                    <a:p>
                      <a:pPr algn="ctr" indent="0" marL="0">
                        <a:buNone/>
                      </a:pPr>
                      <a:r>
                        <a:rPr lang="en-US" sz="1250" b="1" dirty="0">
                          <a:solidFill>
                            <a:srgbClr val="FFFFFF"/>
                          </a:solidFill>
                          <a:latin typeface="Barlow" pitchFamily="34" charset="0"/>
                          <a:ea typeface="Barlow" pitchFamily="34" charset="-122"/>
                          <a:cs typeface="Barlow" pitchFamily="34" charset="-120"/>
                        </a:rPr>
                        <a:t>I A</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2E7D32"/>
                    </a:solidFill>
                  </a:tcPr>
                </a:tc>
                <a:tc>
                  <a:txBody>
                    <a:bodyPr/>
                    <a:lstStyle/>
                    <a:p>
                      <a:pPr algn="ctr" indent="0" marL="0">
                        <a:buNone/>
                      </a:pPr>
                      <a:r>
                        <a:rPr lang="en-US" sz="1250" b="1" dirty="0">
                          <a:solidFill>
                            <a:srgbClr val="FFFFFF"/>
                          </a:solidFill>
                          <a:latin typeface="Barlow" pitchFamily="34" charset="0"/>
                          <a:ea typeface="Barlow" pitchFamily="34" charset="-122"/>
                          <a:cs typeface="Barlow" pitchFamily="34" charset="-120"/>
                        </a:rPr>
                        <a:t>I B1</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2E7D32"/>
                    </a:solidFill>
                  </a:tcPr>
                </a:tc>
                <a:tc>
                  <a:txBody>
                    <a:bodyPr/>
                    <a:lstStyle/>
                    <a:p>
                      <a:pPr algn="ctr" indent="0" marL="0">
                        <a:buNone/>
                      </a:pPr>
                      <a:r>
                        <a:rPr lang="en-US" sz="1250" b="1" dirty="0">
                          <a:solidFill>
                            <a:srgbClr val="FFFFFF"/>
                          </a:solidFill>
                          <a:latin typeface="Barlow" pitchFamily="34" charset="0"/>
                          <a:ea typeface="Barlow" pitchFamily="34" charset="-122"/>
                          <a:cs typeface="Barlow" pitchFamily="34" charset="-120"/>
                        </a:rPr>
                        <a:t>I B1</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2E7D32"/>
                    </a:solidFill>
                  </a:tcPr>
                </a:tc>
                <a:tc>
                  <a:txBody>
                    <a:bodyPr/>
                    <a:lstStyle/>
                    <a:p>
                      <a:pPr algn="ctr" indent="0" marL="0">
                        <a:buNone/>
                      </a:pPr>
                      <a:r>
                        <a:rPr lang="en-US" sz="1250" b="1" dirty="0">
                          <a:solidFill>
                            <a:srgbClr val="FFFFFF"/>
                          </a:solidFill>
                          <a:latin typeface="Barlow" pitchFamily="34" charset="0"/>
                          <a:ea typeface="Barlow" pitchFamily="34" charset="-122"/>
                          <a:cs typeface="Barlow" pitchFamily="34" charset="-120"/>
                        </a:rPr>
                        <a:t>I B1</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2E7D32"/>
                    </a:solidFill>
                  </a:tcPr>
                </a:tc>
              </a:tr>
              <a:tr h="498348">
                <a:tc>
                  <a:txBody>
                    <a:bodyPr/>
                    <a:lstStyle/>
                    <a:p>
                      <a:pPr indent="0" marL="0">
                        <a:buNone/>
                      </a:pPr>
                      <a:r>
                        <a:rPr lang="en-US" sz="1300" dirty="0">
                          <a:solidFill>
                            <a:srgbClr val="13233B"/>
                          </a:solidFill>
                          <a:latin typeface="Barlow" pitchFamily="34" charset="0"/>
                          <a:ea typeface="Barlow" pitchFamily="34" charset="-122"/>
                          <a:cs typeface="Barlow" pitchFamily="34" charset="-120"/>
                        </a:rPr>
                        <a:t>Insuficiencia cardiaca crónica, HFrEF</a:t>
                      </a:r>
                      <a:endParaRPr lang="en-US" sz="130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indent="0" marL="0">
                        <a:buNone/>
                      </a:pPr>
                      <a:endParaRPr lang="en-US" sz="1200" dirty="0"/>
                    </a:p>
                  </a:txBody>
                  <a:tcPr marL="73152" marR="45720" marT="0" marB="0">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2F5F9"/>
                    </a:solidFill>
                  </a:tcPr>
                </a:tc>
                <a:tc>
                  <a:txBody>
                    <a:bodyPr/>
                    <a:lstStyle/>
                    <a:p>
                      <a:pPr indent="0" marL="0">
                        <a:buNone/>
                      </a:pPr>
                      <a:endParaRPr lang="en-US" sz="1200" dirty="0"/>
                    </a:p>
                  </a:txBody>
                  <a:tcPr marL="73152" marR="45720" marT="0" marB="0">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2F5F9"/>
                    </a:solidFill>
                  </a:tcPr>
                </a:tc>
                <a:tc>
                  <a:txBody>
                    <a:bodyPr/>
                    <a:lstStyle/>
                    <a:p>
                      <a:pPr algn="ctr" indent="0" marL="0">
                        <a:buNone/>
                      </a:pPr>
                      <a:r>
                        <a:rPr lang="en-US" sz="1250" b="1" dirty="0">
                          <a:solidFill>
                            <a:srgbClr val="FFFFFF"/>
                          </a:solidFill>
                          <a:latin typeface="Barlow" pitchFamily="34" charset="0"/>
                          <a:ea typeface="Barlow" pitchFamily="34" charset="-122"/>
                          <a:cs typeface="Barlow" pitchFamily="34" charset="-120"/>
                        </a:rPr>
                        <a:t>I B1</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2E7D32"/>
                    </a:solidFill>
                  </a:tcPr>
                </a:tc>
                <a:tc>
                  <a:txBody>
                    <a:bodyPr/>
                    <a:lstStyle/>
                    <a:p>
                      <a:pPr algn="ctr" indent="0" marL="0">
                        <a:buNone/>
                      </a:pPr>
                      <a:r>
                        <a:rPr lang="en-US" sz="1250" b="1" dirty="0">
                          <a:solidFill>
                            <a:srgbClr val="FFFFFF"/>
                          </a:solidFill>
                          <a:latin typeface="Barlow" pitchFamily="34" charset="0"/>
                          <a:ea typeface="Barlow" pitchFamily="34" charset="-122"/>
                          <a:cs typeface="Barlow" pitchFamily="34" charset="-120"/>
                        </a:rPr>
                        <a:t>I B1</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2E7D32"/>
                    </a:solidFill>
                  </a:tcPr>
                </a:tc>
                <a:tc>
                  <a:txBody>
                    <a:bodyPr/>
                    <a:lstStyle/>
                    <a:p>
                      <a:pPr algn="ctr" indent="0" marL="0">
                        <a:buNone/>
                      </a:pPr>
                      <a:r>
                        <a:rPr lang="en-US" sz="1250" b="1" dirty="0">
                          <a:solidFill>
                            <a:srgbClr val="FFFFFF"/>
                          </a:solidFill>
                          <a:latin typeface="Barlow" pitchFamily="34" charset="0"/>
                          <a:ea typeface="Barlow" pitchFamily="34" charset="-122"/>
                          <a:cs typeface="Barlow" pitchFamily="34" charset="-120"/>
                        </a:rPr>
                        <a:t>I B1</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2E7D32"/>
                    </a:solidFill>
                  </a:tcPr>
                </a:tc>
              </a:tr>
              <a:tr h="498348">
                <a:tc>
                  <a:txBody>
                    <a:bodyPr/>
                    <a:lstStyle/>
                    <a:p>
                      <a:pPr indent="0" marL="0">
                        <a:buNone/>
                      </a:pPr>
                      <a:r>
                        <a:rPr lang="en-US" sz="1300" dirty="0">
                          <a:solidFill>
                            <a:srgbClr val="13233B"/>
                          </a:solidFill>
                          <a:latin typeface="Barlow" pitchFamily="34" charset="0"/>
                          <a:ea typeface="Barlow" pitchFamily="34" charset="-122"/>
                          <a:cs typeface="Barlow" pitchFamily="34" charset="-120"/>
                        </a:rPr>
                        <a:t>Insuficiencia cardiaca, HFpEF</a:t>
                      </a:r>
                      <a:endParaRPr lang="en-US" sz="130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indent="0" marL="0">
                        <a:buNone/>
                      </a:pPr>
                      <a:endParaRPr lang="en-US" sz="1200" dirty="0"/>
                    </a:p>
                  </a:txBody>
                  <a:tcPr marL="73152" marR="45720" marT="0" marB="0">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2F5F9"/>
                    </a:solidFill>
                  </a:tcPr>
                </a:tc>
                <a:tc>
                  <a:txBody>
                    <a:bodyPr/>
                    <a:lstStyle/>
                    <a:p>
                      <a:pPr indent="0" marL="0">
                        <a:buNone/>
                      </a:pPr>
                      <a:endParaRPr lang="en-US" sz="1200" dirty="0"/>
                    </a:p>
                  </a:txBody>
                  <a:tcPr marL="73152" marR="45720" marT="0" marB="0">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2F5F9"/>
                    </a:solidFill>
                  </a:tcPr>
                </a:tc>
                <a:tc>
                  <a:txBody>
                    <a:bodyPr/>
                    <a:lstStyle/>
                    <a:p>
                      <a:pPr algn="ctr" indent="0" marL="0">
                        <a:buNone/>
                      </a:pPr>
                      <a:r>
                        <a:rPr lang="en-US" sz="1250" b="1" dirty="0">
                          <a:solidFill>
                            <a:srgbClr val="13233B"/>
                          </a:solidFill>
                          <a:latin typeface="Barlow" pitchFamily="34" charset="0"/>
                          <a:ea typeface="Barlow" pitchFamily="34" charset="-122"/>
                          <a:cs typeface="Barlow" pitchFamily="34" charset="-120"/>
                        </a:rPr>
                        <a:t>IIa B1</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C300"/>
                    </a:solidFill>
                  </a:tcPr>
                </a:tc>
                <a:tc>
                  <a:txBody>
                    <a:bodyPr/>
                    <a:lstStyle/>
                    <a:p>
                      <a:pPr algn="ctr" indent="0" marL="0">
                        <a:buNone/>
                      </a:pPr>
                      <a:r>
                        <a:rPr lang="en-US" sz="1250" b="1" dirty="0">
                          <a:solidFill>
                            <a:srgbClr val="FFFFFF"/>
                          </a:solidFill>
                          <a:latin typeface="Barlow" pitchFamily="34" charset="0"/>
                          <a:ea typeface="Barlow" pitchFamily="34" charset="-122"/>
                          <a:cs typeface="Barlow" pitchFamily="34" charset="-120"/>
                        </a:rPr>
                        <a:t>I B1</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2E7D32"/>
                    </a:solidFill>
                  </a:tcPr>
                </a:tc>
                <a:tc>
                  <a:txBody>
                    <a:bodyPr/>
                    <a:lstStyle/>
                    <a:p>
                      <a:pPr algn="ctr" indent="0" marL="0">
                        <a:buNone/>
                      </a:pPr>
                      <a:r>
                        <a:rPr lang="en-US" sz="1250" b="1" dirty="0">
                          <a:solidFill>
                            <a:srgbClr val="FFFFFF"/>
                          </a:solidFill>
                          <a:latin typeface="Barlow" pitchFamily="34" charset="0"/>
                          <a:ea typeface="Barlow" pitchFamily="34" charset="-122"/>
                          <a:cs typeface="Barlow" pitchFamily="34" charset="-120"/>
                        </a:rPr>
                        <a:t>I B1</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2E7D32"/>
                    </a:solidFill>
                  </a:tcPr>
                </a:tc>
              </a:tr>
              <a:tr h="498348">
                <a:tc>
                  <a:txBody>
                    <a:bodyPr/>
                    <a:lstStyle/>
                    <a:p>
                      <a:pPr indent="0" marL="0">
                        <a:buNone/>
                      </a:pPr>
                      <a:r>
                        <a:rPr lang="en-US" sz="1300" dirty="0">
                          <a:solidFill>
                            <a:srgbClr val="13233B"/>
                          </a:solidFill>
                          <a:latin typeface="Barlow" pitchFamily="34" charset="0"/>
                          <a:ea typeface="Barlow" pitchFamily="34" charset="-122"/>
                          <a:cs typeface="Barlow" pitchFamily="34" charset="-120"/>
                        </a:rPr>
                        <a:t>Descompensada, en cuanto sea seguro</a:t>
                      </a:r>
                      <a:endParaRPr lang="en-US" sz="130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indent="0" marL="0">
                        <a:buNone/>
                      </a:pPr>
                      <a:endParaRPr lang="en-US" sz="1200" dirty="0"/>
                    </a:p>
                  </a:txBody>
                  <a:tcPr marL="73152" marR="45720" marT="0" marB="0">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2F5F9"/>
                    </a:solidFill>
                  </a:tcPr>
                </a:tc>
                <a:tc>
                  <a:txBody>
                    <a:bodyPr/>
                    <a:lstStyle/>
                    <a:p>
                      <a:pPr indent="0" marL="0">
                        <a:buNone/>
                      </a:pPr>
                      <a:endParaRPr lang="en-US" sz="1200" dirty="0"/>
                    </a:p>
                  </a:txBody>
                  <a:tcPr marL="73152" marR="45720" marT="0" marB="0">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2F5F9"/>
                    </a:solidFill>
                  </a:tcPr>
                </a:tc>
                <a:tc>
                  <a:txBody>
                    <a:bodyPr/>
                    <a:lstStyle/>
                    <a:p>
                      <a:pPr indent="0" marL="0">
                        <a:buNone/>
                      </a:pPr>
                      <a:endParaRPr lang="en-US" sz="1200" dirty="0"/>
                    </a:p>
                  </a:txBody>
                  <a:tcPr marL="73152" marR="45720" marT="0" marB="0">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2F5F9"/>
                    </a:solidFill>
                  </a:tcPr>
                </a:tc>
                <a:tc>
                  <a:txBody>
                    <a:bodyPr/>
                    <a:lstStyle/>
                    <a:p>
                      <a:pPr algn="ctr" indent="0" marL="0">
                        <a:buNone/>
                      </a:pPr>
                      <a:r>
                        <a:rPr lang="en-US" sz="1250" b="1" dirty="0">
                          <a:solidFill>
                            <a:srgbClr val="13233B"/>
                          </a:solidFill>
                          <a:latin typeface="Barlow" pitchFamily="34" charset="0"/>
                          <a:ea typeface="Barlow" pitchFamily="34" charset="-122"/>
                          <a:cs typeface="Barlow" pitchFamily="34" charset="-120"/>
                        </a:rPr>
                        <a:t>IIa B1</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C300"/>
                    </a:solidFill>
                  </a:tcPr>
                </a:tc>
                <a:tc>
                  <a:txBody>
                    <a:bodyPr/>
                    <a:lstStyle/>
                    <a:p>
                      <a:pPr algn="ctr" indent="0" marL="0">
                        <a:buNone/>
                      </a:pPr>
                      <a:r>
                        <a:rPr lang="en-US" sz="1250" b="1" dirty="0">
                          <a:solidFill>
                            <a:srgbClr val="13233B"/>
                          </a:solidFill>
                          <a:latin typeface="Barlow" pitchFamily="34" charset="0"/>
                          <a:ea typeface="Barlow" pitchFamily="34" charset="-122"/>
                          <a:cs typeface="Barlow" pitchFamily="34" charset="-120"/>
                        </a:rPr>
                        <a:t>IIa B1</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3C300"/>
                    </a:solidFill>
                  </a:tcPr>
                </a:tc>
              </a:tr>
              <a:tr h="498348">
                <a:tc>
                  <a:txBody>
                    <a:bodyPr/>
                    <a:lstStyle/>
                    <a:p>
                      <a:pPr indent="0" marL="0">
                        <a:buNone/>
                      </a:pPr>
                      <a:r>
                        <a:rPr lang="en-US" sz="1300" dirty="0">
                          <a:solidFill>
                            <a:srgbClr val="13233B"/>
                          </a:solidFill>
                          <a:latin typeface="Barlow" pitchFamily="34" charset="0"/>
                          <a:ea typeface="Barlow" pitchFamily="34" charset="-122"/>
                          <a:cs typeface="Barlow" pitchFamily="34" charset="-120"/>
                        </a:rPr>
                        <a:t>Avanzada con asistencia ventricular</a:t>
                      </a:r>
                      <a:endParaRPr lang="en-US" sz="130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indent="0" marL="0">
                        <a:buNone/>
                      </a:pPr>
                      <a:endParaRPr lang="en-US" sz="1200" dirty="0"/>
                    </a:p>
                  </a:txBody>
                  <a:tcPr marL="73152" marR="45720" marT="0" marB="0">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2F5F9"/>
                    </a:solidFill>
                  </a:tcPr>
                </a:tc>
                <a:tc>
                  <a:txBody>
                    <a:bodyPr/>
                    <a:lstStyle/>
                    <a:p>
                      <a:pPr indent="0" marL="0">
                        <a:buNone/>
                      </a:pPr>
                      <a:endParaRPr lang="en-US" sz="1200" dirty="0"/>
                    </a:p>
                  </a:txBody>
                  <a:tcPr marL="73152" marR="45720" marT="0" marB="0">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2F5F9"/>
                    </a:solidFill>
                  </a:tcPr>
                </a:tc>
                <a:tc>
                  <a:txBody>
                    <a:bodyPr/>
                    <a:lstStyle/>
                    <a:p>
                      <a:pPr indent="0" marL="0">
                        <a:buNone/>
                      </a:pPr>
                      <a:endParaRPr lang="en-US" sz="1200" dirty="0"/>
                    </a:p>
                  </a:txBody>
                  <a:tcPr marL="73152" marR="45720" marT="0" marB="0">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2F5F9"/>
                    </a:solidFill>
                  </a:tcPr>
                </a:tc>
                <a:tc>
                  <a:txBody>
                    <a:bodyPr/>
                    <a:lstStyle/>
                    <a:p>
                      <a:pPr algn="ctr" indent="0" marL="0">
                        <a:buNone/>
                      </a:pPr>
                      <a:r>
                        <a:rPr lang="en-US" sz="1250" b="1" dirty="0">
                          <a:solidFill>
                            <a:srgbClr val="FFFFFF"/>
                          </a:solidFill>
                          <a:latin typeface="Barlow" pitchFamily="34" charset="0"/>
                          <a:ea typeface="Barlow" pitchFamily="34" charset="-122"/>
                          <a:cs typeface="Barlow" pitchFamily="34" charset="-120"/>
                        </a:rPr>
                        <a:t>I B1</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2E7D32"/>
                    </a:solidFill>
                  </a:tcPr>
                </a:tc>
                <a:tc>
                  <a:txBody>
                    <a:bodyPr/>
                    <a:lstStyle/>
                    <a:p>
                      <a:pPr indent="0" marL="0">
                        <a:buNone/>
                      </a:pPr>
                      <a:endParaRPr lang="en-US" sz="1200" dirty="0"/>
                    </a:p>
                  </a:txBody>
                  <a:tcPr marL="73152" marR="45720" marT="0" marB="0">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2F5F9"/>
                    </a:solidFill>
                  </a:tcPr>
                </a:tc>
              </a:tr>
              <a:tr h="498348">
                <a:tc>
                  <a:txBody>
                    <a:bodyPr/>
                    <a:lstStyle/>
                    <a:p>
                      <a:pPr indent="0" marL="0">
                        <a:buNone/>
                      </a:pPr>
                      <a:r>
                        <a:rPr lang="en-US" sz="1300" dirty="0">
                          <a:solidFill>
                            <a:srgbClr val="13233B"/>
                          </a:solidFill>
                          <a:latin typeface="Barlow" pitchFamily="34" charset="0"/>
                          <a:ea typeface="Barlow" pitchFamily="34" charset="-122"/>
                          <a:cs typeface="Barlow" pitchFamily="34" charset="-120"/>
                        </a:rPr>
                        <a:t>Tras un trasplante cardiaco</a:t>
                      </a:r>
                      <a:endParaRPr lang="en-US" sz="130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FFFFF"/>
                    </a:solidFill>
                  </a:tcPr>
                </a:tc>
                <a:tc>
                  <a:txBody>
                    <a:bodyPr/>
                    <a:lstStyle/>
                    <a:p>
                      <a:pPr indent="0" marL="0">
                        <a:buNone/>
                      </a:pPr>
                      <a:endParaRPr lang="en-US" sz="1200" dirty="0"/>
                    </a:p>
                  </a:txBody>
                  <a:tcPr marL="73152" marR="45720" marT="0" marB="0">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2F5F9"/>
                    </a:solidFill>
                  </a:tcPr>
                </a:tc>
                <a:tc>
                  <a:txBody>
                    <a:bodyPr/>
                    <a:lstStyle/>
                    <a:p>
                      <a:pPr indent="0" marL="0">
                        <a:buNone/>
                      </a:pPr>
                      <a:endParaRPr lang="en-US" sz="1200" dirty="0"/>
                    </a:p>
                  </a:txBody>
                  <a:tcPr marL="73152" marR="45720" marT="0" marB="0">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2F5F9"/>
                    </a:solidFill>
                  </a:tcPr>
                </a:tc>
                <a:tc>
                  <a:txBody>
                    <a:bodyPr/>
                    <a:lstStyle/>
                    <a:p>
                      <a:pPr indent="0" marL="0">
                        <a:buNone/>
                      </a:pPr>
                      <a:endParaRPr lang="en-US" sz="1200" dirty="0"/>
                    </a:p>
                  </a:txBody>
                  <a:tcPr marL="73152" marR="45720" marT="0" marB="0">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2F5F9"/>
                    </a:solidFill>
                  </a:tcPr>
                </a:tc>
                <a:tc>
                  <a:txBody>
                    <a:bodyPr/>
                    <a:lstStyle/>
                    <a:p>
                      <a:pPr algn="ctr" indent="0" marL="0">
                        <a:buNone/>
                      </a:pPr>
                      <a:r>
                        <a:rPr lang="en-US" sz="1250" b="1" dirty="0">
                          <a:solidFill>
                            <a:srgbClr val="FFFFFF"/>
                          </a:solidFill>
                          <a:latin typeface="Barlow" pitchFamily="34" charset="0"/>
                          <a:ea typeface="Barlow" pitchFamily="34" charset="-122"/>
                          <a:cs typeface="Barlow" pitchFamily="34" charset="-120"/>
                        </a:rPr>
                        <a:t>I B1</a:t>
                      </a:r>
                      <a:endParaRPr lang="en-US" sz="1250" dirty="0">
                        <a:latin typeface="Barlow" charset="0"/>
                        <a:ea typeface="Barlow" charset="0"/>
                        <a:cs typeface="Barlow" charset="0"/>
                      </a:endParaRPr>
                    </a:p>
                  </a:txBody>
                  <a:tcPr marL="73152" marR="45720" marT="0" marB="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2E7D32"/>
                    </a:solidFill>
                  </a:tcPr>
                </a:tc>
                <a:tc>
                  <a:txBody>
                    <a:bodyPr/>
                    <a:lstStyle/>
                    <a:p>
                      <a:pPr indent="0" marL="0">
                        <a:buNone/>
                      </a:pPr>
                      <a:endParaRPr lang="en-US" sz="1200" dirty="0"/>
                    </a:p>
                  </a:txBody>
                  <a:tcPr marL="73152" marR="45720" marT="0" marB="0">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F2F5F9"/>
                    </a:solidFill>
                  </a:tcPr>
                </a:tc>
              </a:tr>
            </a:tbl>
          </a:graphicData>
        </a:graphic>
      </p:graphicFrame>
      <p:sp>
        <p:nvSpPr>
          <p:cNvPr id="7" name="Shape 3"/>
          <p:cNvSpPr/>
          <p:nvPr/>
        </p:nvSpPr>
        <p:spPr>
          <a:xfrm>
            <a:off x="7360920" y="1481328"/>
            <a:ext cx="4325112" cy="4480560"/>
          </a:xfrm>
          <a:prstGeom prst="roundRect">
            <a:avLst>
              <a:gd name="adj" fmla="val 1480"/>
            </a:avLst>
          </a:prstGeom>
          <a:solidFill>
            <a:srgbClr val="F2F5F9"/>
          </a:solidFill>
          <a:ln w="9525">
            <a:solidFill>
              <a:srgbClr val="F2F5F9"/>
            </a:solidFill>
            <a:prstDash val="solid"/>
          </a:ln>
        </p:spPr>
      </p:sp>
      <p:sp>
        <p:nvSpPr>
          <p:cNvPr id="8" name="Text 4"/>
          <p:cNvSpPr txBox="1"/>
          <p:nvPr/>
        </p:nvSpPr>
        <p:spPr>
          <a:xfrm>
            <a:off x="7525512" y="1572768"/>
            <a:ext cx="4050792" cy="274320"/>
          </a:xfrm>
          <a:prstGeom prst="rect">
            <a:avLst/>
          </a:prstGeom>
          <a:noFill/>
          <a:ln/>
        </p:spPr>
        <p:txBody>
          <a:bodyPr wrap="square" lIns="0" tIns="0" rIns="0" bIns="0" rtlCol="0" anchor="t"/>
          <a:lstStyle/>
          <a:p>
            <a:pPr indent="0" marL="0">
              <a:buNone/>
            </a:pPr>
            <a:r>
              <a:rPr lang="en-US" sz="1400" dirty="0">
                <a:solidFill>
                  <a:srgbClr val="163A63"/>
                </a:solidFill>
                <a:latin typeface="Barlow SemiBold" pitchFamily="34" charset="0"/>
                <a:ea typeface="Barlow SemiBold" pitchFamily="34" charset="-122"/>
                <a:cs typeface="Barlow SemiBold" pitchFamily="34" charset="-120"/>
              </a:rPr>
              <a:t>Qué hay detrás: riesgo relativo e IC 95%</a:t>
            </a:r>
            <a:endParaRPr lang="en-US" sz="1400" dirty="0"/>
          </a:p>
        </p:txBody>
      </p:sp>
      <p:sp>
        <p:nvSpPr>
          <p:cNvPr id="9" name="Shape 5"/>
          <p:cNvSpPr/>
          <p:nvPr/>
        </p:nvSpPr>
        <p:spPr>
          <a:xfrm>
            <a:off x="9208008" y="1938528"/>
            <a:ext cx="0" cy="3584448"/>
          </a:xfrm>
          <a:prstGeom prst="line">
            <a:avLst/>
          </a:prstGeom>
          <a:noFill/>
          <a:ln w="6350">
            <a:solidFill>
              <a:srgbClr val="B5C7DA"/>
            </a:solidFill>
            <a:prstDash val="solid"/>
          </a:ln>
        </p:spPr>
      </p:sp>
      <p:sp>
        <p:nvSpPr>
          <p:cNvPr id="10" name="Text 6"/>
          <p:cNvSpPr txBox="1"/>
          <p:nvPr/>
        </p:nvSpPr>
        <p:spPr>
          <a:xfrm>
            <a:off x="8979408" y="5541264"/>
            <a:ext cx="457200" cy="201168"/>
          </a:xfrm>
          <a:prstGeom prst="rect">
            <a:avLst/>
          </a:prstGeom>
          <a:noFill/>
          <a:ln/>
        </p:spPr>
        <p:txBody>
          <a:bodyPr wrap="square" lIns="0" tIns="0" rIns="0" bIns="0" rtlCol="0" anchor="t"/>
          <a:lstStyle/>
          <a:p>
            <a:pPr algn="ctr" indent="0" marL="0">
              <a:buNone/>
            </a:pPr>
            <a:r>
              <a:rPr lang="en-US" sz="1050" dirty="0">
                <a:solidFill>
                  <a:srgbClr val="5F6B7A"/>
                </a:solidFill>
                <a:latin typeface="Barlow" pitchFamily="34" charset="0"/>
                <a:ea typeface="Barlow" pitchFamily="34" charset="-122"/>
                <a:cs typeface="Barlow" pitchFamily="34" charset="-120"/>
              </a:rPr>
              <a:t>0,5</a:t>
            </a:r>
            <a:endParaRPr lang="en-US" sz="1050" dirty="0"/>
          </a:p>
        </p:txBody>
      </p:sp>
      <p:sp>
        <p:nvSpPr>
          <p:cNvPr id="11" name="Shape 7"/>
          <p:cNvSpPr/>
          <p:nvPr/>
        </p:nvSpPr>
        <p:spPr>
          <a:xfrm>
            <a:off x="9903969" y="1938528"/>
            <a:ext cx="0" cy="3584448"/>
          </a:xfrm>
          <a:prstGeom prst="line">
            <a:avLst/>
          </a:prstGeom>
          <a:noFill/>
          <a:ln w="6350">
            <a:solidFill>
              <a:srgbClr val="B5C7DA"/>
            </a:solidFill>
            <a:prstDash val="solid"/>
          </a:ln>
        </p:spPr>
      </p:sp>
      <p:sp>
        <p:nvSpPr>
          <p:cNvPr id="12" name="Text 8"/>
          <p:cNvSpPr txBox="1"/>
          <p:nvPr/>
        </p:nvSpPr>
        <p:spPr>
          <a:xfrm>
            <a:off x="9675369" y="5541264"/>
            <a:ext cx="457200" cy="201168"/>
          </a:xfrm>
          <a:prstGeom prst="rect">
            <a:avLst/>
          </a:prstGeom>
          <a:noFill/>
          <a:ln/>
        </p:spPr>
        <p:txBody>
          <a:bodyPr wrap="square" lIns="0" tIns="0" rIns="0" bIns="0" rtlCol="0" anchor="t"/>
          <a:lstStyle/>
          <a:p>
            <a:pPr algn="ctr" indent="0" marL="0">
              <a:buNone/>
            </a:pPr>
            <a:r>
              <a:rPr lang="en-US" sz="1050" dirty="0">
                <a:solidFill>
                  <a:srgbClr val="5F6B7A"/>
                </a:solidFill>
                <a:latin typeface="Barlow" pitchFamily="34" charset="0"/>
                <a:ea typeface="Barlow" pitchFamily="34" charset="-122"/>
                <a:cs typeface="Barlow" pitchFamily="34" charset="-120"/>
              </a:rPr>
              <a:t>0,75</a:t>
            </a:r>
            <a:endParaRPr lang="en-US" sz="1050" dirty="0"/>
          </a:p>
        </p:txBody>
      </p:sp>
      <p:sp>
        <p:nvSpPr>
          <p:cNvPr id="13" name="Shape 9"/>
          <p:cNvSpPr/>
          <p:nvPr/>
        </p:nvSpPr>
        <p:spPr>
          <a:xfrm>
            <a:off x="10397761" y="1938528"/>
            <a:ext cx="0" cy="3584448"/>
          </a:xfrm>
          <a:prstGeom prst="line">
            <a:avLst/>
          </a:prstGeom>
          <a:noFill/>
          <a:ln w="12700">
            <a:solidFill>
              <a:srgbClr val="13233B"/>
            </a:solidFill>
            <a:prstDash val="solid"/>
          </a:ln>
        </p:spPr>
      </p:sp>
      <p:sp>
        <p:nvSpPr>
          <p:cNvPr id="14" name="Text 10"/>
          <p:cNvSpPr txBox="1"/>
          <p:nvPr/>
        </p:nvSpPr>
        <p:spPr>
          <a:xfrm>
            <a:off x="10169161" y="5541264"/>
            <a:ext cx="457200" cy="201168"/>
          </a:xfrm>
          <a:prstGeom prst="rect">
            <a:avLst/>
          </a:prstGeom>
          <a:noFill/>
          <a:ln/>
        </p:spPr>
        <p:txBody>
          <a:bodyPr wrap="square" lIns="0" tIns="0" rIns="0" bIns="0" rtlCol="0" anchor="t"/>
          <a:lstStyle/>
          <a:p>
            <a:pPr algn="ctr" indent="0" marL="0">
              <a:buNone/>
            </a:pPr>
            <a:r>
              <a:rPr lang="en-US" sz="1050" dirty="0">
                <a:solidFill>
                  <a:srgbClr val="5F6B7A"/>
                </a:solidFill>
                <a:latin typeface="Barlow" pitchFamily="34" charset="0"/>
                <a:ea typeface="Barlow" pitchFamily="34" charset="-122"/>
                <a:cs typeface="Barlow" pitchFamily="34" charset="-120"/>
              </a:rPr>
              <a:t>1</a:t>
            </a:r>
            <a:endParaRPr lang="en-US" sz="1050" dirty="0"/>
          </a:p>
        </p:txBody>
      </p:sp>
      <p:sp>
        <p:nvSpPr>
          <p:cNvPr id="15" name="Shape 11"/>
          <p:cNvSpPr/>
          <p:nvPr/>
        </p:nvSpPr>
        <p:spPr>
          <a:xfrm>
            <a:off x="10780776" y="1938528"/>
            <a:ext cx="0" cy="3584448"/>
          </a:xfrm>
          <a:prstGeom prst="line">
            <a:avLst/>
          </a:prstGeom>
          <a:noFill/>
          <a:ln w="6350">
            <a:solidFill>
              <a:srgbClr val="B5C7DA"/>
            </a:solidFill>
            <a:prstDash val="solid"/>
          </a:ln>
        </p:spPr>
      </p:sp>
      <p:sp>
        <p:nvSpPr>
          <p:cNvPr id="16" name="Text 12"/>
          <p:cNvSpPr txBox="1"/>
          <p:nvPr/>
        </p:nvSpPr>
        <p:spPr>
          <a:xfrm>
            <a:off x="10552176" y="5541264"/>
            <a:ext cx="457200" cy="201168"/>
          </a:xfrm>
          <a:prstGeom prst="rect">
            <a:avLst/>
          </a:prstGeom>
          <a:noFill/>
          <a:ln/>
        </p:spPr>
        <p:txBody>
          <a:bodyPr wrap="square" lIns="0" tIns="0" rIns="0" bIns="0" rtlCol="0" anchor="t"/>
          <a:lstStyle/>
          <a:p>
            <a:pPr algn="ctr" indent="0" marL="0">
              <a:buNone/>
            </a:pPr>
            <a:r>
              <a:rPr lang="en-US" sz="1050" dirty="0">
                <a:solidFill>
                  <a:srgbClr val="5F6B7A"/>
                </a:solidFill>
                <a:latin typeface="Barlow" pitchFamily="34" charset="0"/>
                <a:ea typeface="Barlow" pitchFamily="34" charset="-122"/>
                <a:cs typeface="Barlow" pitchFamily="34" charset="-120"/>
              </a:rPr>
              <a:t>1,25</a:t>
            </a:r>
            <a:endParaRPr lang="en-US" sz="1050" dirty="0"/>
          </a:p>
        </p:txBody>
      </p:sp>
      <p:sp>
        <p:nvSpPr>
          <p:cNvPr id="17" name="Text 13"/>
          <p:cNvSpPr txBox="1"/>
          <p:nvPr/>
        </p:nvSpPr>
        <p:spPr>
          <a:xfrm>
            <a:off x="9025128" y="5724144"/>
            <a:ext cx="1554480" cy="182880"/>
          </a:xfrm>
          <a:prstGeom prst="rect">
            <a:avLst/>
          </a:prstGeom>
          <a:noFill/>
          <a:ln/>
        </p:spPr>
        <p:txBody>
          <a:bodyPr wrap="square" lIns="0" tIns="0" rIns="0" bIns="0" rtlCol="0" anchor="t"/>
          <a:lstStyle/>
          <a:p>
            <a:pPr indent="0" marL="0">
              <a:buNone/>
            </a:pPr>
            <a:r>
              <a:rPr lang="en-US" sz="950" dirty="0">
                <a:solidFill>
                  <a:srgbClr val="5F6B7A"/>
                </a:solidFill>
                <a:latin typeface="Barlow" pitchFamily="34" charset="0"/>
                <a:ea typeface="Barlow" pitchFamily="34" charset="-122"/>
                <a:cs typeface="Barlow" pitchFamily="34" charset="-120"/>
              </a:rPr>
              <a:t>A favor de la rehabilitación</a:t>
            </a:r>
            <a:endParaRPr lang="en-US" sz="950" dirty="0"/>
          </a:p>
        </p:txBody>
      </p:sp>
      <p:sp>
        <p:nvSpPr>
          <p:cNvPr id="18" name="Text 14"/>
          <p:cNvSpPr txBox="1"/>
          <p:nvPr/>
        </p:nvSpPr>
        <p:spPr>
          <a:xfrm>
            <a:off x="7525512" y="1938528"/>
            <a:ext cx="4050792" cy="384048"/>
          </a:xfrm>
          <a:prstGeom prst="rect">
            <a:avLst/>
          </a:prstGeom>
          <a:solidFill>
            <a:srgbClr val="F2F5F9"/>
          </a:solidFill>
          <a:ln/>
        </p:spPr>
        <p:txBody>
          <a:bodyPr wrap="square" lIns="0" tIns="0" rIns="0" bIns="0" rtlCol="0" anchor="t"/>
          <a:lstStyle/>
          <a:p>
            <a:pPr indent="0" marL="0">
              <a:buNone/>
            </a:pPr>
            <a:r>
              <a:rPr lang="en-US" sz="1100" dirty="0">
                <a:solidFill>
                  <a:srgbClr val="44505F"/>
                </a:solidFill>
                <a:latin typeface="Barlow SemiBold" pitchFamily="34" charset="0"/>
                <a:ea typeface="Barlow SemiBold" pitchFamily="34" charset="-122"/>
                <a:cs typeface="Barlow SemiBold" pitchFamily="34" charset="-120"/>
              </a:rPr>
              <a:t>Cardiopatía isquémica, 85 estudios, 23.430 participantes</a:t>
            </a:r>
            <a:endParaRPr lang="en-US" sz="1100" dirty="0"/>
          </a:p>
        </p:txBody>
      </p:sp>
      <p:sp>
        <p:nvSpPr>
          <p:cNvPr id="19" name="Text 15"/>
          <p:cNvSpPr txBox="1"/>
          <p:nvPr/>
        </p:nvSpPr>
        <p:spPr>
          <a:xfrm>
            <a:off x="7525512" y="2322576"/>
            <a:ext cx="1645920" cy="384048"/>
          </a:xfrm>
          <a:prstGeom prst="rect">
            <a:avLst/>
          </a:prstGeom>
          <a:noFill/>
          <a:ln/>
        </p:spPr>
        <p:txBody>
          <a:bodyPr wrap="square" lIns="0" tIns="0" rIns="0" bIns="0" rtlCol="0" anchor="t"/>
          <a:lstStyle/>
          <a:p>
            <a:pPr indent="0" marL="0">
              <a:buNone/>
            </a:pPr>
            <a:r>
              <a:rPr lang="en-US" sz="1150" dirty="0">
                <a:solidFill>
                  <a:srgbClr val="13233B"/>
                </a:solidFill>
                <a:latin typeface="Barlow" pitchFamily="34" charset="0"/>
                <a:ea typeface="Barlow" pitchFamily="34" charset="-122"/>
                <a:cs typeface="Barlow" pitchFamily="34" charset="-120"/>
              </a:rPr>
              <a:t>Mortalidad cardiovascular</a:t>
            </a:r>
            <a:endParaRPr lang="en-US" sz="1400" dirty="0"/>
          </a:p>
          <a:p>
            <a:pPr indent="0" marL="0">
              <a:buNone/>
            </a:pPr>
            <a:r>
              <a:rPr lang="en-US" sz="1050" dirty="0">
                <a:solidFill>
                  <a:srgbClr val="5F6B7A"/>
                </a:solidFill>
                <a:latin typeface="Barlow" pitchFamily="34" charset="0"/>
                <a:ea typeface="Barlow" pitchFamily="34" charset="-122"/>
                <a:cs typeface="Barlow" pitchFamily="34" charset="-120"/>
              </a:rPr>
              <a:t>0,74 (0,64-0,86)</a:t>
            </a:r>
            <a:endParaRPr lang="en-US" sz="1400" dirty="0"/>
          </a:p>
        </p:txBody>
      </p:sp>
      <p:sp>
        <p:nvSpPr>
          <p:cNvPr id="20" name="Shape 16"/>
          <p:cNvSpPr/>
          <p:nvPr/>
        </p:nvSpPr>
        <p:spPr>
          <a:xfrm>
            <a:off x="9631731" y="2514600"/>
            <a:ext cx="507150" cy="0"/>
          </a:xfrm>
          <a:prstGeom prst="line">
            <a:avLst/>
          </a:prstGeom>
          <a:noFill/>
          <a:ln w="19050">
            <a:solidFill>
              <a:srgbClr val="163A63"/>
            </a:solidFill>
            <a:prstDash val="solid"/>
          </a:ln>
        </p:spPr>
      </p:sp>
      <p:sp>
        <p:nvSpPr>
          <p:cNvPr id="21" name="Shape 17"/>
          <p:cNvSpPr/>
          <p:nvPr/>
        </p:nvSpPr>
        <p:spPr>
          <a:xfrm>
            <a:off x="9821493" y="2455164"/>
            <a:ext cx="118872" cy="118872"/>
          </a:xfrm>
          <a:prstGeom prst="rect">
            <a:avLst/>
          </a:prstGeom>
          <a:solidFill>
            <a:srgbClr val="163A63"/>
          </a:solidFill>
          <a:ln w="12700">
            <a:solidFill>
              <a:srgbClr val="163A63"/>
            </a:solidFill>
            <a:prstDash val="solid"/>
          </a:ln>
        </p:spPr>
      </p:sp>
      <p:sp>
        <p:nvSpPr>
          <p:cNvPr id="22" name="Text 18"/>
          <p:cNvSpPr txBox="1"/>
          <p:nvPr/>
        </p:nvSpPr>
        <p:spPr>
          <a:xfrm>
            <a:off x="7525512" y="2724912"/>
            <a:ext cx="1645920" cy="384048"/>
          </a:xfrm>
          <a:prstGeom prst="rect">
            <a:avLst/>
          </a:prstGeom>
          <a:noFill/>
          <a:ln/>
        </p:spPr>
        <p:txBody>
          <a:bodyPr wrap="square" lIns="0" tIns="0" rIns="0" bIns="0" rtlCol="0" anchor="t"/>
          <a:lstStyle/>
          <a:p>
            <a:pPr indent="0" marL="0">
              <a:buNone/>
            </a:pPr>
            <a:r>
              <a:rPr lang="en-US" sz="1150" dirty="0">
                <a:solidFill>
                  <a:srgbClr val="13233B"/>
                </a:solidFill>
                <a:latin typeface="Barlow" pitchFamily="34" charset="0"/>
                <a:ea typeface="Barlow" pitchFamily="34" charset="-122"/>
                <a:cs typeface="Barlow" pitchFamily="34" charset="-120"/>
              </a:rPr>
              <a:t>Ingresos</a:t>
            </a:r>
            <a:endParaRPr lang="en-US" sz="1400" dirty="0"/>
          </a:p>
          <a:p>
            <a:pPr indent="0" marL="0">
              <a:buNone/>
            </a:pPr>
            <a:r>
              <a:rPr lang="en-US" sz="1050" dirty="0">
                <a:solidFill>
                  <a:srgbClr val="5F6B7A"/>
                </a:solidFill>
                <a:latin typeface="Barlow" pitchFamily="34" charset="0"/>
                <a:ea typeface="Barlow" pitchFamily="34" charset="-122"/>
                <a:cs typeface="Barlow" pitchFamily="34" charset="-120"/>
              </a:rPr>
              <a:t>0,77 (0,67-0,89)</a:t>
            </a:r>
            <a:endParaRPr lang="en-US" sz="1400" dirty="0"/>
          </a:p>
        </p:txBody>
      </p:sp>
      <p:sp>
        <p:nvSpPr>
          <p:cNvPr id="23" name="Shape 19"/>
          <p:cNvSpPr/>
          <p:nvPr/>
        </p:nvSpPr>
        <p:spPr>
          <a:xfrm>
            <a:off x="9710361" y="2916936"/>
            <a:ext cx="487375" cy="0"/>
          </a:xfrm>
          <a:prstGeom prst="line">
            <a:avLst/>
          </a:prstGeom>
          <a:noFill/>
          <a:ln w="19050">
            <a:solidFill>
              <a:srgbClr val="163A63"/>
            </a:solidFill>
            <a:prstDash val="solid"/>
          </a:ln>
        </p:spPr>
      </p:sp>
      <p:sp>
        <p:nvSpPr>
          <p:cNvPr id="24" name="Shape 20"/>
          <p:cNvSpPr/>
          <p:nvPr/>
        </p:nvSpPr>
        <p:spPr>
          <a:xfrm>
            <a:off x="9889705" y="2857500"/>
            <a:ext cx="118872" cy="118872"/>
          </a:xfrm>
          <a:prstGeom prst="rect">
            <a:avLst/>
          </a:prstGeom>
          <a:solidFill>
            <a:srgbClr val="163A63"/>
          </a:solidFill>
          <a:ln w="12700">
            <a:solidFill>
              <a:srgbClr val="163A63"/>
            </a:solidFill>
            <a:prstDash val="solid"/>
          </a:ln>
        </p:spPr>
      </p:sp>
      <p:sp>
        <p:nvSpPr>
          <p:cNvPr id="25" name="Text 21"/>
          <p:cNvSpPr txBox="1"/>
          <p:nvPr/>
        </p:nvSpPr>
        <p:spPr>
          <a:xfrm>
            <a:off x="7525512" y="3127248"/>
            <a:ext cx="1645920" cy="384048"/>
          </a:xfrm>
          <a:prstGeom prst="rect">
            <a:avLst/>
          </a:prstGeom>
          <a:noFill/>
          <a:ln/>
        </p:spPr>
        <p:txBody>
          <a:bodyPr wrap="square" lIns="0" tIns="0" rIns="0" bIns="0" rtlCol="0" anchor="t"/>
          <a:lstStyle/>
          <a:p>
            <a:pPr indent="0" marL="0">
              <a:buNone/>
            </a:pPr>
            <a:r>
              <a:rPr lang="en-US" sz="1150" dirty="0">
                <a:solidFill>
                  <a:srgbClr val="13233B"/>
                </a:solidFill>
                <a:latin typeface="Barlow" pitchFamily="34" charset="0"/>
                <a:ea typeface="Barlow" pitchFamily="34" charset="-122"/>
                <a:cs typeface="Barlow" pitchFamily="34" charset="-120"/>
              </a:rPr>
              <a:t>Infarto</a:t>
            </a:r>
            <a:endParaRPr lang="en-US" sz="1400" dirty="0"/>
          </a:p>
          <a:p>
            <a:pPr indent="0" marL="0">
              <a:buNone/>
            </a:pPr>
            <a:r>
              <a:rPr lang="en-US" sz="1050" dirty="0">
                <a:solidFill>
                  <a:srgbClr val="5F6B7A"/>
                </a:solidFill>
                <a:latin typeface="Barlow" pitchFamily="34" charset="0"/>
                <a:ea typeface="Barlow" pitchFamily="34" charset="-122"/>
                <a:cs typeface="Barlow" pitchFamily="34" charset="-120"/>
              </a:rPr>
              <a:t>0,82 (0,70-0,96)</a:t>
            </a:r>
            <a:endParaRPr lang="en-US" sz="1400" dirty="0"/>
          </a:p>
        </p:txBody>
      </p:sp>
      <p:sp>
        <p:nvSpPr>
          <p:cNvPr id="26" name="Shape 22"/>
          <p:cNvSpPr/>
          <p:nvPr/>
        </p:nvSpPr>
        <p:spPr>
          <a:xfrm>
            <a:off x="9785546" y="3319272"/>
            <a:ext cx="542146" cy="0"/>
          </a:xfrm>
          <a:prstGeom prst="line">
            <a:avLst/>
          </a:prstGeom>
          <a:noFill/>
          <a:ln w="19050">
            <a:solidFill>
              <a:srgbClr val="163A63"/>
            </a:solidFill>
            <a:prstDash val="solid"/>
          </a:ln>
        </p:spPr>
      </p:sp>
      <p:sp>
        <p:nvSpPr>
          <p:cNvPr id="27" name="Shape 23"/>
          <p:cNvSpPr/>
          <p:nvPr/>
        </p:nvSpPr>
        <p:spPr>
          <a:xfrm>
            <a:off x="9997694" y="3259836"/>
            <a:ext cx="118872" cy="118872"/>
          </a:xfrm>
          <a:prstGeom prst="rect">
            <a:avLst/>
          </a:prstGeom>
          <a:solidFill>
            <a:srgbClr val="163A63"/>
          </a:solidFill>
          <a:ln w="12700">
            <a:solidFill>
              <a:srgbClr val="163A63"/>
            </a:solidFill>
            <a:prstDash val="solid"/>
          </a:ln>
        </p:spPr>
      </p:sp>
      <p:sp>
        <p:nvSpPr>
          <p:cNvPr id="28" name="Text 24"/>
          <p:cNvSpPr txBox="1"/>
          <p:nvPr/>
        </p:nvSpPr>
        <p:spPr>
          <a:xfrm>
            <a:off x="7525512" y="3529584"/>
            <a:ext cx="1645920" cy="384048"/>
          </a:xfrm>
          <a:prstGeom prst="rect">
            <a:avLst/>
          </a:prstGeom>
          <a:noFill/>
          <a:ln/>
        </p:spPr>
        <p:txBody>
          <a:bodyPr wrap="square" lIns="0" tIns="0" rIns="0" bIns="0" rtlCol="0" anchor="t"/>
          <a:lstStyle/>
          <a:p>
            <a:pPr indent="0" marL="0">
              <a:buNone/>
            </a:pPr>
            <a:r>
              <a:rPr lang="en-US" sz="1150" dirty="0">
                <a:solidFill>
                  <a:srgbClr val="13233B"/>
                </a:solidFill>
                <a:latin typeface="Barlow" pitchFamily="34" charset="0"/>
                <a:ea typeface="Barlow" pitchFamily="34" charset="-122"/>
                <a:cs typeface="Barlow" pitchFamily="34" charset="-120"/>
              </a:rPr>
              <a:t>Mortalidad total</a:t>
            </a:r>
            <a:endParaRPr lang="en-US" sz="1400" dirty="0"/>
          </a:p>
          <a:p>
            <a:pPr indent="0" marL="0">
              <a:buNone/>
            </a:pPr>
            <a:r>
              <a:rPr lang="en-US" sz="1050" dirty="0">
                <a:solidFill>
                  <a:srgbClr val="5F6B7A"/>
                </a:solidFill>
                <a:latin typeface="Barlow" pitchFamily="34" charset="0"/>
                <a:ea typeface="Barlow" pitchFamily="34" charset="-122"/>
                <a:cs typeface="Barlow" pitchFamily="34" charset="-120"/>
              </a:rPr>
              <a:t>0,96 (0,89-1,04)</a:t>
            </a:r>
            <a:endParaRPr lang="en-US" sz="1400" dirty="0"/>
          </a:p>
        </p:txBody>
      </p:sp>
      <p:sp>
        <p:nvSpPr>
          <p:cNvPr id="29" name="Shape 25"/>
          <p:cNvSpPr/>
          <p:nvPr/>
        </p:nvSpPr>
        <p:spPr>
          <a:xfrm>
            <a:off x="10197736" y="3721608"/>
            <a:ext cx="267345" cy="0"/>
          </a:xfrm>
          <a:prstGeom prst="line">
            <a:avLst/>
          </a:prstGeom>
          <a:noFill/>
          <a:ln w="19050">
            <a:solidFill>
              <a:srgbClr val="163A63"/>
            </a:solidFill>
            <a:prstDash val="solid"/>
          </a:ln>
        </p:spPr>
      </p:sp>
      <p:sp>
        <p:nvSpPr>
          <p:cNvPr id="30" name="Shape 26"/>
          <p:cNvSpPr/>
          <p:nvPr/>
        </p:nvSpPr>
        <p:spPr>
          <a:xfrm>
            <a:off x="10268256" y="3662172"/>
            <a:ext cx="118872" cy="118872"/>
          </a:xfrm>
          <a:prstGeom prst="rect">
            <a:avLst/>
          </a:prstGeom>
          <a:solidFill>
            <a:srgbClr val="163A63"/>
          </a:solidFill>
          <a:ln w="12700">
            <a:solidFill>
              <a:srgbClr val="163A63"/>
            </a:solidFill>
            <a:prstDash val="solid"/>
          </a:ln>
        </p:spPr>
      </p:sp>
      <p:sp>
        <p:nvSpPr>
          <p:cNvPr id="31" name="Text 27"/>
          <p:cNvSpPr txBox="1"/>
          <p:nvPr/>
        </p:nvSpPr>
        <p:spPr>
          <a:xfrm>
            <a:off x="7525512" y="3968496"/>
            <a:ext cx="4050792" cy="384048"/>
          </a:xfrm>
          <a:prstGeom prst="rect">
            <a:avLst/>
          </a:prstGeom>
          <a:solidFill>
            <a:srgbClr val="F2F5F9"/>
          </a:solidFill>
          <a:ln/>
        </p:spPr>
        <p:txBody>
          <a:bodyPr wrap="square" lIns="0" tIns="0" rIns="0" bIns="0" rtlCol="0" anchor="t"/>
          <a:lstStyle/>
          <a:p>
            <a:pPr indent="0" marL="0">
              <a:buNone/>
            </a:pPr>
            <a:r>
              <a:rPr lang="en-US" sz="1100" dirty="0">
                <a:solidFill>
                  <a:srgbClr val="44505F"/>
                </a:solidFill>
                <a:latin typeface="Barlow SemiBold" pitchFamily="34" charset="0"/>
                <a:ea typeface="Barlow SemiBold" pitchFamily="34" charset="-122"/>
                <a:cs typeface="Barlow SemiBold" pitchFamily="34" charset="-120"/>
              </a:rPr>
              <a:t>Insuficiencia cardiaca, 60 estudios, 8.728 participantes, hasta 12 meses</a:t>
            </a:r>
            <a:endParaRPr lang="en-US" sz="1100" dirty="0"/>
          </a:p>
        </p:txBody>
      </p:sp>
      <p:sp>
        <p:nvSpPr>
          <p:cNvPr id="32" name="Text 28"/>
          <p:cNvSpPr txBox="1"/>
          <p:nvPr/>
        </p:nvSpPr>
        <p:spPr>
          <a:xfrm>
            <a:off x="7525512" y="4352544"/>
            <a:ext cx="1645920" cy="384048"/>
          </a:xfrm>
          <a:prstGeom prst="rect">
            <a:avLst/>
          </a:prstGeom>
          <a:noFill/>
          <a:ln/>
        </p:spPr>
        <p:txBody>
          <a:bodyPr wrap="square" lIns="0" tIns="0" rIns="0" bIns="0" rtlCol="0" anchor="t"/>
          <a:lstStyle/>
          <a:p>
            <a:pPr indent="0" marL="0">
              <a:buNone/>
            </a:pPr>
            <a:r>
              <a:rPr lang="en-US" sz="1150" dirty="0">
                <a:solidFill>
                  <a:srgbClr val="13233B"/>
                </a:solidFill>
                <a:latin typeface="Barlow" pitchFamily="34" charset="0"/>
                <a:ea typeface="Barlow" pitchFamily="34" charset="-122"/>
                <a:cs typeface="Barlow" pitchFamily="34" charset="-120"/>
              </a:rPr>
              <a:t>Ingresos</a:t>
            </a:r>
            <a:endParaRPr lang="en-US" sz="1400" dirty="0"/>
          </a:p>
          <a:p>
            <a:pPr indent="0" marL="0">
              <a:buNone/>
            </a:pPr>
            <a:r>
              <a:rPr lang="en-US" sz="1050" dirty="0">
                <a:solidFill>
                  <a:srgbClr val="5F6B7A"/>
                </a:solidFill>
                <a:latin typeface="Barlow" pitchFamily="34" charset="0"/>
                <a:ea typeface="Barlow" pitchFamily="34" charset="-122"/>
                <a:cs typeface="Barlow" pitchFamily="34" charset="-120"/>
              </a:rPr>
              <a:t>0,69 (0,56-0,86)</a:t>
            </a:r>
            <a:endParaRPr lang="en-US" sz="1400" dirty="0"/>
          </a:p>
        </p:txBody>
      </p:sp>
      <p:sp>
        <p:nvSpPr>
          <p:cNvPr id="33" name="Shape 29"/>
          <p:cNvSpPr/>
          <p:nvPr/>
        </p:nvSpPr>
        <p:spPr>
          <a:xfrm>
            <a:off x="9402531" y="4544568"/>
            <a:ext cx="736350" cy="0"/>
          </a:xfrm>
          <a:prstGeom prst="line">
            <a:avLst/>
          </a:prstGeom>
          <a:noFill/>
          <a:ln w="19050">
            <a:solidFill>
              <a:srgbClr val="163A63"/>
            </a:solidFill>
            <a:prstDash val="solid"/>
          </a:ln>
        </p:spPr>
      </p:sp>
      <p:sp>
        <p:nvSpPr>
          <p:cNvPr id="34" name="Shape 30"/>
          <p:cNvSpPr/>
          <p:nvPr/>
        </p:nvSpPr>
        <p:spPr>
          <a:xfrm>
            <a:off x="9701412" y="4485132"/>
            <a:ext cx="118872" cy="118872"/>
          </a:xfrm>
          <a:prstGeom prst="rect">
            <a:avLst/>
          </a:prstGeom>
          <a:solidFill>
            <a:srgbClr val="163A63"/>
          </a:solidFill>
          <a:ln w="12700">
            <a:solidFill>
              <a:srgbClr val="163A63"/>
            </a:solidFill>
            <a:prstDash val="solid"/>
          </a:ln>
        </p:spPr>
      </p:sp>
      <p:sp>
        <p:nvSpPr>
          <p:cNvPr id="35" name="Text 31"/>
          <p:cNvSpPr txBox="1"/>
          <p:nvPr/>
        </p:nvSpPr>
        <p:spPr>
          <a:xfrm>
            <a:off x="7525512" y="4754880"/>
            <a:ext cx="1645920" cy="384048"/>
          </a:xfrm>
          <a:prstGeom prst="rect">
            <a:avLst/>
          </a:prstGeom>
          <a:noFill/>
          <a:ln/>
        </p:spPr>
        <p:txBody>
          <a:bodyPr wrap="square" lIns="0" tIns="0" rIns="0" bIns="0" rtlCol="0" anchor="t"/>
          <a:lstStyle/>
          <a:p>
            <a:pPr indent="0" marL="0">
              <a:buNone/>
            </a:pPr>
            <a:r>
              <a:rPr lang="en-US" sz="1150" dirty="0">
                <a:solidFill>
                  <a:srgbClr val="13233B"/>
                </a:solidFill>
                <a:latin typeface="Barlow" pitchFamily="34" charset="0"/>
                <a:ea typeface="Barlow" pitchFamily="34" charset="-122"/>
                <a:cs typeface="Barlow" pitchFamily="34" charset="-120"/>
              </a:rPr>
              <a:t>Mortalidad total</a:t>
            </a:r>
            <a:endParaRPr lang="en-US" sz="1400" dirty="0"/>
          </a:p>
          <a:p>
            <a:pPr indent="0" marL="0">
              <a:buNone/>
            </a:pPr>
            <a:r>
              <a:rPr lang="en-US" sz="1050" dirty="0">
                <a:solidFill>
                  <a:srgbClr val="5F6B7A"/>
                </a:solidFill>
                <a:latin typeface="Barlow" pitchFamily="34" charset="0"/>
                <a:ea typeface="Barlow" pitchFamily="34" charset="-122"/>
                <a:cs typeface="Barlow" pitchFamily="34" charset="-120"/>
              </a:rPr>
              <a:t>0,93 (0,71-1,21)</a:t>
            </a:r>
            <a:endParaRPr lang="en-US" sz="1400" dirty="0"/>
          </a:p>
        </p:txBody>
      </p:sp>
      <p:sp>
        <p:nvSpPr>
          <p:cNvPr id="36" name="Shape 32"/>
          <p:cNvSpPr/>
          <p:nvPr/>
        </p:nvSpPr>
        <p:spPr>
          <a:xfrm>
            <a:off x="9809893" y="4946904"/>
            <a:ext cx="915058" cy="0"/>
          </a:xfrm>
          <a:prstGeom prst="line">
            <a:avLst/>
          </a:prstGeom>
          <a:noFill/>
          <a:ln w="19050">
            <a:solidFill>
              <a:srgbClr val="163A63"/>
            </a:solidFill>
            <a:prstDash val="solid"/>
          </a:ln>
        </p:spPr>
      </p:sp>
      <p:sp>
        <p:nvSpPr>
          <p:cNvPr id="37" name="Shape 33"/>
          <p:cNvSpPr/>
          <p:nvPr/>
        </p:nvSpPr>
        <p:spPr>
          <a:xfrm>
            <a:off x="10213761" y="4887468"/>
            <a:ext cx="118872" cy="118872"/>
          </a:xfrm>
          <a:prstGeom prst="rect">
            <a:avLst/>
          </a:prstGeom>
          <a:solidFill>
            <a:srgbClr val="163A63"/>
          </a:solidFill>
          <a:ln w="12700">
            <a:solidFill>
              <a:srgbClr val="163A63"/>
            </a:solidFill>
            <a:prstDash val="solid"/>
          </a:ln>
        </p:spPr>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2 · A QUIÉN Y CUÁNDO</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Las demás indicaciones van de la clase I en valvulopatías, congénitas y dispositivos a la IIb en las miocardiopatías</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tabla 5 y tablas de recomendaciones de los apartados 5.3 a 5.9 [1]. Elaboración propia. La guía no se ocupa del ictus ni de la arteriopatía periférica.</a:t>
            </a:r>
            <a:endParaRPr lang="en-US" sz="10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02920" y="1481328"/>
          <a:ext cx="11183112" cy="914400"/>
        </p:xfrm>
        <a:graphic>
          <a:graphicData uri="http://schemas.openxmlformats.org/drawingml/2006/table">
            <a:tbl>
              <a:tblPr/>
              <a:tblGrid>
                <a:gridCol w="5806440"/>
                <a:gridCol w="1024128"/>
                <a:gridCol w="4352544"/>
              </a:tblGrid>
              <a:tr h="438912">
                <a:tc>
                  <a:txBody>
                    <a:bodyPr/>
                    <a:lstStyle/>
                    <a:p>
                      <a:pPr algn="l" indent="0" marL="0">
                        <a:buNone/>
                      </a:pPr>
                      <a:r>
                        <a:rPr lang="en-US" sz="1250" b="1" dirty="0">
                          <a:solidFill>
                            <a:srgbClr val="FFFFFF"/>
                          </a:solidFill>
                          <a:latin typeface="Barlow" pitchFamily="34" charset="0"/>
                          <a:ea typeface="Barlow" pitchFamily="34" charset="-122"/>
                          <a:cs typeface="Barlow" pitchFamily="34" charset="-120"/>
                        </a:rPr>
                        <a:t>Situación</a:t>
                      </a:r>
                      <a:endParaRPr lang="en-US" sz="12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63A63"/>
                    </a:solidFill>
                  </a:tcPr>
                </a:tc>
                <a:tc>
                  <a:txBody>
                    <a:bodyPr/>
                    <a:lstStyle/>
                    <a:p>
                      <a:pPr algn="ctr" indent="0" marL="0">
                        <a:buNone/>
                      </a:pPr>
                      <a:r>
                        <a:rPr lang="en-US" sz="1250" b="1" dirty="0">
                          <a:solidFill>
                            <a:srgbClr val="FFFFFF"/>
                          </a:solidFill>
                          <a:latin typeface="Barlow" pitchFamily="34" charset="0"/>
                          <a:ea typeface="Barlow" pitchFamily="34" charset="-122"/>
                          <a:cs typeface="Barlow" pitchFamily="34" charset="-120"/>
                        </a:rPr>
                        <a:t>Clase y nivel</a:t>
                      </a:r>
                      <a:endParaRPr lang="en-US" sz="12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63A63"/>
                    </a:solidFill>
                  </a:tcPr>
                </a:tc>
                <a:tc>
                  <a:txBody>
                    <a:bodyPr/>
                    <a:lstStyle/>
                    <a:p>
                      <a:pPr algn="l" indent="0" marL="0">
                        <a:buNone/>
                      </a:pPr>
                      <a:r>
                        <a:rPr lang="en-US" sz="1250" b="1" dirty="0">
                          <a:solidFill>
                            <a:srgbClr val="FFFFFF"/>
                          </a:solidFill>
                          <a:latin typeface="Barlow" pitchFamily="34" charset="0"/>
                          <a:ea typeface="Barlow" pitchFamily="34" charset="-122"/>
                          <a:cs typeface="Barlow" pitchFamily="34" charset="-120"/>
                        </a:rPr>
                        <a:t>Qué mejora</a:t>
                      </a:r>
                      <a:endParaRPr lang="en-US" sz="12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63A63"/>
                    </a:solidFill>
                  </a:tcPr>
                </a:tc>
              </a:tr>
              <a:tr h="363017">
                <a:tc>
                  <a:txBody>
                    <a:bodyPr/>
                    <a:lstStyle/>
                    <a:p>
                      <a:pPr indent="0" marL="0">
                        <a:buNone/>
                      </a:pPr>
                      <a:r>
                        <a:rPr lang="en-US" sz="1350" dirty="0">
                          <a:solidFill>
                            <a:srgbClr val="13233B"/>
                          </a:solidFill>
                          <a:latin typeface="Barlow" pitchFamily="34" charset="0"/>
                          <a:ea typeface="Barlow" pitchFamily="34" charset="-122"/>
                          <a:cs typeface="Barlow" pitchFamily="34" charset="-120"/>
                        </a:rPr>
                        <a:t>Estenosis aórtica tras recambio quirúrgico o implante percutáneo</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Barlow" pitchFamily="34" charset="0"/>
                          <a:ea typeface="Barlow" pitchFamily="34" charset="-122"/>
                          <a:cs typeface="Barlow" pitchFamily="34" charset="-120"/>
                        </a:rPr>
                        <a:t>I B1</a:t>
                      </a:r>
                      <a:endParaRPr lang="en-US" sz="130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2E7D32"/>
                    </a:solidFill>
                  </a:tcPr>
                </a:tc>
                <a:tc>
                  <a:txBody>
                    <a:bodyPr/>
                    <a:lstStyle/>
                    <a:p>
                      <a:pPr indent="0" marL="0">
                        <a:buNone/>
                      </a:pPr>
                      <a:r>
                        <a:rPr lang="en-US" sz="1350" dirty="0">
                          <a:solidFill>
                            <a:srgbClr val="44505F"/>
                          </a:solidFill>
                          <a:latin typeface="Barlow" pitchFamily="34" charset="0"/>
                          <a:ea typeface="Barlow" pitchFamily="34" charset="-122"/>
                          <a:cs typeface="Barlow" pitchFamily="34" charset="-120"/>
                        </a:rPr>
                        <a:t>Función física y mental, calidad de vida</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r>
              <a:tr h="363017">
                <a:tc>
                  <a:txBody>
                    <a:bodyPr/>
                    <a:lstStyle/>
                    <a:p>
                      <a:pPr indent="0" marL="0">
                        <a:buNone/>
                      </a:pPr>
                      <a:r>
                        <a:rPr lang="en-US" sz="1350" dirty="0">
                          <a:solidFill>
                            <a:srgbClr val="13233B"/>
                          </a:solidFill>
                          <a:latin typeface="Barlow" pitchFamily="34" charset="0"/>
                          <a:ea typeface="Barlow" pitchFamily="34" charset="-122"/>
                          <a:cs typeface="Barlow" pitchFamily="34" charset="-120"/>
                        </a:rPr>
                        <a:t>Cardiopatía congénita con baja capacidad o tras cirugía</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5F9"/>
                    </a:solidFill>
                  </a:tcPr>
                </a:tc>
                <a:tc>
                  <a:txBody>
                    <a:bodyPr/>
                    <a:lstStyle/>
                    <a:p>
                      <a:pPr algn="ctr" indent="0" marL="0">
                        <a:buNone/>
                      </a:pPr>
                      <a:r>
                        <a:rPr lang="en-US" sz="1300" b="1" dirty="0">
                          <a:solidFill>
                            <a:srgbClr val="FFFFFF"/>
                          </a:solidFill>
                          <a:latin typeface="Barlow" pitchFamily="34" charset="0"/>
                          <a:ea typeface="Barlow" pitchFamily="34" charset="-122"/>
                          <a:cs typeface="Barlow" pitchFamily="34" charset="-120"/>
                        </a:rPr>
                        <a:t>I B1</a:t>
                      </a:r>
                      <a:endParaRPr lang="en-US" sz="130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2E7D32"/>
                    </a:solidFill>
                  </a:tcPr>
                </a:tc>
                <a:tc>
                  <a:txBody>
                    <a:bodyPr/>
                    <a:lstStyle/>
                    <a:p>
                      <a:pPr indent="0" marL="0">
                        <a:buNone/>
                      </a:pPr>
                      <a:r>
                        <a:rPr lang="en-US" sz="1350" dirty="0">
                          <a:solidFill>
                            <a:srgbClr val="44505F"/>
                          </a:solidFill>
                          <a:latin typeface="Barlow" pitchFamily="34" charset="0"/>
                          <a:ea typeface="Barlow" pitchFamily="34" charset="-122"/>
                          <a:cs typeface="Barlow" pitchFamily="34" charset="-120"/>
                        </a:rPr>
                        <a:t>Función física y calidad de vida</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5F9"/>
                    </a:solidFill>
                  </a:tcPr>
                </a:tc>
              </a:tr>
              <a:tr h="363017">
                <a:tc>
                  <a:txBody>
                    <a:bodyPr/>
                    <a:lstStyle/>
                    <a:p>
                      <a:pPr indent="0" marL="0">
                        <a:buNone/>
                      </a:pPr>
                      <a:r>
                        <a:rPr lang="en-US" sz="1350" dirty="0">
                          <a:solidFill>
                            <a:srgbClr val="13233B"/>
                          </a:solidFill>
                          <a:latin typeface="Barlow" pitchFamily="34" charset="0"/>
                          <a:ea typeface="Barlow" pitchFamily="34" charset="-122"/>
                          <a:cs typeface="Barlow" pitchFamily="34" charset="-120"/>
                        </a:rPr>
                        <a:t>Portadores de desfibrilador o resincronizador</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Barlow" pitchFamily="34" charset="0"/>
                          <a:ea typeface="Barlow" pitchFamily="34" charset="-122"/>
                          <a:cs typeface="Barlow" pitchFamily="34" charset="-120"/>
                        </a:rPr>
                        <a:t>I B1</a:t>
                      </a:r>
                      <a:endParaRPr lang="en-US" sz="130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2E7D32"/>
                    </a:solidFill>
                  </a:tcPr>
                </a:tc>
                <a:tc>
                  <a:txBody>
                    <a:bodyPr/>
                    <a:lstStyle/>
                    <a:p>
                      <a:pPr indent="0" marL="0">
                        <a:buNone/>
                      </a:pPr>
                      <a:r>
                        <a:rPr lang="en-US" sz="1350" dirty="0">
                          <a:solidFill>
                            <a:srgbClr val="44505F"/>
                          </a:solidFill>
                          <a:latin typeface="Barlow" pitchFamily="34" charset="0"/>
                          <a:ea typeface="Barlow" pitchFamily="34" charset="-122"/>
                          <a:cs typeface="Barlow" pitchFamily="34" charset="-120"/>
                        </a:rPr>
                        <a:t>Función física</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r>
              <a:tr h="363017">
                <a:tc>
                  <a:txBody>
                    <a:bodyPr/>
                    <a:lstStyle/>
                    <a:p>
                      <a:pPr indent="0" marL="0">
                        <a:buNone/>
                      </a:pPr>
                      <a:r>
                        <a:rPr lang="en-US" sz="1350" dirty="0">
                          <a:solidFill>
                            <a:srgbClr val="13233B"/>
                          </a:solidFill>
                          <a:latin typeface="Barlow" pitchFamily="34" charset="0"/>
                          <a:ea typeface="Barlow" pitchFamily="34" charset="-122"/>
                          <a:cs typeface="Barlow" pitchFamily="34" charset="-120"/>
                        </a:rPr>
                        <a:t>Fragilidad, si hay indicación de rehabilitación</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5F9"/>
                    </a:solidFill>
                  </a:tcPr>
                </a:tc>
                <a:tc>
                  <a:txBody>
                    <a:bodyPr/>
                    <a:lstStyle/>
                    <a:p>
                      <a:pPr algn="ctr" indent="0" marL="0">
                        <a:buNone/>
                      </a:pPr>
                      <a:r>
                        <a:rPr lang="en-US" sz="1300" b="1" dirty="0">
                          <a:solidFill>
                            <a:srgbClr val="FFFFFF"/>
                          </a:solidFill>
                          <a:latin typeface="Barlow" pitchFamily="34" charset="0"/>
                          <a:ea typeface="Barlow" pitchFamily="34" charset="-122"/>
                          <a:cs typeface="Barlow" pitchFamily="34" charset="-120"/>
                        </a:rPr>
                        <a:t>I B2</a:t>
                      </a:r>
                      <a:endParaRPr lang="en-US" sz="130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2E7D32"/>
                    </a:solidFill>
                  </a:tcPr>
                </a:tc>
                <a:tc>
                  <a:txBody>
                    <a:bodyPr/>
                    <a:lstStyle/>
                    <a:p>
                      <a:pPr indent="0" marL="0">
                        <a:buNone/>
                      </a:pPr>
                      <a:r>
                        <a:rPr lang="en-US" sz="1350" dirty="0">
                          <a:solidFill>
                            <a:srgbClr val="44505F"/>
                          </a:solidFill>
                          <a:latin typeface="Barlow" pitchFamily="34" charset="0"/>
                          <a:ea typeface="Barlow" pitchFamily="34" charset="-122"/>
                          <a:cs typeface="Barlow" pitchFamily="34" charset="-120"/>
                        </a:rPr>
                        <a:t>Estado de fragilidad</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5F9"/>
                    </a:solidFill>
                  </a:tcPr>
                </a:tc>
              </a:tr>
              <a:tr h="363017">
                <a:tc>
                  <a:txBody>
                    <a:bodyPr/>
                    <a:lstStyle/>
                    <a:p>
                      <a:pPr indent="0" marL="0">
                        <a:buNone/>
                      </a:pPr>
                      <a:r>
                        <a:rPr lang="en-US" sz="1350" dirty="0">
                          <a:solidFill>
                            <a:srgbClr val="13233B"/>
                          </a:solidFill>
                          <a:latin typeface="Barlow" pitchFamily="34" charset="0"/>
                          <a:ea typeface="Barlow" pitchFamily="34" charset="-122"/>
                          <a:cs typeface="Barlow" pitchFamily="34" charset="-120"/>
                        </a:rPr>
                        <a:t>Comorbilidad, si hay indicación de rehabilitación</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Barlow" pitchFamily="34" charset="0"/>
                          <a:ea typeface="Barlow" pitchFamily="34" charset="-122"/>
                          <a:cs typeface="Barlow" pitchFamily="34" charset="-120"/>
                        </a:rPr>
                        <a:t>I C</a:t>
                      </a:r>
                      <a:endParaRPr lang="en-US" sz="130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2E7D32"/>
                    </a:solidFill>
                  </a:tcPr>
                </a:tc>
                <a:tc>
                  <a:txBody>
                    <a:bodyPr/>
                    <a:lstStyle/>
                    <a:p>
                      <a:pPr indent="0" marL="0">
                        <a:buNone/>
                      </a:pPr>
                      <a:r>
                        <a:rPr lang="en-US" sz="1350" dirty="0">
                          <a:solidFill>
                            <a:srgbClr val="44505F"/>
                          </a:solidFill>
                          <a:latin typeface="Barlow" pitchFamily="34" charset="0"/>
                          <a:ea typeface="Barlow" pitchFamily="34" charset="-122"/>
                          <a:cs typeface="Barlow" pitchFamily="34" charset="-120"/>
                        </a:rPr>
                        <a:t>Resultados de salud de cada enfermedad</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r>
              <a:tr h="363017">
                <a:tc>
                  <a:txBody>
                    <a:bodyPr/>
                    <a:lstStyle/>
                    <a:p>
                      <a:pPr indent="0" marL="0">
                        <a:buNone/>
                      </a:pPr>
                      <a:r>
                        <a:rPr lang="en-US" sz="1350" dirty="0">
                          <a:solidFill>
                            <a:srgbClr val="13233B"/>
                          </a:solidFill>
                          <a:latin typeface="Barlow" pitchFamily="34" charset="0"/>
                          <a:ea typeface="Barlow" pitchFamily="34" charset="-122"/>
                          <a:cs typeface="Barlow" pitchFamily="34" charset="-120"/>
                        </a:rPr>
                        <a:t>Fibrilación auricular</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5F9"/>
                    </a:solidFill>
                  </a:tcPr>
                </a:tc>
                <a:tc>
                  <a:txBody>
                    <a:bodyPr/>
                    <a:lstStyle/>
                    <a:p>
                      <a:pPr algn="ctr" indent="0" marL="0">
                        <a:buNone/>
                      </a:pPr>
                      <a:r>
                        <a:rPr lang="en-US" sz="1300" b="1" dirty="0">
                          <a:solidFill>
                            <a:srgbClr val="13233B"/>
                          </a:solidFill>
                          <a:latin typeface="Barlow" pitchFamily="34" charset="0"/>
                          <a:ea typeface="Barlow" pitchFamily="34" charset="-122"/>
                          <a:cs typeface="Barlow" pitchFamily="34" charset="-120"/>
                        </a:rPr>
                        <a:t>IIa B1</a:t>
                      </a:r>
                      <a:endParaRPr lang="en-US" sz="130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3C300"/>
                    </a:solidFill>
                  </a:tcPr>
                </a:tc>
                <a:tc>
                  <a:txBody>
                    <a:bodyPr/>
                    <a:lstStyle/>
                    <a:p>
                      <a:pPr indent="0" marL="0">
                        <a:buNone/>
                      </a:pPr>
                      <a:r>
                        <a:rPr lang="en-US" sz="1350" dirty="0">
                          <a:solidFill>
                            <a:srgbClr val="44505F"/>
                          </a:solidFill>
                          <a:latin typeface="Barlow" pitchFamily="34" charset="0"/>
                          <a:ea typeface="Barlow" pitchFamily="34" charset="-122"/>
                          <a:cs typeface="Barlow" pitchFamily="34" charset="-120"/>
                        </a:rPr>
                        <a:t>Síntomas, función física y calidad de vida</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5F9"/>
                    </a:solidFill>
                  </a:tcPr>
                </a:tc>
              </a:tr>
              <a:tr h="363017">
                <a:tc>
                  <a:txBody>
                    <a:bodyPr/>
                    <a:lstStyle/>
                    <a:p>
                      <a:pPr indent="0" marL="0">
                        <a:buNone/>
                      </a:pPr>
                      <a:r>
                        <a:rPr lang="en-US" sz="1350" dirty="0">
                          <a:solidFill>
                            <a:srgbClr val="13233B"/>
                          </a:solidFill>
                          <a:latin typeface="Barlow" pitchFamily="34" charset="0"/>
                          <a:ea typeface="Barlow" pitchFamily="34" charset="-122"/>
                          <a:cs typeface="Barlow" pitchFamily="34" charset="-120"/>
                        </a:rPr>
                        <a:t>Fibrilación auricular tras ablación con radiofrecuencia</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13233B"/>
                          </a:solidFill>
                          <a:latin typeface="Barlow" pitchFamily="34" charset="0"/>
                          <a:ea typeface="Barlow" pitchFamily="34" charset="-122"/>
                          <a:cs typeface="Barlow" pitchFamily="34" charset="-120"/>
                        </a:rPr>
                        <a:t>IIa B1</a:t>
                      </a:r>
                      <a:endParaRPr lang="en-US" sz="130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3C300"/>
                    </a:solidFill>
                  </a:tcPr>
                </a:tc>
                <a:tc>
                  <a:txBody>
                    <a:bodyPr/>
                    <a:lstStyle/>
                    <a:p>
                      <a:pPr indent="0" marL="0">
                        <a:buNone/>
                      </a:pPr>
                      <a:r>
                        <a:rPr lang="en-US" sz="1350" dirty="0">
                          <a:solidFill>
                            <a:srgbClr val="44505F"/>
                          </a:solidFill>
                          <a:latin typeface="Barlow" pitchFamily="34" charset="0"/>
                          <a:ea typeface="Barlow" pitchFamily="34" charset="-122"/>
                          <a:cs typeface="Barlow" pitchFamily="34" charset="-120"/>
                        </a:rPr>
                        <a:t>Función física y calidad de vida</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r>
              <a:tr h="363017">
                <a:tc>
                  <a:txBody>
                    <a:bodyPr/>
                    <a:lstStyle/>
                    <a:p>
                      <a:pPr indent="0" marL="0">
                        <a:buNone/>
                      </a:pPr>
                      <a:r>
                        <a:rPr lang="en-US" sz="1350" dirty="0">
                          <a:solidFill>
                            <a:srgbClr val="13233B"/>
                          </a:solidFill>
                          <a:latin typeface="Barlow" pitchFamily="34" charset="0"/>
                          <a:ea typeface="Barlow" pitchFamily="34" charset="-122"/>
                          <a:cs typeface="Barlow" pitchFamily="34" charset="-120"/>
                        </a:rPr>
                        <a:t>Hipertensión arterial pulmonar con disfunción del ventrículo derecho</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5F9"/>
                    </a:solidFill>
                  </a:tcPr>
                </a:tc>
                <a:tc>
                  <a:txBody>
                    <a:bodyPr/>
                    <a:lstStyle/>
                    <a:p>
                      <a:pPr algn="ctr" indent="0" marL="0">
                        <a:buNone/>
                      </a:pPr>
                      <a:r>
                        <a:rPr lang="en-US" sz="1300" b="1" dirty="0">
                          <a:solidFill>
                            <a:srgbClr val="13233B"/>
                          </a:solidFill>
                          <a:latin typeface="Barlow" pitchFamily="34" charset="0"/>
                          <a:ea typeface="Barlow" pitchFamily="34" charset="-122"/>
                          <a:cs typeface="Barlow" pitchFamily="34" charset="-120"/>
                        </a:rPr>
                        <a:t>IIa B1</a:t>
                      </a:r>
                      <a:endParaRPr lang="en-US" sz="130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3C300"/>
                    </a:solidFill>
                  </a:tcPr>
                </a:tc>
                <a:tc>
                  <a:txBody>
                    <a:bodyPr/>
                    <a:lstStyle/>
                    <a:p>
                      <a:pPr indent="0" marL="0">
                        <a:buNone/>
                      </a:pPr>
                      <a:r>
                        <a:rPr lang="en-US" sz="1350" dirty="0">
                          <a:solidFill>
                            <a:srgbClr val="44505F"/>
                          </a:solidFill>
                          <a:latin typeface="Barlow" pitchFamily="34" charset="0"/>
                          <a:ea typeface="Barlow" pitchFamily="34" charset="-122"/>
                          <a:cs typeface="Barlow" pitchFamily="34" charset="-120"/>
                        </a:rPr>
                        <a:t>Función física y calidad de vida, presión pulmonar</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5F9"/>
                    </a:solidFill>
                  </a:tcPr>
                </a:tc>
              </a:tr>
              <a:tr h="363017">
                <a:tc>
                  <a:txBody>
                    <a:bodyPr/>
                    <a:lstStyle/>
                    <a:p>
                      <a:pPr indent="0" marL="0">
                        <a:buNone/>
                      </a:pPr>
                      <a:r>
                        <a:rPr lang="en-US" sz="1350" dirty="0">
                          <a:solidFill>
                            <a:srgbClr val="13233B"/>
                          </a:solidFill>
                          <a:latin typeface="Barlow" pitchFamily="34" charset="0"/>
                          <a:ea typeface="Barlow" pitchFamily="34" charset="-122"/>
                          <a:cs typeface="Barlow" pitchFamily="34" charset="-120"/>
                        </a:rPr>
                        <a:t>Cáncer y supervivientes, sobre todo con riesgo alto de cardiotoxicidad</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13233B"/>
                          </a:solidFill>
                          <a:latin typeface="Barlow" pitchFamily="34" charset="0"/>
                          <a:ea typeface="Barlow" pitchFamily="34" charset="-122"/>
                          <a:cs typeface="Barlow" pitchFamily="34" charset="-120"/>
                        </a:rPr>
                        <a:t>IIa B1</a:t>
                      </a:r>
                      <a:endParaRPr lang="en-US" sz="130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3C300"/>
                    </a:solidFill>
                  </a:tcPr>
                </a:tc>
                <a:tc>
                  <a:txBody>
                    <a:bodyPr/>
                    <a:lstStyle/>
                    <a:p>
                      <a:pPr indent="0" marL="0">
                        <a:buNone/>
                      </a:pPr>
                      <a:r>
                        <a:rPr lang="en-US" sz="1350" dirty="0">
                          <a:solidFill>
                            <a:srgbClr val="44505F"/>
                          </a:solidFill>
                          <a:latin typeface="Barlow" pitchFamily="34" charset="0"/>
                          <a:ea typeface="Barlow" pitchFamily="34" charset="-122"/>
                          <a:cs typeface="Barlow" pitchFamily="34" charset="-120"/>
                        </a:rPr>
                        <a:t>Función física, calidad de vida y perfil de riesgo</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r>
              <a:tr h="363017">
                <a:tc>
                  <a:txBody>
                    <a:bodyPr/>
                    <a:lstStyle/>
                    <a:p>
                      <a:pPr indent="0" marL="0">
                        <a:buNone/>
                      </a:pPr>
                      <a:r>
                        <a:rPr lang="en-US" sz="1350" dirty="0">
                          <a:solidFill>
                            <a:srgbClr val="13233B"/>
                          </a:solidFill>
                          <a:latin typeface="Barlow" pitchFamily="34" charset="0"/>
                          <a:ea typeface="Barlow" pitchFamily="34" charset="-122"/>
                          <a:cs typeface="Barlow" pitchFamily="34" charset="-120"/>
                        </a:rPr>
                        <a:t>Tras cirugía valvular</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5F9"/>
                    </a:solidFill>
                  </a:tcPr>
                </a:tc>
                <a:tc>
                  <a:txBody>
                    <a:bodyPr/>
                    <a:lstStyle/>
                    <a:p>
                      <a:pPr algn="ctr" indent="0" marL="0">
                        <a:buNone/>
                      </a:pPr>
                      <a:r>
                        <a:rPr lang="en-US" sz="1300" b="1" dirty="0">
                          <a:solidFill>
                            <a:srgbClr val="FFFFFF"/>
                          </a:solidFill>
                          <a:latin typeface="Barlow" pitchFamily="34" charset="0"/>
                          <a:ea typeface="Barlow" pitchFamily="34" charset="-122"/>
                          <a:cs typeface="Barlow" pitchFamily="34" charset="-120"/>
                        </a:rPr>
                        <a:t>IIb B2</a:t>
                      </a:r>
                      <a:endParaRPr lang="en-US" sz="130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2630A"/>
                    </a:solidFill>
                  </a:tcPr>
                </a:tc>
                <a:tc>
                  <a:txBody>
                    <a:bodyPr/>
                    <a:lstStyle/>
                    <a:p>
                      <a:pPr indent="0" marL="0">
                        <a:buNone/>
                      </a:pPr>
                      <a:r>
                        <a:rPr lang="en-US" sz="1350" dirty="0">
                          <a:solidFill>
                            <a:srgbClr val="44505F"/>
                          </a:solidFill>
                          <a:latin typeface="Barlow" pitchFamily="34" charset="0"/>
                          <a:ea typeface="Barlow" pitchFamily="34" charset="-122"/>
                          <a:cs typeface="Barlow" pitchFamily="34" charset="-120"/>
                        </a:rPr>
                        <a:t>Reingresos</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5F9"/>
                    </a:solidFill>
                  </a:tcPr>
                </a:tc>
              </a:tr>
              <a:tr h="363017">
                <a:tc>
                  <a:txBody>
                    <a:bodyPr/>
                    <a:lstStyle/>
                    <a:p>
                      <a:pPr indent="0" marL="0">
                        <a:buNone/>
                      </a:pPr>
                      <a:r>
                        <a:rPr lang="en-US" sz="1350" dirty="0">
                          <a:solidFill>
                            <a:srgbClr val="13233B"/>
                          </a:solidFill>
                          <a:latin typeface="Barlow" pitchFamily="34" charset="0"/>
                          <a:ea typeface="Barlow" pitchFamily="34" charset="-122"/>
                          <a:cs typeface="Barlow" pitchFamily="34" charset="-120"/>
                        </a:rPr>
                        <a:t>Miocardiopatías primarias sin arritmias ni insuficiencia cardiaca sintomática</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Barlow" pitchFamily="34" charset="0"/>
                          <a:ea typeface="Barlow" pitchFamily="34" charset="-122"/>
                          <a:cs typeface="Barlow" pitchFamily="34" charset="-120"/>
                        </a:rPr>
                        <a:t>IIb C</a:t>
                      </a:r>
                      <a:endParaRPr lang="en-US" sz="130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2630A"/>
                    </a:solidFill>
                  </a:tcPr>
                </a:tc>
                <a:tc>
                  <a:txBody>
                    <a:bodyPr/>
                    <a:lstStyle/>
                    <a:p>
                      <a:pPr indent="0" marL="0">
                        <a:buNone/>
                      </a:pPr>
                      <a:r>
                        <a:rPr lang="en-US" sz="1350" dirty="0">
                          <a:solidFill>
                            <a:srgbClr val="44505F"/>
                          </a:solidFill>
                          <a:latin typeface="Barlow" pitchFamily="34" charset="0"/>
                          <a:ea typeface="Barlow" pitchFamily="34" charset="-122"/>
                          <a:cs typeface="Barlow" pitchFamily="34" charset="-120"/>
                        </a:rPr>
                        <a:t>Autocuidado, función física y mental, calidad de vida</a:t>
                      </a:r>
                      <a:endParaRPr lang="en-US" sz="1350" dirty="0">
                        <a:latin typeface="Barlow" charset="0"/>
                        <a:ea typeface="Barlow" charset="0"/>
                        <a:cs typeface="Barlow" charset="0"/>
                      </a:endParaRPr>
                    </a:p>
                  </a:txBody>
                  <a:tcPr marL="91440" marR="73152"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CFE0F5"/>
                </a:solidFill>
                <a:latin typeface="Barlow SemiBold" pitchFamily="34" charset="0"/>
                <a:ea typeface="Barlow SemiBold" pitchFamily="34" charset="-122"/>
                <a:cs typeface="Barlow SemiBold" pitchFamily="34" charset="-120"/>
              </a:rPr>
              <a:t>2 · A QUIÉN Y CUÁNDO</a:t>
            </a:r>
            <a:endParaRPr lang="en-US" sz="1100" dirty="0"/>
          </a:p>
        </p:txBody>
      </p:sp>
      <p:sp>
        <p:nvSpPr>
          <p:cNvPr id="3" name="Text 3"/>
          <p:cNvSpPr/>
          <p:nvPr>
            <p:ph idx="105" type="title" hasCustomPrompt="1"/>
          </p:nvPr>
        </p:nvSpPr>
        <p:spPr>
          <a:xfrm>
            <a:off x="502920" y="658368"/>
            <a:ext cx="11183112" cy="1371600"/>
          </a:xfrm>
          <a:prstGeom prst="rect">
            <a:avLst/>
          </a:prstGeom>
          <a:noFill/>
          <a:ln/>
        </p:spPr>
        <p:txBody>
          <a:bodyPr wrap="square" lIns="0" tIns="0" rIns="0" bIns="0" rtlCol="0" anchor="t"/>
          <a:lstStyle/>
          <a:p>
            <a:pPr algn="l" indent="0" marL="0">
              <a:buNone/>
            </a:pPr>
            <a:r>
              <a:rPr lang="en-US" sz="3400" dirty="0">
                <a:solidFill>
                  <a:srgbClr val="FFFFFF"/>
                </a:solidFill>
                <a:latin typeface="Barlow SemiBold" pitchFamily="34" charset="0"/>
                <a:ea typeface="Barlow SemiBold" pitchFamily="34" charset="-122"/>
                <a:cs typeface="Barlow SemiBold" pitchFamily="34" charset="-120"/>
              </a:rPr>
              <a:t>La única clase III de la guía: no se debe negar la rehabilitación por fragilidad o comorbilidad</a:t>
            </a:r>
            <a:endParaRPr lang="en-US" sz="34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CFE0F5"/>
                </a:solidFill>
                <a:latin typeface="Barlow" pitchFamily="34" charset="0"/>
                <a:ea typeface="Barlow" pitchFamily="34" charset="-122"/>
                <a:cs typeface="Barlow" pitchFamily="34" charset="-120"/>
              </a:rPr>
              <a:t>Guía ESC 2026, apartados 5.9, 7.1 y 7.10 y tablas de recomendaciones correspondientes [1]. Elaboración propia.</a:t>
            </a:r>
            <a:endParaRPr lang="en-US" sz="1000" dirty="0"/>
          </a:p>
        </p:txBody>
      </p:sp>
      <p:sp>
        <p:nvSpPr>
          <p:cNvPr id="6" name="Text 3"/>
          <p:cNvSpPr/>
          <p:nvPr/>
        </p:nvSpPr>
        <p:spPr>
          <a:xfrm>
            <a:off x="502920" y="2121408"/>
            <a:ext cx="960120" cy="457200"/>
          </a:xfrm>
          <a:prstGeom prst="roundRect">
            <a:avLst>
              <a:gd name="adj" fmla="val 10000"/>
            </a:avLst>
          </a:prstGeom>
          <a:solidFill>
            <a:srgbClr val="97112A"/>
          </a:solidFill>
          <a:ln/>
        </p:spPr>
        <p:txBody>
          <a:bodyPr wrap="square" lIns="0" tIns="0" rIns="0" bIns="0" rtlCol="0" anchor="ctr"/>
          <a:lstStyle/>
          <a:p>
            <a:pPr algn="ctr" indent="0" marL="0">
              <a:buNone/>
            </a:pPr>
            <a:r>
              <a:rPr lang="en-US" sz="2000" b="1" dirty="0">
                <a:solidFill>
                  <a:srgbClr val="FFFFFF"/>
                </a:solidFill>
                <a:latin typeface="Barlow" pitchFamily="34" charset="0"/>
                <a:ea typeface="Barlow" pitchFamily="34" charset="-122"/>
                <a:cs typeface="Barlow" pitchFamily="34" charset="-120"/>
              </a:rPr>
              <a:t>III C</a:t>
            </a:r>
            <a:endParaRPr lang="en-US" sz="2000" dirty="0"/>
          </a:p>
        </p:txBody>
      </p:sp>
      <p:sp>
        <p:nvSpPr>
          <p:cNvPr id="7" name="Text 4"/>
          <p:cNvSpPr txBox="1"/>
          <p:nvPr/>
        </p:nvSpPr>
        <p:spPr>
          <a:xfrm>
            <a:off x="1691640" y="2066544"/>
            <a:ext cx="9811512" cy="685800"/>
          </a:xfrm>
          <a:prstGeom prst="rect">
            <a:avLst/>
          </a:prstGeom>
          <a:noFill/>
          <a:ln/>
        </p:spPr>
        <p:txBody>
          <a:bodyPr wrap="square" lIns="0" tIns="0" rIns="0" bIns="0" rtlCol="0" anchor="ctr"/>
          <a:lstStyle/>
          <a:p>
            <a:pPr indent="0" marL="0">
              <a:buNone/>
            </a:pPr>
            <a:r>
              <a:rPr lang="en-US" sz="1900" i="1" dirty="0">
                <a:solidFill>
                  <a:srgbClr val="FFFFFF"/>
                </a:solidFill>
                <a:latin typeface="Barlow" pitchFamily="34" charset="0"/>
                <a:ea typeface="Barlow" pitchFamily="34" charset="-122"/>
                <a:cs typeface="Barlow" pitchFamily="34" charset="-120"/>
              </a:rPr>
              <a:t>«No se recomienda privar de la rehabilitación cardiaca a los pacientes con indicación por su fragilidad o su comorbilidad.»</a:t>
            </a:r>
            <a:endParaRPr lang="en-US" sz="1900" dirty="0"/>
          </a:p>
        </p:txBody>
      </p:sp>
      <p:sp>
        <p:nvSpPr>
          <p:cNvPr id="8" name="Shape 5"/>
          <p:cNvSpPr/>
          <p:nvPr/>
        </p:nvSpPr>
        <p:spPr>
          <a:xfrm>
            <a:off x="502920" y="2971800"/>
            <a:ext cx="3575304" cy="1828800"/>
          </a:xfrm>
          <a:prstGeom prst="roundRect">
            <a:avLst>
              <a:gd name="adj" fmla="val 3500"/>
            </a:avLst>
          </a:prstGeom>
          <a:solidFill>
            <a:srgbClr val="FFFFFF"/>
          </a:solidFill>
          <a:ln w="9525">
            <a:solidFill>
              <a:srgbClr val="FFFFFF"/>
            </a:solidFill>
            <a:prstDash val="solid"/>
          </a:ln>
        </p:spPr>
      </p:sp>
      <p:sp>
        <p:nvSpPr>
          <p:cNvPr id="9" name="Text 6"/>
          <p:cNvSpPr/>
          <p:nvPr/>
        </p:nvSpPr>
        <p:spPr>
          <a:xfrm>
            <a:off x="685800" y="3136392"/>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B2</a:t>
            </a:r>
            <a:endParaRPr lang="en-US" sz="1200" dirty="0"/>
          </a:p>
        </p:txBody>
      </p:sp>
      <p:sp>
        <p:nvSpPr>
          <p:cNvPr id="10" name="Text 7"/>
          <p:cNvSpPr txBox="1"/>
          <p:nvPr/>
        </p:nvSpPr>
        <p:spPr>
          <a:xfrm>
            <a:off x="685800" y="3465576"/>
            <a:ext cx="3227832" cy="292608"/>
          </a:xfrm>
          <a:prstGeom prst="rect">
            <a:avLst/>
          </a:prstGeom>
          <a:noFill/>
          <a:ln/>
        </p:spPr>
        <p:txBody>
          <a:bodyPr wrap="square" lIns="0" tIns="0" rIns="0" bIns="0" rtlCol="0" anchor="t"/>
          <a:lstStyle/>
          <a:p>
            <a:pPr indent="0" marL="0">
              <a:buNone/>
            </a:pPr>
            <a:r>
              <a:rPr lang="en-US" sz="1550" dirty="0">
                <a:solidFill>
                  <a:srgbClr val="163A63"/>
                </a:solidFill>
                <a:latin typeface="Barlow SemiBold" pitchFamily="34" charset="0"/>
                <a:ea typeface="Barlow SemiBold" pitchFamily="34" charset="-122"/>
                <a:cs typeface="Barlow SemiBold" pitchFamily="34" charset="-120"/>
              </a:rPr>
              <a:t>En el paciente frágil con indicación</a:t>
            </a:r>
            <a:endParaRPr lang="en-US" sz="1550" dirty="0"/>
          </a:p>
        </p:txBody>
      </p:sp>
      <p:sp>
        <p:nvSpPr>
          <p:cNvPr id="11" name="Text 8"/>
          <p:cNvSpPr txBox="1"/>
          <p:nvPr/>
        </p:nvSpPr>
        <p:spPr>
          <a:xfrm>
            <a:off x="685800" y="3776472"/>
            <a:ext cx="3227832" cy="987552"/>
          </a:xfrm>
          <a:prstGeom prst="rect">
            <a:avLst/>
          </a:prstGeom>
          <a:noFill/>
          <a:ln/>
        </p:spPr>
        <p:txBody>
          <a:bodyPr wrap="square" lIns="0" tIns="0" rIns="0" bIns="0" rtlCol="0" anchor="t"/>
          <a:lstStyle/>
          <a:p>
            <a:pPr indent="0" marL="0">
              <a:lnSpc>
                <a:spcPct val="103000"/>
              </a:lnSpc>
              <a:buNone/>
            </a:pPr>
            <a:r>
              <a:rPr lang="en-US" sz="1350" dirty="0">
                <a:solidFill>
                  <a:srgbClr val="13233B"/>
                </a:solidFill>
                <a:latin typeface="Barlow" pitchFamily="34" charset="0"/>
                <a:ea typeface="Barlow" pitchFamily="34" charset="-122"/>
                <a:cs typeface="Barlow" pitchFamily="34" charset="-120"/>
              </a:rPr>
              <a:t>Mejora su estado de fragilidad.</a:t>
            </a:r>
            <a:endParaRPr lang="en-US" sz="1350" dirty="0"/>
          </a:p>
        </p:txBody>
      </p:sp>
      <p:sp>
        <p:nvSpPr>
          <p:cNvPr id="12" name="Shape 9"/>
          <p:cNvSpPr/>
          <p:nvPr/>
        </p:nvSpPr>
        <p:spPr>
          <a:xfrm>
            <a:off x="4306824" y="2971800"/>
            <a:ext cx="3575304" cy="1828800"/>
          </a:xfrm>
          <a:prstGeom prst="roundRect">
            <a:avLst>
              <a:gd name="adj" fmla="val 3500"/>
            </a:avLst>
          </a:prstGeom>
          <a:solidFill>
            <a:srgbClr val="FFFFFF"/>
          </a:solidFill>
          <a:ln w="9525">
            <a:solidFill>
              <a:srgbClr val="FFFFFF"/>
            </a:solidFill>
            <a:prstDash val="solid"/>
          </a:ln>
        </p:spPr>
      </p:sp>
      <p:sp>
        <p:nvSpPr>
          <p:cNvPr id="13" name="Text 10"/>
          <p:cNvSpPr/>
          <p:nvPr/>
        </p:nvSpPr>
        <p:spPr>
          <a:xfrm>
            <a:off x="4489704" y="3136392"/>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C</a:t>
            </a:r>
            <a:endParaRPr lang="en-US" sz="1200" dirty="0"/>
          </a:p>
        </p:txBody>
      </p:sp>
      <p:sp>
        <p:nvSpPr>
          <p:cNvPr id="14" name="Text 11"/>
          <p:cNvSpPr txBox="1"/>
          <p:nvPr/>
        </p:nvSpPr>
        <p:spPr>
          <a:xfrm>
            <a:off x="4489704" y="3465576"/>
            <a:ext cx="3227832" cy="292608"/>
          </a:xfrm>
          <a:prstGeom prst="rect">
            <a:avLst/>
          </a:prstGeom>
          <a:noFill/>
          <a:ln/>
        </p:spPr>
        <p:txBody>
          <a:bodyPr wrap="square" lIns="0" tIns="0" rIns="0" bIns="0" rtlCol="0" anchor="t"/>
          <a:lstStyle/>
          <a:p>
            <a:pPr indent="0" marL="0">
              <a:buNone/>
            </a:pPr>
            <a:r>
              <a:rPr lang="en-US" sz="1550" dirty="0">
                <a:solidFill>
                  <a:srgbClr val="163A63"/>
                </a:solidFill>
                <a:latin typeface="Barlow SemiBold" pitchFamily="34" charset="0"/>
                <a:ea typeface="Barlow SemiBold" pitchFamily="34" charset="-122"/>
                <a:cs typeface="Barlow SemiBold" pitchFamily="34" charset="-120"/>
              </a:rPr>
              <a:t>En el paciente con comorbilidad</a:t>
            </a:r>
            <a:endParaRPr lang="en-US" sz="1550" dirty="0"/>
          </a:p>
        </p:txBody>
      </p:sp>
      <p:sp>
        <p:nvSpPr>
          <p:cNvPr id="15" name="Text 12"/>
          <p:cNvSpPr txBox="1"/>
          <p:nvPr/>
        </p:nvSpPr>
        <p:spPr>
          <a:xfrm>
            <a:off x="4489704" y="3776472"/>
            <a:ext cx="3227832" cy="987552"/>
          </a:xfrm>
          <a:prstGeom prst="rect">
            <a:avLst/>
          </a:prstGeom>
          <a:noFill/>
          <a:ln/>
        </p:spPr>
        <p:txBody>
          <a:bodyPr wrap="square" lIns="0" tIns="0" rIns="0" bIns="0" rtlCol="0" anchor="t"/>
          <a:lstStyle/>
          <a:p>
            <a:pPr indent="0" marL="0">
              <a:lnSpc>
                <a:spcPct val="103000"/>
              </a:lnSpc>
              <a:buNone/>
            </a:pPr>
            <a:r>
              <a:rPr lang="en-US" sz="1350" dirty="0">
                <a:solidFill>
                  <a:srgbClr val="13233B"/>
                </a:solidFill>
                <a:latin typeface="Barlow" pitchFamily="34" charset="0"/>
                <a:ea typeface="Barlow" pitchFamily="34" charset="-122"/>
                <a:cs typeface="Barlow" pitchFamily="34" charset="-120"/>
              </a:rPr>
              <a:t>Se adapta a cada uno con un equipo multidisciplinar y se armoniza con los protocolos de EPOC, riñón, ictus, arteriopatía, cáncer o aparato locomotor.</a:t>
            </a:r>
            <a:endParaRPr lang="en-US" sz="1350" dirty="0"/>
          </a:p>
        </p:txBody>
      </p:sp>
      <p:sp>
        <p:nvSpPr>
          <p:cNvPr id="16" name="Shape 13"/>
          <p:cNvSpPr/>
          <p:nvPr/>
        </p:nvSpPr>
        <p:spPr>
          <a:xfrm>
            <a:off x="8110728" y="2971800"/>
            <a:ext cx="3575304" cy="1828800"/>
          </a:xfrm>
          <a:prstGeom prst="roundRect">
            <a:avLst>
              <a:gd name="adj" fmla="val 3500"/>
            </a:avLst>
          </a:prstGeom>
          <a:solidFill>
            <a:srgbClr val="FFFFFF"/>
          </a:solidFill>
          <a:ln w="9525">
            <a:solidFill>
              <a:srgbClr val="FFFFFF"/>
            </a:solidFill>
            <a:prstDash val="solid"/>
          </a:ln>
        </p:spPr>
      </p:sp>
      <p:sp>
        <p:nvSpPr>
          <p:cNvPr id="17" name="Text 14"/>
          <p:cNvSpPr/>
          <p:nvPr/>
        </p:nvSpPr>
        <p:spPr>
          <a:xfrm>
            <a:off x="8293608" y="3136392"/>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B2</a:t>
            </a:r>
            <a:endParaRPr lang="en-US" sz="1200" dirty="0"/>
          </a:p>
        </p:txBody>
      </p:sp>
      <p:sp>
        <p:nvSpPr>
          <p:cNvPr id="18" name="Text 15"/>
          <p:cNvSpPr txBox="1"/>
          <p:nvPr/>
        </p:nvSpPr>
        <p:spPr>
          <a:xfrm>
            <a:off x="8293608" y="3465576"/>
            <a:ext cx="3227832" cy="292608"/>
          </a:xfrm>
          <a:prstGeom prst="rect">
            <a:avLst/>
          </a:prstGeom>
          <a:noFill/>
          <a:ln/>
        </p:spPr>
        <p:txBody>
          <a:bodyPr wrap="square" lIns="0" tIns="0" rIns="0" bIns="0" rtlCol="0" anchor="t"/>
          <a:lstStyle/>
          <a:p>
            <a:pPr indent="0" marL="0">
              <a:buNone/>
            </a:pPr>
            <a:r>
              <a:rPr lang="en-US" sz="1550" dirty="0">
                <a:solidFill>
                  <a:srgbClr val="163A63"/>
                </a:solidFill>
                <a:latin typeface="Barlow SemiBold" pitchFamily="34" charset="0"/>
                <a:ea typeface="Barlow SemiBold" pitchFamily="34" charset="-122"/>
                <a:cs typeface="Barlow SemiBold" pitchFamily="34" charset="-120"/>
              </a:rPr>
              <a:t>Tratar la fragilidad en el programa</a:t>
            </a:r>
            <a:endParaRPr lang="en-US" sz="1550" dirty="0"/>
          </a:p>
        </p:txBody>
      </p:sp>
      <p:sp>
        <p:nvSpPr>
          <p:cNvPr id="19" name="Text 16"/>
          <p:cNvSpPr txBox="1"/>
          <p:nvPr/>
        </p:nvSpPr>
        <p:spPr>
          <a:xfrm>
            <a:off x="8293608" y="3776472"/>
            <a:ext cx="3227832" cy="987552"/>
          </a:xfrm>
          <a:prstGeom prst="rect">
            <a:avLst/>
          </a:prstGeom>
          <a:noFill/>
          <a:ln/>
        </p:spPr>
        <p:txBody>
          <a:bodyPr wrap="square" lIns="0" tIns="0" rIns="0" bIns="0" rtlCol="0" anchor="t"/>
          <a:lstStyle/>
          <a:p>
            <a:pPr indent="0" marL="0">
              <a:lnSpc>
                <a:spcPct val="103000"/>
              </a:lnSpc>
              <a:buNone/>
            </a:pPr>
            <a:r>
              <a:rPr lang="en-US" sz="1350" dirty="0">
                <a:solidFill>
                  <a:srgbClr val="13233B"/>
                </a:solidFill>
                <a:latin typeface="Barlow" pitchFamily="34" charset="0"/>
                <a:ea typeface="Barlow" pitchFamily="34" charset="-122"/>
                <a:cs typeface="Barlow" pitchFamily="34" charset="-120"/>
              </a:rPr>
              <a:t>Fuerza, equilibrio y nutrición, con la seguridad y la función por delante de la intensidad.</a:t>
            </a:r>
            <a:endParaRPr lang="en-US" sz="1350" dirty="0"/>
          </a:p>
        </p:txBody>
      </p:sp>
      <p:sp>
        <p:nvSpPr>
          <p:cNvPr id="20" name="Shape 17"/>
          <p:cNvSpPr/>
          <p:nvPr/>
        </p:nvSpPr>
        <p:spPr>
          <a:xfrm>
            <a:off x="502920" y="4956048"/>
            <a:ext cx="11183112" cy="987552"/>
          </a:xfrm>
          <a:prstGeom prst="roundRect">
            <a:avLst>
              <a:gd name="adj" fmla="val 6481"/>
            </a:avLst>
          </a:prstGeom>
          <a:solidFill>
            <a:srgbClr val="122F52"/>
          </a:solidFill>
          <a:ln w="9525">
            <a:solidFill>
              <a:srgbClr val="122F52"/>
            </a:solidFill>
            <a:prstDash val="solid"/>
          </a:ln>
        </p:spPr>
      </p:sp>
      <p:sp>
        <p:nvSpPr>
          <p:cNvPr id="21" name="Shape 18"/>
          <p:cNvSpPr/>
          <p:nvPr/>
        </p:nvSpPr>
        <p:spPr>
          <a:xfrm>
            <a:off x="685800" y="5193792"/>
            <a:ext cx="512064" cy="512064"/>
          </a:xfrm>
          <a:prstGeom prst="ellipse">
            <a:avLst/>
          </a:prstGeom>
          <a:solidFill>
            <a:srgbClr val="FFFFFF"/>
          </a:solidFill>
          <a:ln w="9525">
            <a:solidFill>
              <a:srgbClr val="FFFFFF"/>
            </a:solidFill>
            <a:prstDash val="solid"/>
          </a:ln>
        </p:spPr>
      </p:sp>
      <p:pic>
        <p:nvPicPr>
          <p:cNvPr id="22" name="Image 0" descr="preencoded.png">    </p:cNvPr>
          <p:cNvPicPr>
            <a:picLocks noChangeAspect="1"/>
          </p:cNvPicPr>
          <p:nvPr/>
        </p:nvPicPr>
        <p:blipFill>
          <a:blip r:embed="rId1"/>
          <a:stretch>
            <a:fillRect/>
          </a:stretch>
        </p:blipFill>
        <p:spPr>
          <a:xfrm>
            <a:off x="793333" y="5301325"/>
            <a:ext cx="296997" cy="296997"/>
          </a:xfrm>
          <a:prstGeom prst="rect">
            <a:avLst/>
          </a:prstGeom>
        </p:spPr>
      </p:pic>
      <p:sp>
        <p:nvSpPr>
          <p:cNvPr id="23" name="Text 19"/>
          <p:cNvSpPr txBox="1"/>
          <p:nvPr/>
        </p:nvSpPr>
        <p:spPr>
          <a:xfrm>
            <a:off x="1371600" y="5001768"/>
            <a:ext cx="10131552" cy="896112"/>
          </a:xfrm>
          <a:prstGeom prst="rect">
            <a:avLst/>
          </a:prstGeom>
          <a:noFill/>
          <a:ln/>
        </p:spPr>
        <p:txBody>
          <a:bodyPr wrap="square" lIns="0" tIns="0" rIns="0" bIns="0" rtlCol="0" anchor="ctr"/>
          <a:lstStyle/>
          <a:p>
            <a:pPr indent="0" marL="0">
              <a:buNone/>
            </a:pPr>
            <a:r>
              <a:rPr lang="en-US" sz="1500" dirty="0">
                <a:solidFill>
                  <a:srgbClr val="FFFFFF"/>
                </a:solidFill>
                <a:latin typeface="Barlow SemiBold" pitchFamily="34" charset="0"/>
                <a:ea typeface="Barlow SemiBold" pitchFamily="34" charset="-122"/>
                <a:cs typeface="Barlow SemiBold" pitchFamily="34" charset="-120"/>
              </a:rPr>
              <a:t>Cómo se valora. </a:t>
            </a:r>
            <a:pPr indent="0" marL="0">
              <a:buNone/>
            </a:pPr>
            <a:r>
              <a:rPr lang="en-US" sz="1500" dirty="0">
                <a:solidFill>
                  <a:srgbClr val="FFFFFF"/>
                </a:solidFill>
                <a:latin typeface="Barlow" pitchFamily="34" charset="0"/>
                <a:ea typeface="Barlow" pitchFamily="34" charset="-122"/>
                <a:cs typeface="Barlow" pitchFamily="34" charset="-120"/>
              </a:rPr>
              <a:t>Con la escala de Edmonton, la escala clínica de fragilidad (la guía cita la de 7 puntos; la versión revisada tiene 9) y la batería SPPB. Los datos apuntan a que beneficia más al paciente físicamente frágil, que es el que menos acude.</a:t>
            </a:r>
            <a:endParaRPr lang="en-US" sz="150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FFFFFF"/>
                </a:solidFill>
                <a:latin typeface="Barlow SemiBold"/>
                <a:ea typeface="Barlow SemiBold"/>
                <a:cs typeface="Barlow SemiBold"/>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2 · A QUIÉN Y CUÁNDO</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Tras un síndrome coronario agudo se empieza en los primeros 14 días; tras la cirugía coronaria, en los primeros 28</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apartados 4.4, 5.2 y 7.5, tabla 4 y tablas de recomendaciones de inicio precoz y de ejercicio [1]. Elaboración propia.</a:t>
            </a:r>
            <a:endParaRPr lang="en-US" sz="1000" dirty="0"/>
          </a:p>
        </p:txBody>
      </p:sp>
      <p:sp>
        <p:nvSpPr>
          <p:cNvPr id="6" name="Shape 3"/>
          <p:cNvSpPr/>
          <p:nvPr/>
        </p:nvSpPr>
        <p:spPr>
          <a:xfrm>
            <a:off x="2743200" y="1755648"/>
            <a:ext cx="0" cy="1499616"/>
          </a:xfrm>
          <a:prstGeom prst="line">
            <a:avLst/>
          </a:prstGeom>
          <a:noFill/>
          <a:ln w="6350">
            <a:solidFill>
              <a:srgbClr val="DBE3EC"/>
            </a:solidFill>
            <a:prstDash val="solid"/>
          </a:ln>
        </p:spPr>
      </p:sp>
      <p:sp>
        <p:nvSpPr>
          <p:cNvPr id="7" name="Text 4"/>
          <p:cNvSpPr txBox="1"/>
          <p:nvPr/>
        </p:nvSpPr>
        <p:spPr>
          <a:xfrm>
            <a:off x="2468880" y="1499616"/>
            <a:ext cx="54864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0</a:t>
            </a:r>
            <a:endParaRPr lang="en-US" sz="1150" dirty="0"/>
          </a:p>
        </p:txBody>
      </p:sp>
      <p:sp>
        <p:nvSpPr>
          <p:cNvPr id="8" name="Shape 5"/>
          <p:cNvSpPr/>
          <p:nvPr/>
        </p:nvSpPr>
        <p:spPr>
          <a:xfrm>
            <a:off x="4218432" y="1755648"/>
            <a:ext cx="0" cy="1499616"/>
          </a:xfrm>
          <a:prstGeom prst="line">
            <a:avLst/>
          </a:prstGeom>
          <a:noFill/>
          <a:ln w="6350">
            <a:solidFill>
              <a:srgbClr val="DBE3EC"/>
            </a:solidFill>
            <a:prstDash val="solid"/>
          </a:ln>
        </p:spPr>
      </p:sp>
      <p:sp>
        <p:nvSpPr>
          <p:cNvPr id="9" name="Text 6"/>
          <p:cNvSpPr txBox="1"/>
          <p:nvPr/>
        </p:nvSpPr>
        <p:spPr>
          <a:xfrm>
            <a:off x="3944112" y="1499616"/>
            <a:ext cx="54864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7</a:t>
            </a:r>
            <a:endParaRPr lang="en-US" sz="1150" dirty="0"/>
          </a:p>
        </p:txBody>
      </p:sp>
      <p:sp>
        <p:nvSpPr>
          <p:cNvPr id="10" name="Shape 7"/>
          <p:cNvSpPr/>
          <p:nvPr/>
        </p:nvSpPr>
        <p:spPr>
          <a:xfrm>
            <a:off x="5693664" y="1755648"/>
            <a:ext cx="0" cy="1499616"/>
          </a:xfrm>
          <a:prstGeom prst="line">
            <a:avLst/>
          </a:prstGeom>
          <a:noFill/>
          <a:ln w="6350">
            <a:solidFill>
              <a:srgbClr val="DBE3EC"/>
            </a:solidFill>
            <a:prstDash val="solid"/>
          </a:ln>
        </p:spPr>
      </p:sp>
      <p:sp>
        <p:nvSpPr>
          <p:cNvPr id="11" name="Text 8"/>
          <p:cNvSpPr txBox="1"/>
          <p:nvPr/>
        </p:nvSpPr>
        <p:spPr>
          <a:xfrm>
            <a:off x="5419344" y="1499616"/>
            <a:ext cx="54864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14</a:t>
            </a:r>
            <a:endParaRPr lang="en-US" sz="1150" dirty="0"/>
          </a:p>
        </p:txBody>
      </p:sp>
      <p:sp>
        <p:nvSpPr>
          <p:cNvPr id="12" name="Shape 9"/>
          <p:cNvSpPr/>
          <p:nvPr/>
        </p:nvSpPr>
        <p:spPr>
          <a:xfrm>
            <a:off x="7168896" y="1755648"/>
            <a:ext cx="0" cy="1499616"/>
          </a:xfrm>
          <a:prstGeom prst="line">
            <a:avLst/>
          </a:prstGeom>
          <a:noFill/>
          <a:ln w="6350">
            <a:solidFill>
              <a:srgbClr val="DBE3EC"/>
            </a:solidFill>
            <a:prstDash val="solid"/>
          </a:ln>
        </p:spPr>
      </p:sp>
      <p:sp>
        <p:nvSpPr>
          <p:cNvPr id="13" name="Text 10"/>
          <p:cNvSpPr txBox="1"/>
          <p:nvPr/>
        </p:nvSpPr>
        <p:spPr>
          <a:xfrm>
            <a:off x="6894576" y="1499616"/>
            <a:ext cx="54864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21</a:t>
            </a:r>
            <a:endParaRPr lang="en-US" sz="1150" dirty="0"/>
          </a:p>
        </p:txBody>
      </p:sp>
      <p:sp>
        <p:nvSpPr>
          <p:cNvPr id="14" name="Shape 11"/>
          <p:cNvSpPr/>
          <p:nvPr/>
        </p:nvSpPr>
        <p:spPr>
          <a:xfrm>
            <a:off x="8644128" y="1755648"/>
            <a:ext cx="0" cy="1499616"/>
          </a:xfrm>
          <a:prstGeom prst="line">
            <a:avLst/>
          </a:prstGeom>
          <a:noFill/>
          <a:ln w="6350">
            <a:solidFill>
              <a:srgbClr val="DBE3EC"/>
            </a:solidFill>
            <a:prstDash val="solid"/>
          </a:ln>
        </p:spPr>
      </p:sp>
      <p:sp>
        <p:nvSpPr>
          <p:cNvPr id="15" name="Text 12"/>
          <p:cNvSpPr txBox="1"/>
          <p:nvPr/>
        </p:nvSpPr>
        <p:spPr>
          <a:xfrm>
            <a:off x="8369808" y="1499616"/>
            <a:ext cx="54864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28</a:t>
            </a:r>
            <a:endParaRPr lang="en-US" sz="1150" dirty="0"/>
          </a:p>
        </p:txBody>
      </p:sp>
      <p:sp>
        <p:nvSpPr>
          <p:cNvPr id="16" name="Shape 13"/>
          <p:cNvSpPr/>
          <p:nvPr/>
        </p:nvSpPr>
        <p:spPr>
          <a:xfrm>
            <a:off x="10119360" y="1755648"/>
            <a:ext cx="0" cy="1499616"/>
          </a:xfrm>
          <a:prstGeom prst="line">
            <a:avLst/>
          </a:prstGeom>
          <a:noFill/>
          <a:ln w="6350">
            <a:solidFill>
              <a:srgbClr val="DBE3EC"/>
            </a:solidFill>
            <a:prstDash val="solid"/>
          </a:ln>
        </p:spPr>
      </p:sp>
      <p:sp>
        <p:nvSpPr>
          <p:cNvPr id="17" name="Text 14"/>
          <p:cNvSpPr txBox="1"/>
          <p:nvPr/>
        </p:nvSpPr>
        <p:spPr>
          <a:xfrm>
            <a:off x="9845040" y="1499616"/>
            <a:ext cx="54864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35</a:t>
            </a:r>
            <a:endParaRPr lang="en-US" sz="1150" dirty="0"/>
          </a:p>
        </p:txBody>
      </p:sp>
      <p:sp>
        <p:nvSpPr>
          <p:cNvPr id="18" name="Shape 15"/>
          <p:cNvSpPr/>
          <p:nvPr/>
        </p:nvSpPr>
        <p:spPr>
          <a:xfrm>
            <a:off x="11594592" y="1755648"/>
            <a:ext cx="0" cy="1499616"/>
          </a:xfrm>
          <a:prstGeom prst="line">
            <a:avLst/>
          </a:prstGeom>
          <a:noFill/>
          <a:ln w="6350">
            <a:solidFill>
              <a:srgbClr val="DBE3EC"/>
            </a:solidFill>
            <a:prstDash val="solid"/>
          </a:ln>
        </p:spPr>
      </p:sp>
      <p:sp>
        <p:nvSpPr>
          <p:cNvPr id="19" name="Text 16"/>
          <p:cNvSpPr txBox="1"/>
          <p:nvPr/>
        </p:nvSpPr>
        <p:spPr>
          <a:xfrm>
            <a:off x="11320272" y="1499616"/>
            <a:ext cx="54864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42</a:t>
            </a:r>
            <a:endParaRPr lang="en-US" sz="1150" dirty="0"/>
          </a:p>
        </p:txBody>
      </p:sp>
      <p:sp>
        <p:nvSpPr>
          <p:cNvPr id="20" name="Text 17"/>
          <p:cNvSpPr txBox="1"/>
          <p:nvPr/>
        </p:nvSpPr>
        <p:spPr>
          <a:xfrm>
            <a:off x="502920" y="1499616"/>
            <a:ext cx="2148840" cy="219456"/>
          </a:xfrm>
          <a:prstGeom prst="rect">
            <a:avLst/>
          </a:prstGeom>
          <a:noFill/>
          <a:ln/>
        </p:spPr>
        <p:txBody>
          <a:bodyPr wrap="square" lIns="0" tIns="0" rIns="0" bIns="0" rtlCol="0" anchor="t"/>
          <a:lstStyle/>
          <a:p>
            <a:pPr indent="0" marL="0">
              <a:buNone/>
            </a:pPr>
            <a:r>
              <a:rPr lang="en-US" sz="1150" dirty="0">
                <a:solidFill>
                  <a:srgbClr val="5F6B7A"/>
                </a:solidFill>
                <a:latin typeface="Barlow" pitchFamily="34" charset="0"/>
                <a:ea typeface="Barlow" pitchFamily="34" charset="-122"/>
                <a:cs typeface="Barlow" pitchFamily="34" charset="-120"/>
              </a:rPr>
              <a:t>Días tras el evento</a:t>
            </a:r>
            <a:endParaRPr lang="en-US" sz="1150" dirty="0"/>
          </a:p>
        </p:txBody>
      </p:sp>
      <p:sp>
        <p:nvSpPr>
          <p:cNvPr id="21" name="Text 18"/>
          <p:cNvSpPr txBox="1"/>
          <p:nvPr/>
        </p:nvSpPr>
        <p:spPr>
          <a:xfrm>
            <a:off x="502920" y="1865376"/>
            <a:ext cx="2130552" cy="530352"/>
          </a:xfrm>
          <a:prstGeom prst="rect">
            <a:avLst/>
          </a:prstGeom>
          <a:noFill/>
          <a:ln/>
        </p:spPr>
        <p:txBody>
          <a:bodyPr wrap="square" lIns="0" tIns="0" rIns="0" bIns="0" rtlCol="0" anchor="ctr"/>
          <a:lstStyle/>
          <a:p>
            <a:pPr indent="0" marL="0">
              <a:buNone/>
            </a:pPr>
            <a:r>
              <a:rPr lang="en-US" sz="1450" dirty="0">
                <a:solidFill>
                  <a:srgbClr val="13233B"/>
                </a:solidFill>
                <a:latin typeface="Barlow SemiBold" pitchFamily="34" charset="0"/>
                <a:ea typeface="Barlow SemiBold" pitchFamily="34" charset="-122"/>
                <a:cs typeface="Barlow SemiBold" pitchFamily="34" charset="-120"/>
              </a:rPr>
              <a:t>Síndrome coronario agudo</a:t>
            </a:r>
            <a:endParaRPr lang="en-US" sz="1450" dirty="0"/>
          </a:p>
        </p:txBody>
      </p:sp>
      <p:sp>
        <p:nvSpPr>
          <p:cNvPr id="22" name="Text 19"/>
          <p:cNvSpPr/>
          <p:nvPr/>
        </p:nvSpPr>
        <p:spPr>
          <a:xfrm>
            <a:off x="2743200" y="1865376"/>
            <a:ext cx="403207" cy="530352"/>
          </a:xfrm>
          <a:prstGeom prst="rect">
            <a:avLst/>
          </a:prstGeom>
          <a:solidFill>
            <a:srgbClr val="B5C7DA"/>
          </a:solidFill>
          <a:ln>
            <a:solidFill>
              <a:srgbClr val="B5C7DA"/>
            </a:solidFill>
          </a:ln>
        </p:spPr>
        <p:txBody>
          <a:bodyPr wrap="square" lIns="0" tIns="0" rIns="0" bIns="0" rtlCol="0" anchor="ctr"/>
          <a:lstStyle/>
          <a:p>
            <a:pPr algn="ctr" indent="0" marL="0">
              <a:buNone/>
            </a:pPr>
            <a:endParaRPr lang="en-US" sz="1300" dirty="0"/>
          </a:p>
        </p:txBody>
      </p:sp>
      <p:sp>
        <p:nvSpPr>
          <p:cNvPr id="23" name="Text 20"/>
          <p:cNvSpPr/>
          <p:nvPr/>
        </p:nvSpPr>
        <p:spPr>
          <a:xfrm>
            <a:off x="3164695" y="1865376"/>
            <a:ext cx="2510681" cy="530352"/>
          </a:xfrm>
          <a:prstGeom prst="rect">
            <a:avLst/>
          </a:prstGeom>
          <a:solidFill>
            <a:srgbClr val="2E7D32"/>
          </a:solidFill>
          <a:ln>
            <a:solidFill>
              <a:srgbClr val="2E7D32"/>
            </a:solidFill>
          </a:ln>
        </p:spPr>
        <p:txBody>
          <a:bodyPr wrap="square" lIns="0" tIns="0" rIns="0" bIns="0" rtlCol="0" anchor="ctr"/>
          <a:lstStyle/>
          <a:p>
            <a:pPr algn="ctr" indent="0" marL="0">
              <a:buNone/>
            </a:pPr>
            <a:r>
              <a:rPr lang="en-US" sz="1300" b="1" dirty="0">
                <a:solidFill>
                  <a:srgbClr val="FFFFFF"/>
                </a:solidFill>
                <a:latin typeface="Barlow" pitchFamily="34" charset="0"/>
                <a:ea typeface="Barlow" pitchFamily="34" charset="-122"/>
                <a:cs typeface="Barlow" pitchFamily="34" charset="-120"/>
              </a:rPr>
              <a:t>Ideal, hasta el día 14</a:t>
            </a:r>
            <a:endParaRPr lang="en-US" sz="1300" dirty="0"/>
          </a:p>
        </p:txBody>
      </p:sp>
      <p:sp>
        <p:nvSpPr>
          <p:cNvPr id="24" name="Text 21"/>
          <p:cNvSpPr/>
          <p:nvPr/>
        </p:nvSpPr>
        <p:spPr>
          <a:xfrm>
            <a:off x="5693664" y="1865376"/>
            <a:ext cx="3353671" cy="530352"/>
          </a:xfrm>
          <a:prstGeom prst="rect">
            <a:avLst/>
          </a:prstGeom>
          <a:solidFill>
            <a:srgbClr val="FDF3E7"/>
          </a:solidFill>
          <a:ln>
            <a:solidFill>
              <a:srgbClr val="FDF3E7"/>
            </a:solidFill>
          </a:ln>
        </p:spPr>
        <p:txBody>
          <a:bodyPr wrap="square" lIns="0" tIns="0" rIns="0" bIns="0" rtlCol="0" anchor="ctr"/>
          <a:lstStyle/>
          <a:p>
            <a:pPr algn="ctr" indent="0" marL="0">
              <a:buNone/>
            </a:pPr>
            <a:r>
              <a:rPr lang="en-US" sz="1300" b="1" dirty="0">
                <a:solidFill>
                  <a:srgbClr val="8F4300"/>
                </a:solidFill>
                <a:latin typeface="Barlow" pitchFamily="34" charset="0"/>
                <a:ea typeface="Barlow" pitchFamily="34" charset="-122"/>
                <a:cs typeface="Barlow" pitchFamily="34" charset="-120"/>
              </a:rPr>
              <a:t>No más tarde del día 30</a:t>
            </a:r>
            <a:endParaRPr lang="en-US" sz="1300" dirty="0"/>
          </a:p>
        </p:txBody>
      </p:sp>
      <p:sp>
        <p:nvSpPr>
          <p:cNvPr id="25" name="Text 22"/>
          <p:cNvSpPr txBox="1"/>
          <p:nvPr/>
        </p:nvSpPr>
        <p:spPr>
          <a:xfrm>
            <a:off x="502920" y="2523744"/>
            <a:ext cx="2130552" cy="530352"/>
          </a:xfrm>
          <a:prstGeom prst="rect">
            <a:avLst/>
          </a:prstGeom>
          <a:noFill/>
          <a:ln/>
        </p:spPr>
        <p:txBody>
          <a:bodyPr wrap="square" lIns="0" tIns="0" rIns="0" bIns="0" rtlCol="0" anchor="ctr"/>
          <a:lstStyle/>
          <a:p>
            <a:pPr indent="0" marL="0">
              <a:buNone/>
            </a:pPr>
            <a:r>
              <a:rPr lang="en-US" sz="1450" dirty="0">
                <a:solidFill>
                  <a:srgbClr val="13233B"/>
                </a:solidFill>
                <a:latin typeface="Barlow SemiBold" pitchFamily="34" charset="0"/>
                <a:ea typeface="Barlow SemiBold" pitchFamily="34" charset="-122"/>
                <a:cs typeface="Barlow SemiBold" pitchFamily="34" charset="-120"/>
              </a:rPr>
              <a:t>Cirugía coronaria</a:t>
            </a:r>
            <a:endParaRPr lang="en-US" sz="1450" dirty="0"/>
          </a:p>
        </p:txBody>
      </p:sp>
      <p:sp>
        <p:nvSpPr>
          <p:cNvPr id="26" name="Text 23"/>
          <p:cNvSpPr/>
          <p:nvPr/>
        </p:nvSpPr>
        <p:spPr>
          <a:xfrm>
            <a:off x="2743200" y="2523744"/>
            <a:ext cx="5882640" cy="530352"/>
          </a:xfrm>
          <a:prstGeom prst="rect">
            <a:avLst/>
          </a:prstGeom>
          <a:solidFill>
            <a:srgbClr val="2E7D32"/>
          </a:solidFill>
          <a:ln>
            <a:solidFill>
              <a:srgbClr val="2E7D32"/>
            </a:solidFill>
          </a:ln>
        </p:spPr>
        <p:txBody>
          <a:bodyPr wrap="square" lIns="0" tIns="0" rIns="0" bIns="0" rtlCol="0" anchor="ctr"/>
          <a:lstStyle/>
          <a:p>
            <a:pPr algn="ctr" indent="0" marL="0">
              <a:buNone/>
            </a:pPr>
            <a:r>
              <a:rPr lang="en-US" sz="1300" b="1" dirty="0">
                <a:solidFill>
                  <a:srgbClr val="FFFFFF"/>
                </a:solidFill>
                <a:latin typeface="Barlow" pitchFamily="34" charset="0"/>
                <a:ea typeface="Barlow" pitchFamily="34" charset="-122"/>
                <a:cs typeface="Barlow" pitchFamily="34" charset="-120"/>
              </a:rPr>
              <a:t>Dentro de los primeros 28 días</a:t>
            </a:r>
            <a:endParaRPr lang="en-US" sz="1300" dirty="0"/>
          </a:p>
        </p:txBody>
      </p:sp>
      <p:sp>
        <p:nvSpPr>
          <p:cNvPr id="27" name="Text 24"/>
          <p:cNvSpPr/>
          <p:nvPr/>
        </p:nvSpPr>
        <p:spPr>
          <a:xfrm>
            <a:off x="8644128" y="2523744"/>
            <a:ext cx="2932176" cy="530352"/>
          </a:xfrm>
          <a:prstGeom prst="rect">
            <a:avLst/>
          </a:prstGeom>
          <a:solidFill>
            <a:srgbClr val="FDF3E7"/>
          </a:solidFill>
          <a:ln>
            <a:solidFill>
              <a:srgbClr val="FDF3E7"/>
            </a:solidFill>
          </a:ln>
        </p:spPr>
        <p:txBody>
          <a:bodyPr wrap="square" lIns="0" tIns="0" rIns="0" bIns="0" rtlCol="0" anchor="ctr"/>
          <a:lstStyle/>
          <a:p>
            <a:pPr algn="ctr" indent="0" marL="0">
              <a:buNone/>
            </a:pPr>
            <a:r>
              <a:rPr lang="en-US" sz="1300" b="1" dirty="0">
                <a:solidFill>
                  <a:srgbClr val="8F4300"/>
                </a:solidFill>
                <a:latin typeface="Barlow" pitchFamily="34" charset="0"/>
                <a:ea typeface="Barlow" pitchFamily="34" charset="-122"/>
                <a:cs typeface="Barlow" pitchFamily="34" charset="-120"/>
              </a:rPr>
              <a:t>Nunca más allá del día 42</a:t>
            </a:r>
            <a:endParaRPr lang="en-US" sz="1300" dirty="0"/>
          </a:p>
        </p:txBody>
      </p:sp>
      <p:sp>
        <p:nvSpPr>
          <p:cNvPr id="28" name="Shape 25"/>
          <p:cNvSpPr/>
          <p:nvPr/>
        </p:nvSpPr>
        <p:spPr>
          <a:xfrm>
            <a:off x="9065623" y="1828800"/>
            <a:ext cx="0" cy="603504"/>
          </a:xfrm>
          <a:prstGeom prst="line">
            <a:avLst/>
          </a:prstGeom>
          <a:noFill/>
          <a:ln w="28575">
            <a:solidFill>
              <a:srgbClr val="97112A"/>
            </a:solidFill>
            <a:prstDash val="solid"/>
          </a:ln>
        </p:spPr>
      </p:sp>
      <p:sp>
        <p:nvSpPr>
          <p:cNvPr id="29" name="Shape 26"/>
          <p:cNvSpPr/>
          <p:nvPr/>
        </p:nvSpPr>
        <p:spPr>
          <a:xfrm>
            <a:off x="11594592" y="2487168"/>
            <a:ext cx="0" cy="603504"/>
          </a:xfrm>
          <a:prstGeom prst="line">
            <a:avLst/>
          </a:prstGeom>
          <a:noFill/>
          <a:ln w="28575">
            <a:solidFill>
              <a:srgbClr val="97112A"/>
            </a:solidFill>
            <a:prstDash val="solid"/>
          </a:ln>
        </p:spPr>
      </p:sp>
      <p:sp>
        <p:nvSpPr>
          <p:cNvPr id="30" name="Text 27"/>
          <p:cNvSpPr txBox="1"/>
          <p:nvPr/>
        </p:nvSpPr>
        <p:spPr>
          <a:xfrm>
            <a:off x="502920" y="3182112"/>
            <a:ext cx="2130552" cy="676656"/>
          </a:xfrm>
          <a:prstGeom prst="rect">
            <a:avLst/>
          </a:prstGeom>
          <a:noFill/>
          <a:ln/>
        </p:spPr>
        <p:txBody>
          <a:bodyPr wrap="square" lIns="0" tIns="0" rIns="0" bIns="0" rtlCol="0" anchor="ctr"/>
          <a:lstStyle/>
          <a:p>
            <a:pPr indent="0" marL="0">
              <a:buNone/>
            </a:pPr>
            <a:r>
              <a:rPr lang="en-US" sz="1450" dirty="0">
                <a:solidFill>
                  <a:srgbClr val="13233B"/>
                </a:solidFill>
                <a:latin typeface="Barlow SemiBold" pitchFamily="34" charset="0"/>
                <a:ea typeface="Barlow SemiBold" pitchFamily="34" charset="-122"/>
                <a:cs typeface="Barlow SemiBold" pitchFamily="34" charset="-120"/>
              </a:rPr>
              <a:t>Insuficiencia cardiaca descompensada</a:t>
            </a:r>
            <a:endParaRPr lang="en-US" sz="1450" dirty="0"/>
          </a:p>
        </p:txBody>
      </p:sp>
      <p:sp>
        <p:nvSpPr>
          <p:cNvPr id="31" name="Shape 28"/>
          <p:cNvSpPr/>
          <p:nvPr/>
        </p:nvSpPr>
        <p:spPr>
          <a:xfrm>
            <a:off x="2743200" y="3200400"/>
            <a:ext cx="8851392" cy="640080"/>
          </a:xfrm>
          <a:prstGeom prst="roundRect">
            <a:avLst>
              <a:gd name="adj" fmla="val 10000"/>
            </a:avLst>
          </a:prstGeom>
          <a:solidFill>
            <a:srgbClr val="E6EDF5"/>
          </a:solidFill>
          <a:ln w="9525">
            <a:solidFill>
              <a:srgbClr val="E6EDF5"/>
            </a:solidFill>
            <a:prstDash val="solid"/>
          </a:ln>
        </p:spPr>
      </p:sp>
      <p:sp>
        <p:nvSpPr>
          <p:cNvPr id="32" name="Text 29"/>
          <p:cNvSpPr txBox="1"/>
          <p:nvPr/>
        </p:nvSpPr>
        <p:spPr>
          <a:xfrm>
            <a:off x="2880360" y="3218688"/>
            <a:ext cx="7845552" cy="603504"/>
          </a:xfrm>
          <a:prstGeom prst="rect">
            <a:avLst/>
          </a:prstGeom>
          <a:noFill/>
          <a:ln/>
        </p:spPr>
        <p:txBody>
          <a:bodyPr wrap="square" lIns="0" tIns="0" rIns="0" bIns="0" rtlCol="0" anchor="ctr"/>
          <a:lstStyle/>
          <a:p>
            <a:pPr indent="0" marL="0">
              <a:buNone/>
            </a:pPr>
            <a:r>
              <a:rPr lang="en-US" sz="1350" dirty="0">
                <a:solidFill>
                  <a:srgbClr val="13233B"/>
                </a:solidFill>
                <a:latin typeface="Barlow" pitchFamily="34" charset="0"/>
                <a:ea typeface="Barlow" pitchFamily="34" charset="-122"/>
                <a:cs typeface="Barlow" pitchFamily="34" charset="-120"/>
              </a:rPr>
              <a:t>Sin plazo en días: en cuanto haya descongestión y estabilidad hemodinámica, se considere factible el alta y esté iniciado el tratamiento recomendado por las guías.</a:t>
            </a:r>
            <a:endParaRPr lang="en-US" sz="1350" dirty="0"/>
          </a:p>
        </p:txBody>
      </p:sp>
      <p:sp>
        <p:nvSpPr>
          <p:cNvPr id="33" name="Text 30"/>
          <p:cNvSpPr/>
          <p:nvPr/>
        </p:nvSpPr>
        <p:spPr>
          <a:xfrm>
            <a:off x="10844784" y="3383280"/>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B2</a:t>
            </a:r>
            <a:endParaRPr lang="en-US" sz="1200" dirty="0"/>
          </a:p>
        </p:txBody>
      </p:sp>
      <p:sp>
        <p:nvSpPr>
          <p:cNvPr id="34" name="Text 31"/>
          <p:cNvSpPr txBox="1"/>
          <p:nvPr/>
        </p:nvSpPr>
        <p:spPr>
          <a:xfrm>
            <a:off x="2743200" y="3895344"/>
            <a:ext cx="8851392" cy="219456"/>
          </a:xfrm>
          <a:prstGeom prst="rect">
            <a:avLst/>
          </a:prstGeom>
          <a:noFill/>
          <a:ln/>
        </p:spPr>
        <p:txBody>
          <a:bodyPr wrap="square" lIns="0" tIns="0" rIns="0" bIns="0" rtlCol="0" anchor="t"/>
          <a:lstStyle/>
          <a:p>
            <a:pPr indent="0" marL="0">
              <a:buNone/>
            </a:pPr>
            <a:r>
              <a:rPr lang="en-US" sz="1100" dirty="0">
                <a:solidFill>
                  <a:srgbClr val="5F6B7A"/>
                </a:solidFill>
                <a:latin typeface="Barlow" pitchFamily="34" charset="0"/>
                <a:ea typeface="Barlow" pitchFamily="34" charset="-122"/>
                <a:cs typeface="Barlow" pitchFamily="34" charset="-120"/>
              </a:rPr>
              <a:t>Gris, hasta 2 días tras el síndrome coronario agudo: la guía contraindica ahí la prueba de esfuerzo y el entrenamiento.</a:t>
            </a:r>
            <a:endParaRPr lang="en-US" sz="1100" dirty="0"/>
          </a:p>
        </p:txBody>
      </p:sp>
      <p:sp>
        <p:nvSpPr>
          <p:cNvPr id="35" name="Shape 32"/>
          <p:cNvSpPr/>
          <p:nvPr/>
        </p:nvSpPr>
        <p:spPr>
          <a:xfrm>
            <a:off x="502920" y="4187952"/>
            <a:ext cx="3605784" cy="1810512"/>
          </a:xfrm>
          <a:prstGeom prst="roundRect">
            <a:avLst>
              <a:gd name="adj" fmla="val 3535"/>
            </a:avLst>
          </a:prstGeom>
          <a:solidFill>
            <a:srgbClr val="F2F5F9"/>
          </a:solidFill>
          <a:ln w="9525">
            <a:solidFill>
              <a:srgbClr val="F2F5F9"/>
            </a:solidFill>
            <a:prstDash val="solid"/>
          </a:ln>
        </p:spPr>
      </p:sp>
      <p:sp>
        <p:nvSpPr>
          <p:cNvPr id="36" name="Text 33"/>
          <p:cNvSpPr txBox="1"/>
          <p:nvPr/>
        </p:nvSpPr>
        <p:spPr>
          <a:xfrm>
            <a:off x="649224" y="4261104"/>
            <a:ext cx="2691384" cy="457200"/>
          </a:xfrm>
          <a:prstGeom prst="rect">
            <a:avLst/>
          </a:prstGeom>
          <a:noFill/>
          <a:ln/>
        </p:spPr>
        <p:txBody>
          <a:bodyPr wrap="square" lIns="0" tIns="0" rIns="0" bIns="0" rtlCol="0" anchor="t"/>
          <a:lstStyle/>
          <a:p>
            <a:pPr indent="0" marL="0">
              <a:buNone/>
            </a:pPr>
            <a:r>
              <a:rPr lang="en-US" sz="1400" dirty="0">
                <a:solidFill>
                  <a:srgbClr val="163A63"/>
                </a:solidFill>
                <a:latin typeface="Barlow SemiBold" pitchFamily="34" charset="0"/>
                <a:ea typeface="Barlow SemiBold" pitchFamily="34" charset="-122"/>
                <a:cs typeface="Barlow SemiBold" pitchFamily="34" charset="-120"/>
              </a:rPr>
              <a:t>Empezar pronto, también sin ejercicio</a:t>
            </a:r>
            <a:endParaRPr lang="en-US" sz="1400" dirty="0"/>
          </a:p>
        </p:txBody>
      </p:sp>
      <p:sp>
        <p:nvSpPr>
          <p:cNvPr id="37" name="Text 34"/>
          <p:cNvSpPr/>
          <p:nvPr/>
        </p:nvSpPr>
        <p:spPr>
          <a:xfrm>
            <a:off x="3395472" y="4279392"/>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C</a:t>
            </a:r>
            <a:endParaRPr lang="en-US" sz="1200" dirty="0"/>
          </a:p>
        </p:txBody>
      </p:sp>
      <p:sp>
        <p:nvSpPr>
          <p:cNvPr id="38" name="Text 35"/>
          <p:cNvSpPr txBox="1"/>
          <p:nvPr/>
        </p:nvSpPr>
        <p:spPr>
          <a:xfrm>
            <a:off x="649224" y="4718304"/>
            <a:ext cx="3331464" cy="1243584"/>
          </a:xfrm>
          <a:prstGeom prst="rect">
            <a:avLst/>
          </a:prstGeom>
          <a:noFill/>
          <a:ln/>
        </p:spPr>
        <p:txBody>
          <a:bodyPr wrap="square" lIns="0" tIns="0" rIns="0" bIns="0" rtlCol="0" anchor="t"/>
          <a:lstStyle/>
          <a:p>
            <a:pPr indent="0" marL="0">
              <a:buNone/>
            </a:pPr>
            <a:r>
              <a:rPr lang="en-US" sz="1400" dirty="0">
                <a:solidFill>
                  <a:srgbClr val="13233B"/>
                </a:solidFill>
                <a:latin typeface="Barlow" pitchFamily="34" charset="0"/>
                <a:ea typeface="Barlow" pitchFamily="34" charset="-122"/>
                <a:cs typeface="Barlow" pitchFamily="34" charset="-120"/>
              </a:rPr>
              <a:t>El consejo nutricional, el apoyo psicológico, dejar de fumar y el ajuste de fármacos no tienen que esperar a que el paciente pueda entrenar.</a:t>
            </a:r>
            <a:endParaRPr lang="en-US" sz="1400" dirty="0"/>
          </a:p>
        </p:txBody>
      </p:sp>
      <p:sp>
        <p:nvSpPr>
          <p:cNvPr id="39" name="Shape 36"/>
          <p:cNvSpPr/>
          <p:nvPr/>
        </p:nvSpPr>
        <p:spPr>
          <a:xfrm>
            <a:off x="4291584" y="4187952"/>
            <a:ext cx="3605784" cy="1810512"/>
          </a:xfrm>
          <a:prstGeom prst="roundRect">
            <a:avLst>
              <a:gd name="adj" fmla="val 3535"/>
            </a:avLst>
          </a:prstGeom>
          <a:solidFill>
            <a:srgbClr val="F2F5F9"/>
          </a:solidFill>
          <a:ln w="9525">
            <a:solidFill>
              <a:srgbClr val="F2F5F9"/>
            </a:solidFill>
            <a:prstDash val="solid"/>
          </a:ln>
        </p:spPr>
      </p:sp>
      <p:sp>
        <p:nvSpPr>
          <p:cNvPr id="40" name="Text 37"/>
          <p:cNvSpPr txBox="1"/>
          <p:nvPr/>
        </p:nvSpPr>
        <p:spPr>
          <a:xfrm>
            <a:off x="4437888" y="4261104"/>
            <a:ext cx="2691384" cy="457200"/>
          </a:xfrm>
          <a:prstGeom prst="rect">
            <a:avLst/>
          </a:prstGeom>
          <a:noFill/>
          <a:ln/>
        </p:spPr>
        <p:txBody>
          <a:bodyPr wrap="square" lIns="0" tIns="0" rIns="0" bIns="0" rtlCol="0" anchor="t"/>
          <a:lstStyle/>
          <a:p>
            <a:pPr indent="0" marL="0">
              <a:buNone/>
            </a:pPr>
            <a:r>
              <a:rPr lang="en-US" sz="1400" dirty="0">
                <a:solidFill>
                  <a:srgbClr val="163A63"/>
                </a:solidFill>
                <a:latin typeface="Barlow SemiBold" pitchFamily="34" charset="0"/>
                <a:ea typeface="Barlow SemiBold" pitchFamily="34" charset="-122"/>
                <a:cs typeface="Barlow SemiBold" pitchFamily="34" charset="-120"/>
              </a:rPr>
              <a:t>Tras una cirugía cardiotorácica</a:t>
            </a:r>
            <a:endParaRPr lang="en-US" sz="1400" dirty="0"/>
          </a:p>
        </p:txBody>
      </p:sp>
      <p:sp>
        <p:nvSpPr>
          <p:cNvPr id="41" name="Text 38"/>
          <p:cNvSpPr/>
          <p:nvPr/>
        </p:nvSpPr>
        <p:spPr>
          <a:xfrm>
            <a:off x="7184136" y="4279392"/>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B1</a:t>
            </a:r>
            <a:endParaRPr lang="en-US" sz="1200" dirty="0"/>
          </a:p>
        </p:txBody>
      </p:sp>
      <p:sp>
        <p:nvSpPr>
          <p:cNvPr id="42" name="Text 39"/>
          <p:cNvSpPr txBox="1"/>
          <p:nvPr/>
        </p:nvSpPr>
        <p:spPr>
          <a:xfrm>
            <a:off x="4437888" y="4718304"/>
            <a:ext cx="3331464" cy="1243584"/>
          </a:xfrm>
          <a:prstGeom prst="rect">
            <a:avLst/>
          </a:prstGeom>
          <a:noFill/>
          <a:ln/>
        </p:spPr>
        <p:txBody>
          <a:bodyPr wrap="square" lIns="0" tIns="0" rIns="0" bIns="0" rtlCol="0" anchor="t"/>
          <a:lstStyle/>
          <a:p>
            <a:pPr indent="0" marL="0">
              <a:buNone/>
            </a:pPr>
            <a:r>
              <a:rPr lang="en-US" sz="1400" dirty="0">
                <a:solidFill>
                  <a:srgbClr val="13233B"/>
                </a:solidFill>
                <a:latin typeface="Barlow" pitchFamily="34" charset="0"/>
                <a:ea typeface="Barlow" pitchFamily="34" charset="-122"/>
                <a:cs typeface="Barlow" pitchFamily="34" charset="-120"/>
              </a:rPr>
              <a:t>Ejercicio o movilización activa cuanto antes, si es posible en 4 semanas, para conservar o mejorar la capacidad.</a:t>
            </a:r>
            <a:endParaRPr lang="en-US" sz="1400" dirty="0"/>
          </a:p>
        </p:txBody>
      </p:sp>
      <p:sp>
        <p:nvSpPr>
          <p:cNvPr id="43" name="Shape 40"/>
          <p:cNvSpPr/>
          <p:nvPr/>
        </p:nvSpPr>
        <p:spPr>
          <a:xfrm>
            <a:off x="8080248" y="4187952"/>
            <a:ext cx="3605784" cy="1810512"/>
          </a:xfrm>
          <a:prstGeom prst="roundRect">
            <a:avLst>
              <a:gd name="adj" fmla="val 3535"/>
            </a:avLst>
          </a:prstGeom>
          <a:solidFill>
            <a:srgbClr val="F2F5F9"/>
          </a:solidFill>
          <a:ln w="9525">
            <a:solidFill>
              <a:srgbClr val="F2F5F9"/>
            </a:solidFill>
            <a:prstDash val="solid"/>
          </a:ln>
        </p:spPr>
      </p:sp>
      <p:sp>
        <p:nvSpPr>
          <p:cNvPr id="44" name="Text 41"/>
          <p:cNvSpPr txBox="1"/>
          <p:nvPr/>
        </p:nvSpPr>
        <p:spPr>
          <a:xfrm>
            <a:off x="8226552" y="4261104"/>
            <a:ext cx="2691384" cy="457200"/>
          </a:xfrm>
          <a:prstGeom prst="rect">
            <a:avLst/>
          </a:prstGeom>
          <a:noFill/>
          <a:ln/>
        </p:spPr>
        <p:txBody>
          <a:bodyPr wrap="square" lIns="0" tIns="0" rIns="0" bIns="0" rtlCol="0" anchor="t"/>
          <a:lstStyle/>
          <a:p>
            <a:pPr indent="0" marL="0">
              <a:buNone/>
            </a:pPr>
            <a:r>
              <a:rPr lang="en-US" sz="1400" dirty="0">
                <a:solidFill>
                  <a:srgbClr val="163A63"/>
                </a:solidFill>
                <a:latin typeface="Barlow SemiBold" pitchFamily="34" charset="0"/>
                <a:ea typeface="Barlow SemiBold" pitchFamily="34" charset="-122"/>
                <a:cs typeface="Barlow SemiBold" pitchFamily="34" charset="-120"/>
              </a:rPr>
              <a:t>Tras un infarto</a:t>
            </a:r>
            <a:endParaRPr lang="en-US" sz="1400" dirty="0"/>
          </a:p>
        </p:txBody>
      </p:sp>
      <p:sp>
        <p:nvSpPr>
          <p:cNvPr id="45" name="Text 42"/>
          <p:cNvSpPr/>
          <p:nvPr/>
        </p:nvSpPr>
        <p:spPr>
          <a:xfrm>
            <a:off x="10972800" y="4279392"/>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B2</a:t>
            </a:r>
            <a:endParaRPr lang="en-US" sz="1200" dirty="0"/>
          </a:p>
        </p:txBody>
      </p:sp>
      <p:sp>
        <p:nvSpPr>
          <p:cNvPr id="46" name="Text 43"/>
          <p:cNvSpPr txBox="1"/>
          <p:nvPr/>
        </p:nvSpPr>
        <p:spPr>
          <a:xfrm>
            <a:off x="8226552" y="4718304"/>
            <a:ext cx="3331464" cy="1243584"/>
          </a:xfrm>
          <a:prstGeom prst="rect">
            <a:avLst/>
          </a:prstGeom>
          <a:noFill/>
          <a:ln/>
        </p:spPr>
        <p:txBody>
          <a:bodyPr wrap="square" lIns="0" tIns="0" rIns="0" bIns="0" rtlCol="0" anchor="t"/>
          <a:lstStyle/>
          <a:p>
            <a:pPr indent="0" marL="0">
              <a:buNone/>
            </a:pPr>
            <a:r>
              <a:rPr lang="en-US" sz="1400" dirty="0">
                <a:solidFill>
                  <a:srgbClr val="13233B"/>
                </a:solidFill>
                <a:latin typeface="Barlow" pitchFamily="34" charset="0"/>
                <a:ea typeface="Barlow" pitchFamily="34" charset="-122"/>
                <a:cs typeface="Barlow" pitchFamily="34" charset="-120"/>
              </a:rPr>
              <a:t>Ejercicio precoz para mejorar el remodelado. Hay más beneficio si empieza en la primera semana y dura más de 3 meses.</a:t>
            </a:r>
            <a:endParaRPr lang="en-US" sz="140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2 · A QUIÉN Y CUÁNDO</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Antes de entrenar se revisan estas situaciones; los eventos graves relacionados con el ejercicio son poco frecuentes</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tabla 4 y apartado 4.4 [1]. Elaboración propia. Telemetría durante el ejercicio en pacientes seleccionados de riesgo alto, IIb C.</a:t>
            </a:r>
            <a:endParaRPr lang="en-US" sz="1000" dirty="0"/>
          </a:p>
        </p:txBody>
      </p:sp>
      <p:sp>
        <p:nvSpPr>
          <p:cNvPr id="6" name="Text 3"/>
          <p:cNvSpPr/>
          <p:nvPr/>
        </p:nvSpPr>
        <p:spPr>
          <a:xfrm>
            <a:off x="502920" y="1481328"/>
            <a:ext cx="3337560" cy="384048"/>
          </a:xfrm>
          <a:prstGeom prst="rect">
            <a:avLst/>
          </a:prstGeom>
          <a:solidFill>
            <a:srgbClr val="C2630A"/>
          </a:solidFill>
          <a:ln>
            <a:solidFill>
              <a:srgbClr val="C2630A"/>
            </a:solidFill>
          </a:ln>
        </p:spPr>
        <p:txBody>
          <a:bodyPr wrap="square" lIns="101600" tIns="0" rIns="76200" bIns="0" rtlCol="0" anchor="ctr"/>
          <a:lstStyle/>
          <a:p>
            <a:pPr indent="0" marL="0">
              <a:buNone/>
            </a:pPr>
            <a:r>
              <a:rPr lang="en-US" sz="1300" b="1" dirty="0">
                <a:solidFill>
                  <a:srgbClr val="FFFFFF"/>
                </a:solidFill>
                <a:latin typeface="Barlow" pitchFamily="34" charset="0"/>
                <a:ea typeface="Barlow" pitchFamily="34" charset="-122"/>
                <a:cs typeface="Barlow" pitchFamily="34" charset="-120"/>
              </a:rPr>
              <a:t>Aumentan el riesgo con el ejercicio</a:t>
            </a:r>
            <a:endParaRPr lang="en-US" sz="1300" dirty="0"/>
          </a:p>
        </p:txBody>
      </p:sp>
      <p:sp>
        <p:nvSpPr>
          <p:cNvPr id="7" name="Shape 4"/>
          <p:cNvSpPr/>
          <p:nvPr/>
        </p:nvSpPr>
        <p:spPr>
          <a:xfrm>
            <a:off x="502920" y="1865376"/>
            <a:ext cx="3337560" cy="3017520"/>
          </a:xfrm>
          <a:prstGeom prst="rect">
            <a:avLst/>
          </a:prstGeom>
          <a:solidFill>
            <a:srgbClr val="FDF3E7"/>
          </a:solidFill>
          <a:ln w="6350">
            <a:solidFill>
              <a:srgbClr val="FDF3E7"/>
            </a:solidFill>
            <a:prstDash val="solid"/>
          </a:ln>
        </p:spPr>
      </p:sp>
      <p:sp>
        <p:nvSpPr>
          <p:cNvPr id="8" name="Text 5"/>
          <p:cNvSpPr txBox="1"/>
          <p:nvPr/>
        </p:nvSpPr>
        <p:spPr>
          <a:xfrm>
            <a:off x="612648" y="1938528"/>
            <a:ext cx="3154680" cy="2889504"/>
          </a:xfrm>
          <a:prstGeom prst="rect">
            <a:avLst/>
          </a:prstGeom>
          <a:noFill/>
          <a:ln/>
        </p:spPr>
        <p:txBody>
          <a:bodyPr wrap="square" lIns="0" tIns="0" rIns="0" bIns="0" rtlCol="0" anchor="t"/>
          <a:lstStyle/>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Más de 1,8 kg de aumento de peso en 1 a 3 días</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Caída de la presión sistólica con el ejercicio</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Clase funcional NYHA IV</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Arritmia ventricular compleja en reposo o con el esfuerzo</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Más de 100 lpm en reposo, tumbado</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Comorbilidad que limita la tolerancia al esfuerzo</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Estenosis coronaria crítica</a:t>
            </a:r>
            <a:endParaRPr lang="en-US" sz="1300" dirty="0"/>
          </a:p>
        </p:txBody>
      </p:sp>
      <p:sp>
        <p:nvSpPr>
          <p:cNvPr id="9" name="Text 6"/>
          <p:cNvSpPr/>
          <p:nvPr/>
        </p:nvSpPr>
        <p:spPr>
          <a:xfrm>
            <a:off x="3977640" y="1481328"/>
            <a:ext cx="4343400" cy="384048"/>
          </a:xfrm>
          <a:prstGeom prst="rect">
            <a:avLst/>
          </a:prstGeom>
          <a:solidFill>
            <a:srgbClr val="97112A"/>
          </a:solidFill>
          <a:ln>
            <a:solidFill>
              <a:srgbClr val="97112A"/>
            </a:solidFill>
          </a:ln>
        </p:spPr>
        <p:txBody>
          <a:bodyPr wrap="square" lIns="101600" tIns="0" rIns="76200" bIns="0" rtlCol="0" anchor="ctr"/>
          <a:lstStyle/>
          <a:p>
            <a:pPr indent="0" marL="0">
              <a:buNone/>
            </a:pPr>
            <a:r>
              <a:rPr lang="en-US" sz="1300" b="1" dirty="0">
                <a:solidFill>
                  <a:srgbClr val="FFFFFF"/>
                </a:solidFill>
                <a:latin typeface="Barlow" pitchFamily="34" charset="0"/>
                <a:ea typeface="Barlow" pitchFamily="34" charset="-122"/>
                <a:cs typeface="Barlow" pitchFamily="34" charset="-120"/>
              </a:rPr>
              <a:t>Contraindican la prueba de esfuerzo y el entrenamiento</a:t>
            </a:r>
            <a:endParaRPr lang="en-US" sz="1300" dirty="0"/>
          </a:p>
        </p:txBody>
      </p:sp>
      <p:sp>
        <p:nvSpPr>
          <p:cNvPr id="10" name="Shape 7"/>
          <p:cNvSpPr/>
          <p:nvPr/>
        </p:nvSpPr>
        <p:spPr>
          <a:xfrm>
            <a:off x="3977640" y="1865376"/>
            <a:ext cx="4343400" cy="3017520"/>
          </a:xfrm>
          <a:prstGeom prst="rect">
            <a:avLst/>
          </a:prstGeom>
          <a:solidFill>
            <a:srgbClr val="FAECEE"/>
          </a:solidFill>
          <a:ln w="6350">
            <a:solidFill>
              <a:srgbClr val="FAECEE"/>
            </a:solidFill>
            <a:prstDash val="solid"/>
          </a:ln>
        </p:spPr>
      </p:sp>
      <p:sp>
        <p:nvSpPr>
          <p:cNvPr id="11" name="Text 8"/>
          <p:cNvSpPr txBox="1"/>
          <p:nvPr/>
        </p:nvSpPr>
        <p:spPr>
          <a:xfrm>
            <a:off x="4087368" y="1938528"/>
            <a:ext cx="4160520" cy="2889504"/>
          </a:xfrm>
          <a:prstGeom prst="rect">
            <a:avLst/>
          </a:prstGeom>
          <a:noFill/>
          <a:ln/>
        </p:spPr>
        <p:txBody>
          <a:bodyPr wrap="square" lIns="0" tIns="0" rIns="0" bIns="0" rtlCol="0" anchor="t"/>
          <a:lstStyle/>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Fase inicial tras un síndrome coronario agudo (hasta 2 días)</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Arritmias potencialmente mortales sin tratar</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Insuficiencia cardiaca descompensada, durante la inestabilidad hemodinámica inicial</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Hipertensión no controlada</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Bloqueo auriculoventricular avanzado</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Miocarditis y pericarditis agudas</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Estenosis aórtica sintomática</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Miocardiopatía hipertrófica con obstrucción grave</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Enfermedad sistémica aguda</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Trombo intracardiaco</a:t>
            </a:r>
            <a:endParaRPr lang="en-US" sz="1300" dirty="0"/>
          </a:p>
        </p:txBody>
      </p:sp>
      <p:sp>
        <p:nvSpPr>
          <p:cNvPr id="12" name="Text 9"/>
          <p:cNvSpPr/>
          <p:nvPr/>
        </p:nvSpPr>
        <p:spPr>
          <a:xfrm>
            <a:off x="8458200" y="1481328"/>
            <a:ext cx="3227832" cy="384048"/>
          </a:xfrm>
          <a:prstGeom prst="rect">
            <a:avLst/>
          </a:prstGeom>
          <a:solidFill>
            <a:srgbClr val="97112A"/>
          </a:solidFill>
          <a:ln>
            <a:solidFill>
              <a:srgbClr val="97112A"/>
            </a:solidFill>
          </a:ln>
        </p:spPr>
        <p:txBody>
          <a:bodyPr wrap="square" lIns="101600" tIns="0" rIns="76200" bIns="0" rtlCol="0" anchor="ctr"/>
          <a:lstStyle/>
          <a:p>
            <a:pPr indent="0" marL="0">
              <a:buNone/>
            </a:pPr>
            <a:r>
              <a:rPr lang="en-US" sz="1300" b="1" dirty="0">
                <a:solidFill>
                  <a:srgbClr val="FFFFFF"/>
                </a:solidFill>
                <a:latin typeface="Barlow" pitchFamily="34" charset="0"/>
                <a:ea typeface="Barlow" pitchFamily="34" charset="-122"/>
                <a:cs typeface="Barlow" pitchFamily="34" charset="-120"/>
              </a:rPr>
              <a:t>Contraindican el entrenamiento</a:t>
            </a:r>
            <a:endParaRPr lang="en-US" sz="1300" dirty="0"/>
          </a:p>
        </p:txBody>
      </p:sp>
      <p:sp>
        <p:nvSpPr>
          <p:cNvPr id="13" name="Shape 10"/>
          <p:cNvSpPr/>
          <p:nvPr/>
        </p:nvSpPr>
        <p:spPr>
          <a:xfrm>
            <a:off x="8458200" y="1865376"/>
            <a:ext cx="3227832" cy="3017520"/>
          </a:xfrm>
          <a:prstGeom prst="rect">
            <a:avLst/>
          </a:prstGeom>
          <a:solidFill>
            <a:srgbClr val="FAECEE"/>
          </a:solidFill>
          <a:ln w="6350">
            <a:solidFill>
              <a:srgbClr val="FAECEE"/>
            </a:solidFill>
            <a:prstDash val="solid"/>
          </a:ln>
        </p:spPr>
      </p:sp>
      <p:sp>
        <p:nvSpPr>
          <p:cNvPr id="14" name="Text 11"/>
          <p:cNvSpPr txBox="1"/>
          <p:nvPr/>
        </p:nvSpPr>
        <p:spPr>
          <a:xfrm>
            <a:off x="8567928" y="1938528"/>
            <a:ext cx="3044952" cy="2889504"/>
          </a:xfrm>
          <a:prstGeom prst="rect">
            <a:avLst/>
          </a:prstGeom>
          <a:noFill/>
          <a:ln/>
        </p:spPr>
        <p:txBody>
          <a:bodyPr wrap="square" lIns="0" tIns="0" rIns="0" bIns="0" rtlCol="0" anchor="t"/>
          <a:lstStyle/>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Empeora la tolerancia al esfuerzo o la disnea de reposo en los 3 a 5 días previos</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Isquemia significativa con esfuerzo bajo (&lt;2 METs, &lt;50 W)</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Diabetes no controlada</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Embolia reciente</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Tromboflebitis</a:t>
            </a:r>
            <a:endParaRPr lang="en-US" sz="1300" dirty="0"/>
          </a:p>
          <a:p>
            <a:pPr marL="139700" indent="-139700">
              <a:spcAft>
                <a:spcPts val="250"/>
              </a:spcAft>
              <a:buSzPct val="100000"/>
              <a:buChar char="•"/>
            </a:pPr>
            <a:r>
              <a:rPr lang="en-US" sz="1300" dirty="0">
                <a:solidFill>
                  <a:srgbClr val="13233B"/>
                </a:solidFill>
                <a:latin typeface="Barlow" pitchFamily="34" charset="0"/>
                <a:ea typeface="Barlow" pitchFamily="34" charset="-122"/>
                <a:cs typeface="Barlow" pitchFamily="34" charset="-120"/>
              </a:rPr>
              <a:t>Fibrilación o aleteo auricular de nueva aparición</a:t>
            </a:r>
            <a:endParaRPr lang="en-US" sz="1300" dirty="0"/>
          </a:p>
        </p:txBody>
      </p:sp>
      <p:sp>
        <p:nvSpPr>
          <p:cNvPr id="15" name="Shape 12"/>
          <p:cNvSpPr/>
          <p:nvPr/>
        </p:nvSpPr>
        <p:spPr>
          <a:xfrm>
            <a:off x="502920" y="5010912"/>
            <a:ext cx="2788920" cy="987552"/>
          </a:xfrm>
          <a:prstGeom prst="roundRect">
            <a:avLst>
              <a:gd name="adj" fmla="val 6481"/>
            </a:avLst>
          </a:prstGeom>
          <a:solidFill>
            <a:srgbClr val="F2F5F9"/>
          </a:solidFill>
          <a:ln w="9525">
            <a:solidFill>
              <a:srgbClr val="F2F5F9"/>
            </a:solidFill>
            <a:prstDash val="solid"/>
          </a:ln>
        </p:spPr>
      </p:sp>
      <p:sp>
        <p:nvSpPr>
          <p:cNvPr id="16" name="Text 13"/>
          <p:cNvSpPr txBox="1"/>
          <p:nvPr/>
        </p:nvSpPr>
        <p:spPr>
          <a:xfrm>
            <a:off x="621792" y="5047488"/>
            <a:ext cx="2606040" cy="384048"/>
          </a:xfrm>
          <a:prstGeom prst="rect">
            <a:avLst/>
          </a:prstGeom>
          <a:noFill/>
          <a:ln/>
        </p:spPr>
        <p:txBody>
          <a:bodyPr wrap="square" lIns="0" tIns="0" rIns="0" bIns="0" rtlCol="0" anchor="ctr"/>
          <a:lstStyle/>
          <a:p>
            <a:pPr indent="0" marL="0">
              <a:buNone/>
            </a:pPr>
            <a:r>
              <a:rPr lang="en-US" sz="1900" dirty="0">
                <a:solidFill>
                  <a:srgbClr val="163A63"/>
                </a:solidFill>
                <a:latin typeface="Barlow SemiBold" pitchFamily="34" charset="0"/>
                <a:ea typeface="Barlow SemiBold" pitchFamily="34" charset="-122"/>
                <a:cs typeface="Barlow SemiBold" pitchFamily="34" charset="-120"/>
              </a:rPr>
              <a:t>1 por 53.770</a:t>
            </a:r>
            <a:endParaRPr lang="en-US" sz="1900" dirty="0"/>
          </a:p>
        </p:txBody>
      </p:sp>
      <p:sp>
        <p:nvSpPr>
          <p:cNvPr id="17" name="Text 14"/>
          <p:cNvSpPr txBox="1"/>
          <p:nvPr/>
        </p:nvSpPr>
        <p:spPr>
          <a:xfrm>
            <a:off x="621792" y="5431536"/>
            <a:ext cx="2606040" cy="548640"/>
          </a:xfrm>
          <a:prstGeom prst="rect">
            <a:avLst/>
          </a:prstGeom>
          <a:noFill/>
          <a:ln/>
        </p:spPr>
        <p:txBody>
          <a:bodyPr wrap="square" lIns="0" tIns="0" rIns="0" bIns="0" rtlCol="0" anchor="t"/>
          <a:lstStyle/>
          <a:p>
            <a:pPr indent="0" marL="0">
              <a:buNone/>
            </a:pPr>
            <a:r>
              <a:rPr lang="en-US" sz="1150" dirty="0">
                <a:solidFill>
                  <a:srgbClr val="44505F"/>
                </a:solidFill>
                <a:latin typeface="Barlow" pitchFamily="34" charset="0"/>
                <a:ea typeface="Barlow" pitchFamily="34" charset="-122"/>
                <a:cs typeface="Barlow" pitchFamily="34" charset="-120"/>
              </a:rPr>
              <a:t>pacientes-hora en sesiones supervisadas a distancia</a:t>
            </a:r>
            <a:endParaRPr lang="en-US" sz="1150" dirty="0"/>
          </a:p>
        </p:txBody>
      </p:sp>
      <p:sp>
        <p:nvSpPr>
          <p:cNvPr id="18" name="Shape 15"/>
          <p:cNvSpPr/>
          <p:nvPr/>
        </p:nvSpPr>
        <p:spPr>
          <a:xfrm>
            <a:off x="3383280" y="5010912"/>
            <a:ext cx="2788920" cy="987552"/>
          </a:xfrm>
          <a:prstGeom prst="roundRect">
            <a:avLst>
              <a:gd name="adj" fmla="val 6481"/>
            </a:avLst>
          </a:prstGeom>
          <a:solidFill>
            <a:srgbClr val="F2F5F9"/>
          </a:solidFill>
          <a:ln w="9525">
            <a:solidFill>
              <a:srgbClr val="F2F5F9"/>
            </a:solidFill>
            <a:prstDash val="solid"/>
          </a:ln>
        </p:spPr>
      </p:sp>
      <p:sp>
        <p:nvSpPr>
          <p:cNvPr id="19" name="Text 16"/>
          <p:cNvSpPr txBox="1"/>
          <p:nvPr/>
        </p:nvSpPr>
        <p:spPr>
          <a:xfrm>
            <a:off x="3502152" y="5047488"/>
            <a:ext cx="2606040" cy="384048"/>
          </a:xfrm>
          <a:prstGeom prst="rect">
            <a:avLst/>
          </a:prstGeom>
          <a:noFill/>
          <a:ln/>
        </p:spPr>
        <p:txBody>
          <a:bodyPr wrap="square" lIns="0" tIns="0" rIns="0" bIns="0" rtlCol="0" anchor="ctr"/>
          <a:lstStyle/>
          <a:p>
            <a:pPr indent="0" marL="0">
              <a:buNone/>
            </a:pPr>
            <a:r>
              <a:rPr lang="en-US" sz="1900" dirty="0">
                <a:solidFill>
                  <a:srgbClr val="163A63"/>
                </a:solidFill>
                <a:latin typeface="Barlow SemiBold" pitchFamily="34" charset="0"/>
                <a:ea typeface="Barlow SemiBold" pitchFamily="34" charset="-122"/>
                <a:cs typeface="Barlow SemiBold" pitchFamily="34" charset="-120"/>
              </a:rPr>
              <a:t>1 por 11.333</a:t>
            </a:r>
            <a:endParaRPr lang="en-US" sz="1900" dirty="0"/>
          </a:p>
        </p:txBody>
      </p:sp>
      <p:sp>
        <p:nvSpPr>
          <p:cNvPr id="20" name="Text 17"/>
          <p:cNvSpPr txBox="1"/>
          <p:nvPr/>
        </p:nvSpPr>
        <p:spPr>
          <a:xfrm>
            <a:off x="3502152" y="5431536"/>
            <a:ext cx="2606040" cy="548640"/>
          </a:xfrm>
          <a:prstGeom prst="rect">
            <a:avLst/>
          </a:prstGeom>
          <a:noFill/>
          <a:ln/>
        </p:spPr>
        <p:txBody>
          <a:bodyPr wrap="square" lIns="0" tIns="0" rIns="0" bIns="0" rtlCol="0" anchor="t"/>
          <a:lstStyle/>
          <a:p>
            <a:pPr indent="0" marL="0">
              <a:buNone/>
            </a:pPr>
            <a:r>
              <a:rPr lang="en-US" sz="1150" dirty="0">
                <a:solidFill>
                  <a:srgbClr val="44505F"/>
                </a:solidFill>
                <a:latin typeface="Barlow" pitchFamily="34" charset="0"/>
                <a:ea typeface="Barlow" pitchFamily="34" charset="-122"/>
                <a:cs typeface="Barlow" pitchFamily="34" charset="-120"/>
              </a:rPr>
              <a:t>pacientes-hora con interválico de alta intensidad en el centro</a:t>
            </a:r>
            <a:endParaRPr lang="en-US" sz="1150" dirty="0"/>
          </a:p>
        </p:txBody>
      </p:sp>
      <p:sp>
        <p:nvSpPr>
          <p:cNvPr id="21" name="Shape 18"/>
          <p:cNvSpPr/>
          <p:nvPr/>
        </p:nvSpPr>
        <p:spPr>
          <a:xfrm>
            <a:off x="6263640" y="5010912"/>
            <a:ext cx="2788920" cy="987552"/>
          </a:xfrm>
          <a:prstGeom prst="roundRect">
            <a:avLst>
              <a:gd name="adj" fmla="val 6481"/>
            </a:avLst>
          </a:prstGeom>
          <a:solidFill>
            <a:srgbClr val="F2F5F9"/>
          </a:solidFill>
          <a:ln w="9525">
            <a:solidFill>
              <a:srgbClr val="F2F5F9"/>
            </a:solidFill>
            <a:prstDash val="solid"/>
          </a:ln>
        </p:spPr>
      </p:sp>
      <p:sp>
        <p:nvSpPr>
          <p:cNvPr id="22" name="Text 19"/>
          <p:cNvSpPr txBox="1"/>
          <p:nvPr/>
        </p:nvSpPr>
        <p:spPr>
          <a:xfrm>
            <a:off x="6382512" y="5047488"/>
            <a:ext cx="2606040" cy="384048"/>
          </a:xfrm>
          <a:prstGeom prst="rect">
            <a:avLst/>
          </a:prstGeom>
          <a:noFill/>
          <a:ln/>
        </p:spPr>
        <p:txBody>
          <a:bodyPr wrap="square" lIns="0" tIns="0" rIns="0" bIns="0" rtlCol="0" anchor="ctr"/>
          <a:lstStyle/>
          <a:p>
            <a:pPr indent="0" marL="0">
              <a:buNone/>
            </a:pPr>
            <a:r>
              <a:rPr lang="en-US" sz="1900" dirty="0">
                <a:solidFill>
                  <a:srgbClr val="163A63"/>
                </a:solidFill>
                <a:latin typeface="Barlow SemiBold" pitchFamily="34" charset="0"/>
                <a:ea typeface="Barlow SemiBold" pitchFamily="34" charset="-122"/>
                <a:cs typeface="Barlow SemiBold" pitchFamily="34" charset="-120"/>
              </a:rPr>
              <a:t>Ninguno</a:t>
            </a:r>
            <a:endParaRPr lang="en-US" sz="1900" dirty="0"/>
          </a:p>
        </p:txBody>
      </p:sp>
      <p:sp>
        <p:nvSpPr>
          <p:cNvPr id="23" name="Text 20"/>
          <p:cNvSpPr txBox="1"/>
          <p:nvPr/>
        </p:nvSpPr>
        <p:spPr>
          <a:xfrm>
            <a:off x="6382512" y="5431536"/>
            <a:ext cx="2606040" cy="548640"/>
          </a:xfrm>
          <a:prstGeom prst="rect">
            <a:avLst/>
          </a:prstGeom>
          <a:noFill/>
          <a:ln/>
        </p:spPr>
        <p:txBody>
          <a:bodyPr wrap="square" lIns="0" tIns="0" rIns="0" bIns="0" rtlCol="0" anchor="t"/>
          <a:lstStyle/>
          <a:p>
            <a:pPr indent="0" marL="0">
              <a:buNone/>
            </a:pPr>
            <a:r>
              <a:rPr lang="en-US" sz="1150" dirty="0">
                <a:solidFill>
                  <a:srgbClr val="44505F"/>
                </a:solidFill>
                <a:latin typeface="Barlow" pitchFamily="34" charset="0"/>
                <a:ea typeface="Barlow" pitchFamily="34" charset="-122"/>
                <a:cs typeface="Barlow" pitchFamily="34" charset="-120"/>
              </a:rPr>
              <a:t>comunicado con entrenamiento continuo moderado en el centro</a:t>
            </a:r>
            <a:endParaRPr lang="en-US" sz="1150" dirty="0"/>
          </a:p>
        </p:txBody>
      </p:sp>
      <p:sp>
        <p:nvSpPr>
          <p:cNvPr id="24" name="Text 21"/>
          <p:cNvSpPr txBox="1"/>
          <p:nvPr/>
        </p:nvSpPr>
        <p:spPr>
          <a:xfrm>
            <a:off x="9189720" y="5010912"/>
            <a:ext cx="2496312" cy="987552"/>
          </a:xfrm>
          <a:prstGeom prst="rect">
            <a:avLst/>
          </a:prstGeom>
          <a:noFill/>
          <a:ln/>
        </p:spPr>
        <p:txBody>
          <a:bodyPr wrap="square" lIns="0" tIns="0" rIns="0" bIns="0" rtlCol="0" anchor="ctr"/>
          <a:lstStyle/>
          <a:p>
            <a:pPr indent="0" marL="0">
              <a:buNone/>
            </a:pPr>
            <a:r>
              <a:rPr lang="en-US" sz="1250" dirty="0">
                <a:solidFill>
                  <a:srgbClr val="44505F"/>
                </a:solidFill>
                <a:latin typeface="Barlow" pitchFamily="34" charset="0"/>
                <a:ea typeface="Barlow" pitchFamily="34" charset="-122"/>
                <a:cs typeface="Barlow" pitchFamily="34" charset="-120"/>
              </a:rPr>
              <a:t>Son eventos graves por paciente-hora. Los estudios no tienen potencia para detectar diferencias en complicaciones raras entre el domicilio y el centro.</a:t>
            </a:r>
            <a:endParaRPr lang="en-US" sz="125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3 · LA VALORACIÓN Y EL EJERCICIO</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Antes de prescribir hay que conocer al paciente y lo que quiere conseguir</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apartados 3, 4.2.3 y 7.1 y figura 8 [1]. Elaboración propia. CIF: Clasificación Internacional del Funcionamiento de la OMS.</a:t>
            </a:r>
            <a:endParaRPr lang="en-US" sz="1000" dirty="0"/>
          </a:p>
        </p:txBody>
      </p:sp>
      <p:sp>
        <p:nvSpPr>
          <p:cNvPr id="6" name="Shape 3"/>
          <p:cNvSpPr/>
          <p:nvPr/>
        </p:nvSpPr>
        <p:spPr>
          <a:xfrm>
            <a:off x="502920" y="1481328"/>
            <a:ext cx="3617976" cy="1664208"/>
          </a:xfrm>
          <a:prstGeom prst="roundRect">
            <a:avLst>
              <a:gd name="adj" fmla="val 3846"/>
            </a:avLst>
          </a:prstGeom>
          <a:solidFill>
            <a:srgbClr val="F2F5F9"/>
          </a:solidFill>
          <a:ln w="9525">
            <a:solidFill>
              <a:srgbClr val="F2F5F9"/>
            </a:solidFill>
            <a:prstDash val="solid"/>
          </a:ln>
        </p:spPr>
      </p:sp>
      <p:sp>
        <p:nvSpPr>
          <p:cNvPr id="7" name="Shape 4"/>
          <p:cNvSpPr/>
          <p:nvPr/>
        </p:nvSpPr>
        <p:spPr>
          <a:xfrm>
            <a:off x="630936" y="1600200"/>
            <a:ext cx="457200" cy="457200"/>
          </a:xfrm>
          <a:prstGeom prst="ellipse">
            <a:avLst/>
          </a:prstGeom>
          <a:solidFill>
            <a:srgbClr val="E6EDF5"/>
          </a:solidFill>
          <a:ln w="9525">
            <a:solidFill>
              <a:srgbClr val="E6EDF5"/>
            </a:solidFill>
            <a:prstDash val="solid"/>
          </a:ln>
        </p:spPr>
      </p:sp>
      <p:pic>
        <p:nvPicPr>
          <p:cNvPr id="8" name="Image 0" descr="preencoded.png">    </p:cNvPr>
          <p:cNvPicPr>
            <a:picLocks noChangeAspect="1"/>
          </p:cNvPicPr>
          <p:nvPr/>
        </p:nvPicPr>
        <p:blipFill>
          <a:blip r:embed="rId1"/>
          <a:stretch>
            <a:fillRect/>
          </a:stretch>
        </p:blipFill>
        <p:spPr>
          <a:xfrm>
            <a:off x="726948" y="1696212"/>
            <a:ext cx="265176" cy="265176"/>
          </a:xfrm>
          <a:prstGeom prst="rect">
            <a:avLst/>
          </a:prstGeom>
        </p:spPr>
      </p:pic>
      <p:sp>
        <p:nvSpPr>
          <p:cNvPr id="9" name="Text 5"/>
          <p:cNvSpPr txBox="1"/>
          <p:nvPr/>
        </p:nvSpPr>
        <p:spPr>
          <a:xfrm>
            <a:off x="1197864" y="1600200"/>
            <a:ext cx="2795016" cy="457200"/>
          </a:xfrm>
          <a:prstGeom prst="rect">
            <a:avLst/>
          </a:prstGeom>
          <a:noFill/>
          <a:ln/>
        </p:spPr>
        <p:txBody>
          <a:bodyPr wrap="square" lIns="0" tIns="0" rIns="0" bIns="0" rtlCol="0" anchor="ctr"/>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Antecedentes</a:t>
            </a:r>
            <a:endParaRPr lang="en-US" sz="1500" dirty="0"/>
          </a:p>
        </p:txBody>
      </p:sp>
      <p:sp>
        <p:nvSpPr>
          <p:cNvPr id="10" name="Text 6"/>
          <p:cNvSpPr txBox="1"/>
          <p:nvPr/>
        </p:nvSpPr>
        <p:spPr>
          <a:xfrm>
            <a:off x="640080" y="2130552"/>
            <a:ext cx="3361944" cy="969264"/>
          </a:xfrm>
          <a:prstGeom prst="rect">
            <a:avLst/>
          </a:prstGeom>
          <a:noFill/>
          <a:ln/>
        </p:spPr>
        <p:txBody>
          <a:bodyPr wrap="square" lIns="0" tIns="0" rIns="0" bIns="0" rtlCol="0" anchor="t"/>
          <a:lstStyle/>
          <a:p>
            <a:pPr indent="0" marL="0">
              <a:lnSpc>
                <a:spcPct val="102000"/>
              </a:lnSpc>
              <a:buNone/>
            </a:pPr>
            <a:r>
              <a:rPr lang="en-US" sz="1300" dirty="0">
                <a:solidFill>
                  <a:srgbClr val="13233B"/>
                </a:solidFill>
                <a:latin typeface="Barlow" pitchFamily="34" charset="0"/>
                <a:ea typeface="Barlow" pitchFamily="34" charset="-122"/>
                <a:cs typeface="Barlow" pitchFamily="34" charset="-120"/>
              </a:rPr>
              <a:t>Eventos, procedimientos, comorbilidad y síntomas. En la mujer, diabetes e hipertensión del embarazo, menopausia precoz, ovario poliquístico y endometriosis.</a:t>
            </a:r>
            <a:endParaRPr lang="en-US" sz="1300" dirty="0"/>
          </a:p>
        </p:txBody>
      </p:sp>
      <p:sp>
        <p:nvSpPr>
          <p:cNvPr id="11" name="Shape 7"/>
          <p:cNvSpPr/>
          <p:nvPr/>
        </p:nvSpPr>
        <p:spPr>
          <a:xfrm>
            <a:off x="4285488" y="1481328"/>
            <a:ext cx="3617976" cy="1664208"/>
          </a:xfrm>
          <a:prstGeom prst="roundRect">
            <a:avLst>
              <a:gd name="adj" fmla="val 3846"/>
            </a:avLst>
          </a:prstGeom>
          <a:solidFill>
            <a:srgbClr val="F2F5F9"/>
          </a:solidFill>
          <a:ln w="9525">
            <a:solidFill>
              <a:srgbClr val="F2F5F9"/>
            </a:solidFill>
            <a:prstDash val="solid"/>
          </a:ln>
        </p:spPr>
      </p:sp>
      <p:sp>
        <p:nvSpPr>
          <p:cNvPr id="12" name="Shape 8"/>
          <p:cNvSpPr/>
          <p:nvPr/>
        </p:nvSpPr>
        <p:spPr>
          <a:xfrm>
            <a:off x="4413504" y="1600200"/>
            <a:ext cx="457200" cy="457200"/>
          </a:xfrm>
          <a:prstGeom prst="ellipse">
            <a:avLst/>
          </a:prstGeom>
          <a:solidFill>
            <a:srgbClr val="E6EDF5"/>
          </a:solidFill>
          <a:ln w="9525">
            <a:solidFill>
              <a:srgbClr val="E6EDF5"/>
            </a:solidFill>
            <a:prstDash val="solid"/>
          </a:ln>
        </p:spPr>
      </p:sp>
      <p:pic>
        <p:nvPicPr>
          <p:cNvPr id="13" name="Image 1" descr="preencoded.png">    </p:cNvPr>
          <p:cNvPicPr>
            <a:picLocks noChangeAspect="1"/>
          </p:cNvPicPr>
          <p:nvPr/>
        </p:nvPicPr>
        <p:blipFill>
          <a:blip r:embed="rId2"/>
          <a:stretch>
            <a:fillRect/>
          </a:stretch>
        </p:blipFill>
        <p:spPr>
          <a:xfrm>
            <a:off x="4509516" y="1696212"/>
            <a:ext cx="265176" cy="265176"/>
          </a:xfrm>
          <a:prstGeom prst="rect">
            <a:avLst/>
          </a:prstGeom>
        </p:spPr>
      </p:pic>
      <p:sp>
        <p:nvSpPr>
          <p:cNvPr id="14" name="Text 9"/>
          <p:cNvSpPr txBox="1"/>
          <p:nvPr/>
        </p:nvSpPr>
        <p:spPr>
          <a:xfrm>
            <a:off x="4980432" y="1600200"/>
            <a:ext cx="2795016" cy="457200"/>
          </a:xfrm>
          <a:prstGeom prst="rect">
            <a:avLst/>
          </a:prstGeom>
          <a:noFill/>
          <a:ln/>
        </p:spPr>
        <p:txBody>
          <a:bodyPr wrap="square" lIns="0" tIns="0" rIns="0" bIns="0" rtlCol="0" anchor="ctr"/>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Salud cardiovascular</a:t>
            </a:r>
            <a:endParaRPr lang="en-US" sz="1500" dirty="0"/>
          </a:p>
        </p:txBody>
      </p:sp>
      <p:sp>
        <p:nvSpPr>
          <p:cNvPr id="15" name="Text 10"/>
          <p:cNvSpPr txBox="1"/>
          <p:nvPr/>
        </p:nvSpPr>
        <p:spPr>
          <a:xfrm>
            <a:off x="4422648" y="2130552"/>
            <a:ext cx="3361944" cy="969264"/>
          </a:xfrm>
          <a:prstGeom prst="rect">
            <a:avLst/>
          </a:prstGeom>
          <a:noFill/>
          <a:ln/>
        </p:spPr>
        <p:txBody>
          <a:bodyPr wrap="square" lIns="0" tIns="0" rIns="0" bIns="0" rtlCol="0" anchor="t"/>
          <a:lstStyle/>
          <a:p>
            <a:pPr indent="0" marL="0">
              <a:lnSpc>
                <a:spcPct val="102000"/>
              </a:lnSpc>
              <a:buNone/>
            </a:pPr>
            <a:r>
              <a:rPr lang="en-US" sz="1300" dirty="0">
                <a:solidFill>
                  <a:srgbClr val="13233B"/>
                </a:solidFill>
                <a:latin typeface="Barlow" pitchFamily="34" charset="0"/>
                <a:ea typeface="Barlow" pitchFamily="34" charset="-122"/>
                <a:cs typeface="Barlow" pitchFamily="34" charset="-120"/>
              </a:rPr>
              <a:t>ECG de 12 derivaciones, ecocardiograma y analítica: lípidos, lipoproteína(a) si nunca se midió, glucosa, HbA1c, ácido úrico, función renal y orina.</a:t>
            </a:r>
            <a:endParaRPr lang="en-US" sz="1300" dirty="0"/>
          </a:p>
        </p:txBody>
      </p:sp>
      <p:sp>
        <p:nvSpPr>
          <p:cNvPr id="16" name="Shape 11"/>
          <p:cNvSpPr/>
          <p:nvPr/>
        </p:nvSpPr>
        <p:spPr>
          <a:xfrm>
            <a:off x="8068056" y="1481328"/>
            <a:ext cx="3617976" cy="1664208"/>
          </a:xfrm>
          <a:prstGeom prst="roundRect">
            <a:avLst>
              <a:gd name="adj" fmla="val 3846"/>
            </a:avLst>
          </a:prstGeom>
          <a:solidFill>
            <a:srgbClr val="F2F5F9"/>
          </a:solidFill>
          <a:ln w="9525">
            <a:solidFill>
              <a:srgbClr val="F2F5F9"/>
            </a:solidFill>
            <a:prstDash val="solid"/>
          </a:ln>
        </p:spPr>
      </p:sp>
      <p:sp>
        <p:nvSpPr>
          <p:cNvPr id="17" name="Shape 12"/>
          <p:cNvSpPr/>
          <p:nvPr/>
        </p:nvSpPr>
        <p:spPr>
          <a:xfrm>
            <a:off x="8196072" y="1600200"/>
            <a:ext cx="457200" cy="457200"/>
          </a:xfrm>
          <a:prstGeom prst="ellipse">
            <a:avLst/>
          </a:prstGeom>
          <a:solidFill>
            <a:srgbClr val="E6EDF5"/>
          </a:solidFill>
          <a:ln w="9525">
            <a:solidFill>
              <a:srgbClr val="E6EDF5"/>
            </a:solidFill>
            <a:prstDash val="solid"/>
          </a:ln>
        </p:spPr>
      </p:sp>
      <p:pic>
        <p:nvPicPr>
          <p:cNvPr id="18" name="Image 2" descr="preencoded.png">    </p:cNvPr>
          <p:cNvPicPr>
            <a:picLocks noChangeAspect="1"/>
          </p:cNvPicPr>
          <p:nvPr/>
        </p:nvPicPr>
        <p:blipFill>
          <a:blip r:embed="rId3"/>
          <a:stretch>
            <a:fillRect/>
          </a:stretch>
        </p:blipFill>
        <p:spPr>
          <a:xfrm>
            <a:off x="8292084" y="1696212"/>
            <a:ext cx="265176" cy="265176"/>
          </a:xfrm>
          <a:prstGeom prst="rect">
            <a:avLst/>
          </a:prstGeom>
        </p:spPr>
      </p:pic>
      <p:sp>
        <p:nvSpPr>
          <p:cNvPr id="19" name="Text 13"/>
          <p:cNvSpPr txBox="1"/>
          <p:nvPr/>
        </p:nvSpPr>
        <p:spPr>
          <a:xfrm>
            <a:off x="8763000" y="1600200"/>
            <a:ext cx="2795016" cy="457200"/>
          </a:xfrm>
          <a:prstGeom prst="rect">
            <a:avLst/>
          </a:prstGeom>
          <a:noFill/>
          <a:ln/>
        </p:spPr>
        <p:txBody>
          <a:bodyPr wrap="square" lIns="0" tIns="0" rIns="0" bIns="0" rtlCol="0" anchor="ctr"/>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Forma física</a:t>
            </a:r>
            <a:endParaRPr lang="en-US" sz="1500" dirty="0"/>
          </a:p>
        </p:txBody>
      </p:sp>
      <p:sp>
        <p:nvSpPr>
          <p:cNvPr id="20" name="Text 14"/>
          <p:cNvSpPr txBox="1"/>
          <p:nvPr/>
        </p:nvSpPr>
        <p:spPr>
          <a:xfrm>
            <a:off x="8205216" y="2130552"/>
            <a:ext cx="3361944" cy="969264"/>
          </a:xfrm>
          <a:prstGeom prst="rect">
            <a:avLst/>
          </a:prstGeom>
          <a:noFill/>
          <a:ln/>
        </p:spPr>
        <p:txBody>
          <a:bodyPr wrap="square" lIns="0" tIns="0" rIns="0" bIns="0" rtlCol="0" anchor="t"/>
          <a:lstStyle/>
          <a:p>
            <a:pPr indent="0" marL="0">
              <a:lnSpc>
                <a:spcPct val="102000"/>
              </a:lnSpc>
              <a:buNone/>
            </a:pPr>
            <a:r>
              <a:rPr lang="en-US" sz="1300" dirty="0">
                <a:solidFill>
                  <a:srgbClr val="13233B"/>
                </a:solidFill>
                <a:latin typeface="Barlow" pitchFamily="34" charset="0"/>
                <a:ea typeface="Barlow" pitchFamily="34" charset="-122"/>
                <a:cs typeface="Barlow" pitchFamily="34" charset="-120"/>
              </a:rPr>
              <a:t>Ergoespirometría como patrón de referencia; si no hay, ergometría. Marcha de 6 minutos sin prueba graduada. Una repetición máxima para la fuerza.</a:t>
            </a:r>
            <a:endParaRPr lang="en-US" sz="1300" dirty="0"/>
          </a:p>
        </p:txBody>
      </p:sp>
      <p:sp>
        <p:nvSpPr>
          <p:cNvPr id="21" name="Shape 15"/>
          <p:cNvSpPr/>
          <p:nvPr/>
        </p:nvSpPr>
        <p:spPr>
          <a:xfrm>
            <a:off x="502920" y="3273552"/>
            <a:ext cx="3617976" cy="1664208"/>
          </a:xfrm>
          <a:prstGeom prst="roundRect">
            <a:avLst>
              <a:gd name="adj" fmla="val 3846"/>
            </a:avLst>
          </a:prstGeom>
          <a:solidFill>
            <a:srgbClr val="F2F5F9"/>
          </a:solidFill>
          <a:ln w="9525">
            <a:solidFill>
              <a:srgbClr val="F2F5F9"/>
            </a:solidFill>
            <a:prstDash val="solid"/>
          </a:ln>
        </p:spPr>
      </p:sp>
      <p:sp>
        <p:nvSpPr>
          <p:cNvPr id="22" name="Shape 16"/>
          <p:cNvSpPr/>
          <p:nvPr/>
        </p:nvSpPr>
        <p:spPr>
          <a:xfrm>
            <a:off x="630936" y="3392424"/>
            <a:ext cx="457200" cy="457200"/>
          </a:xfrm>
          <a:prstGeom prst="ellipse">
            <a:avLst/>
          </a:prstGeom>
          <a:solidFill>
            <a:srgbClr val="E6EDF5"/>
          </a:solidFill>
          <a:ln w="9525">
            <a:solidFill>
              <a:srgbClr val="E6EDF5"/>
            </a:solidFill>
            <a:prstDash val="solid"/>
          </a:ln>
        </p:spPr>
      </p:sp>
      <p:pic>
        <p:nvPicPr>
          <p:cNvPr id="23" name="Image 3" descr="preencoded.png">    </p:cNvPr>
          <p:cNvPicPr>
            <a:picLocks noChangeAspect="1"/>
          </p:cNvPicPr>
          <p:nvPr/>
        </p:nvPicPr>
        <p:blipFill>
          <a:blip r:embed="rId4"/>
          <a:stretch>
            <a:fillRect/>
          </a:stretch>
        </p:blipFill>
        <p:spPr>
          <a:xfrm>
            <a:off x="726948" y="3488436"/>
            <a:ext cx="265176" cy="265176"/>
          </a:xfrm>
          <a:prstGeom prst="rect">
            <a:avLst/>
          </a:prstGeom>
        </p:spPr>
      </p:pic>
      <p:sp>
        <p:nvSpPr>
          <p:cNvPr id="24" name="Text 17"/>
          <p:cNvSpPr txBox="1"/>
          <p:nvPr/>
        </p:nvSpPr>
        <p:spPr>
          <a:xfrm>
            <a:off x="1197864" y="3392424"/>
            <a:ext cx="2795016" cy="457200"/>
          </a:xfrm>
          <a:prstGeom prst="rect">
            <a:avLst/>
          </a:prstGeom>
          <a:noFill/>
          <a:ln/>
        </p:spPr>
        <p:txBody>
          <a:bodyPr wrap="square" lIns="0" tIns="0" rIns="0" bIns="0" rtlCol="0" anchor="ctr"/>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Fragilidad y composición corporal</a:t>
            </a:r>
            <a:endParaRPr lang="en-US" sz="1500" dirty="0"/>
          </a:p>
        </p:txBody>
      </p:sp>
      <p:sp>
        <p:nvSpPr>
          <p:cNvPr id="25" name="Text 18"/>
          <p:cNvSpPr txBox="1"/>
          <p:nvPr/>
        </p:nvSpPr>
        <p:spPr>
          <a:xfrm>
            <a:off x="640080" y="3922776"/>
            <a:ext cx="3361944" cy="969264"/>
          </a:xfrm>
          <a:prstGeom prst="rect">
            <a:avLst/>
          </a:prstGeom>
          <a:noFill/>
          <a:ln/>
        </p:spPr>
        <p:txBody>
          <a:bodyPr wrap="square" lIns="0" tIns="0" rIns="0" bIns="0" rtlCol="0" anchor="t"/>
          <a:lstStyle/>
          <a:p>
            <a:pPr indent="0" marL="0">
              <a:lnSpc>
                <a:spcPct val="102000"/>
              </a:lnSpc>
              <a:buNone/>
            </a:pPr>
            <a:r>
              <a:rPr lang="en-US" sz="1300" dirty="0">
                <a:solidFill>
                  <a:srgbClr val="13233B"/>
                </a:solidFill>
                <a:latin typeface="Barlow" pitchFamily="34" charset="0"/>
                <a:ea typeface="Barlow" pitchFamily="34" charset="-122"/>
                <a:cs typeface="Barlow" pitchFamily="34" charset="-120"/>
              </a:rPr>
              <a:t>Escala de Edmonton, escala clínica de fragilidad y SPPB. Índice de masa corporal, cintura y, si se puede, bioimpedancia o DXA.</a:t>
            </a:r>
            <a:endParaRPr lang="en-US" sz="1300" dirty="0"/>
          </a:p>
        </p:txBody>
      </p:sp>
      <p:sp>
        <p:nvSpPr>
          <p:cNvPr id="26" name="Shape 19"/>
          <p:cNvSpPr/>
          <p:nvPr/>
        </p:nvSpPr>
        <p:spPr>
          <a:xfrm>
            <a:off x="4285488" y="3273552"/>
            <a:ext cx="3617976" cy="1664208"/>
          </a:xfrm>
          <a:prstGeom prst="roundRect">
            <a:avLst>
              <a:gd name="adj" fmla="val 3846"/>
            </a:avLst>
          </a:prstGeom>
          <a:solidFill>
            <a:srgbClr val="F2F5F9"/>
          </a:solidFill>
          <a:ln w="9525">
            <a:solidFill>
              <a:srgbClr val="F2F5F9"/>
            </a:solidFill>
            <a:prstDash val="solid"/>
          </a:ln>
        </p:spPr>
      </p:sp>
      <p:sp>
        <p:nvSpPr>
          <p:cNvPr id="27" name="Shape 20"/>
          <p:cNvSpPr/>
          <p:nvPr/>
        </p:nvSpPr>
        <p:spPr>
          <a:xfrm>
            <a:off x="4413504" y="3392424"/>
            <a:ext cx="457200" cy="457200"/>
          </a:xfrm>
          <a:prstGeom prst="ellipse">
            <a:avLst/>
          </a:prstGeom>
          <a:solidFill>
            <a:srgbClr val="E6EDF5"/>
          </a:solidFill>
          <a:ln w="9525">
            <a:solidFill>
              <a:srgbClr val="E6EDF5"/>
            </a:solidFill>
            <a:prstDash val="solid"/>
          </a:ln>
        </p:spPr>
      </p:sp>
      <p:pic>
        <p:nvPicPr>
          <p:cNvPr id="28" name="Image 4" descr="preencoded.png">    </p:cNvPr>
          <p:cNvPicPr>
            <a:picLocks noChangeAspect="1"/>
          </p:cNvPicPr>
          <p:nvPr/>
        </p:nvPicPr>
        <p:blipFill>
          <a:blip r:embed="rId5"/>
          <a:stretch>
            <a:fillRect/>
          </a:stretch>
        </p:blipFill>
        <p:spPr>
          <a:xfrm>
            <a:off x="4509516" y="3488436"/>
            <a:ext cx="265176" cy="265176"/>
          </a:xfrm>
          <a:prstGeom prst="rect">
            <a:avLst/>
          </a:prstGeom>
        </p:spPr>
      </p:pic>
      <p:sp>
        <p:nvSpPr>
          <p:cNvPr id="29" name="Text 21"/>
          <p:cNvSpPr txBox="1"/>
          <p:nvPr/>
        </p:nvSpPr>
        <p:spPr>
          <a:xfrm>
            <a:off x="4980432" y="3392424"/>
            <a:ext cx="2795016" cy="457200"/>
          </a:xfrm>
          <a:prstGeom prst="rect">
            <a:avLst/>
          </a:prstGeom>
          <a:noFill/>
          <a:ln/>
        </p:spPr>
        <p:txBody>
          <a:bodyPr wrap="square" lIns="0" tIns="0" rIns="0" bIns="0" rtlCol="0" anchor="ctr"/>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Hábitos</a:t>
            </a:r>
            <a:endParaRPr lang="en-US" sz="1500" dirty="0"/>
          </a:p>
        </p:txBody>
      </p:sp>
      <p:sp>
        <p:nvSpPr>
          <p:cNvPr id="30" name="Text 22"/>
          <p:cNvSpPr txBox="1"/>
          <p:nvPr/>
        </p:nvSpPr>
        <p:spPr>
          <a:xfrm>
            <a:off x="4422648" y="3922776"/>
            <a:ext cx="3361944" cy="969264"/>
          </a:xfrm>
          <a:prstGeom prst="rect">
            <a:avLst/>
          </a:prstGeom>
          <a:noFill/>
          <a:ln/>
        </p:spPr>
        <p:txBody>
          <a:bodyPr wrap="square" lIns="0" tIns="0" rIns="0" bIns="0" rtlCol="0" anchor="t"/>
          <a:lstStyle/>
          <a:p>
            <a:pPr indent="0" marL="0">
              <a:lnSpc>
                <a:spcPct val="102000"/>
              </a:lnSpc>
              <a:buNone/>
            </a:pPr>
            <a:r>
              <a:rPr lang="en-US" sz="1300" dirty="0">
                <a:solidFill>
                  <a:srgbClr val="13233B"/>
                </a:solidFill>
                <a:latin typeface="Barlow" pitchFamily="34" charset="0"/>
                <a:ea typeface="Barlow" pitchFamily="34" charset="-122"/>
                <a:cs typeface="Barlow" pitchFamily="34" charset="-120"/>
              </a:rPr>
              <a:t>Actividad física con cuestionario, diario o acelerómetro. Dieta, tabaco, alcohol y sueño.</a:t>
            </a:r>
            <a:endParaRPr lang="en-US" sz="1300" dirty="0"/>
          </a:p>
        </p:txBody>
      </p:sp>
      <p:sp>
        <p:nvSpPr>
          <p:cNvPr id="31" name="Shape 23"/>
          <p:cNvSpPr/>
          <p:nvPr/>
        </p:nvSpPr>
        <p:spPr>
          <a:xfrm>
            <a:off x="8068056" y="3273552"/>
            <a:ext cx="3617976" cy="1664208"/>
          </a:xfrm>
          <a:prstGeom prst="roundRect">
            <a:avLst>
              <a:gd name="adj" fmla="val 3846"/>
            </a:avLst>
          </a:prstGeom>
          <a:solidFill>
            <a:srgbClr val="F2F5F9"/>
          </a:solidFill>
          <a:ln w="9525">
            <a:solidFill>
              <a:srgbClr val="F2F5F9"/>
            </a:solidFill>
            <a:prstDash val="solid"/>
          </a:ln>
        </p:spPr>
      </p:sp>
      <p:sp>
        <p:nvSpPr>
          <p:cNvPr id="32" name="Shape 24"/>
          <p:cNvSpPr/>
          <p:nvPr/>
        </p:nvSpPr>
        <p:spPr>
          <a:xfrm>
            <a:off x="8196072" y="3392424"/>
            <a:ext cx="457200" cy="457200"/>
          </a:xfrm>
          <a:prstGeom prst="ellipse">
            <a:avLst/>
          </a:prstGeom>
          <a:solidFill>
            <a:srgbClr val="E6EDF5"/>
          </a:solidFill>
          <a:ln w="9525">
            <a:solidFill>
              <a:srgbClr val="E6EDF5"/>
            </a:solidFill>
            <a:prstDash val="solid"/>
          </a:ln>
        </p:spPr>
      </p:sp>
      <p:pic>
        <p:nvPicPr>
          <p:cNvPr id="33" name="Image 5" descr="preencoded.png">    </p:cNvPr>
          <p:cNvPicPr>
            <a:picLocks noChangeAspect="1"/>
          </p:cNvPicPr>
          <p:nvPr/>
        </p:nvPicPr>
        <p:blipFill>
          <a:blip r:embed="rId6"/>
          <a:stretch>
            <a:fillRect/>
          </a:stretch>
        </p:blipFill>
        <p:spPr>
          <a:xfrm>
            <a:off x="8292084" y="3488436"/>
            <a:ext cx="265176" cy="265176"/>
          </a:xfrm>
          <a:prstGeom prst="rect">
            <a:avLst/>
          </a:prstGeom>
        </p:spPr>
      </p:pic>
      <p:sp>
        <p:nvSpPr>
          <p:cNvPr id="34" name="Text 25"/>
          <p:cNvSpPr txBox="1"/>
          <p:nvPr/>
        </p:nvSpPr>
        <p:spPr>
          <a:xfrm>
            <a:off x="8763000" y="3392424"/>
            <a:ext cx="2795016" cy="457200"/>
          </a:xfrm>
          <a:prstGeom prst="rect">
            <a:avLst/>
          </a:prstGeom>
          <a:noFill/>
          <a:ln/>
        </p:spPr>
        <p:txBody>
          <a:bodyPr wrap="square" lIns="0" tIns="0" rIns="0" bIns="0" rtlCol="0" anchor="ctr"/>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Factores psicosociales</a:t>
            </a:r>
            <a:endParaRPr lang="en-US" sz="1500" dirty="0"/>
          </a:p>
        </p:txBody>
      </p:sp>
      <p:sp>
        <p:nvSpPr>
          <p:cNvPr id="35" name="Text 26"/>
          <p:cNvSpPr txBox="1"/>
          <p:nvPr/>
        </p:nvSpPr>
        <p:spPr>
          <a:xfrm>
            <a:off x="8205216" y="3922776"/>
            <a:ext cx="3361944" cy="969264"/>
          </a:xfrm>
          <a:prstGeom prst="rect">
            <a:avLst/>
          </a:prstGeom>
          <a:noFill/>
          <a:ln/>
        </p:spPr>
        <p:txBody>
          <a:bodyPr wrap="square" lIns="0" tIns="0" rIns="0" bIns="0" rtlCol="0" anchor="t"/>
          <a:lstStyle/>
          <a:p>
            <a:pPr indent="0" marL="0">
              <a:lnSpc>
                <a:spcPct val="102000"/>
              </a:lnSpc>
              <a:buNone/>
            </a:pPr>
            <a:r>
              <a:rPr lang="en-US" sz="1300" dirty="0">
                <a:solidFill>
                  <a:srgbClr val="13233B"/>
                </a:solidFill>
                <a:latin typeface="Barlow" pitchFamily="34" charset="0"/>
                <a:ea typeface="Barlow" pitchFamily="34" charset="-122"/>
                <a:cs typeface="Barlow" pitchFamily="34" charset="-120"/>
              </a:rPr>
              <a:t>Depresión y ansiedad con un cuestionario breve, función sexual, entorno social, educación y lo que el paciente espera del programa.</a:t>
            </a:r>
            <a:endParaRPr lang="en-US" sz="1300" dirty="0"/>
          </a:p>
        </p:txBody>
      </p:sp>
      <p:sp>
        <p:nvSpPr>
          <p:cNvPr id="36" name="Shape 27"/>
          <p:cNvSpPr/>
          <p:nvPr/>
        </p:nvSpPr>
        <p:spPr>
          <a:xfrm>
            <a:off x="502920" y="5084064"/>
            <a:ext cx="11183112" cy="914400"/>
          </a:xfrm>
          <a:prstGeom prst="roundRect">
            <a:avLst>
              <a:gd name="adj" fmla="val 7000"/>
            </a:avLst>
          </a:prstGeom>
          <a:solidFill>
            <a:srgbClr val="E6EDF5"/>
          </a:solidFill>
          <a:ln w="9525">
            <a:solidFill>
              <a:srgbClr val="E6EDF5"/>
            </a:solidFill>
            <a:prstDash val="solid"/>
          </a:ln>
        </p:spPr>
      </p:sp>
      <p:sp>
        <p:nvSpPr>
          <p:cNvPr id="37" name="Text 28"/>
          <p:cNvSpPr/>
          <p:nvPr/>
        </p:nvSpPr>
        <p:spPr>
          <a:xfrm>
            <a:off x="649224" y="5408676"/>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C</a:t>
            </a:r>
            <a:endParaRPr lang="en-US" sz="1200" dirty="0"/>
          </a:p>
        </p:txBody>
      </p:sp>
      <p:sp>
        <p:nvSpPr>
          <p:cNvPr id="38" name="Text 29"/>
          <p:cNvSpPr txBox="1"/>
          <p:nvPr/>
        </p:nvSpPr>
        <p:spPr>
          <a:xfrm>
            <a:off x="1371600" y="5111496"/>
            <a:ext cx="4709160" cy="859536"/>
          </a:xfrm>
          <a:prstGeom prst="rect">
            <a:avLst/>
          </a:prstGeom>
          <a:noFill/>
          <a:ln/>
        </p:spPr>
        <p:txBody>
          <a:bodyPr wrap="square" lIns="0" tIns="0" rIns="0" bIns="0" rtlCol="0" anchor="ctr"/>
          <a:lstStyle/>
          <a:p>
            <a:pPr indent="0" marL="0">
              <a:buNone/>
            </a:pPr>
            <a:r>
              <a:rPr lang="en-US" sz="1350" dirty="0">
                <a:solidFill>
                  <a:srgbClr val="13233B"/>
                </a:solidFill>
                <a:latin typeface="Barlow" pitchFamily="34" charset="0"/>
                <a:ea typeface="Barlow" pitchFamily="34" charset="-122"/>
                <a:cs typeface="Barlow" pitchFamily="34" charset="-120"/>
              </a:rPr>
              <a:t>Medir en todos lo que refiere el paciente, física y mentalmente, con cuestionarios validados.</a:t>
            </a:r>
            <a:endParaRPr lang="en-US" sz="1350" dirty="0"/>
          </a:p>
        </p:txBody>
      </p:sp>
      <p:sp>
        <p:nvSpPr>
          <p:cNvPr id="39" name="Text 30"/>
          <p:cNvSpPr/>
          <p:nvPr/>
        </p:nvSpPr>
        <p:spPr>
          <a:xfrm>
            <a:off x="6309360" y="5408676"/>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C</a:t>
            </a:r>
            <a:endParaRPr lang="en-US" sz="1200" dirty="0"/>
          </a:p>
        </p:txBody>
      </p:sp>
      <p:sp>
        <p:nvSpPr>
          <p:cNvPr id="40" name="Text 31"/>
          <p:cNvSpPr txBox="1"/>
          <p:nvPr/>
        </p:nvSpPr>
        <p:spPr>
          <a:xfrm>
            <a:off x="7040880" y="5111496"/>
            <a:ext cx="4507992" cy="859536"/>
          </a:xfrm>
          <a:prstGeom prst="rect">
            <a:avLst/>
          </a:prstGeom>
          <a:noFill/>
          <a:ln/>
        </p:spPr>
        <p:txBody>
          <a:bodyPr wrap="square" lIns="0" tIns="0" rIns="0" bIns="0" rtlCol="0" anchor="ctr"/>
          <a:lstStyle/>
          <a:p>
            <a:pPr indent="0" marL="0">
              <a:buNone/>
            </a:pPr>
            <a:r>
              <a:rPr lang="en-US" sz="1350" dirty="0">
                <a:solidFill>
                  <a:srgbClr val="13233B"/>
                </a:solidFill>
                <a:latin typeface="Barlow" pitchFamily="34" charset="0"/>
                <a:ea typeface="Barlow" pitchFamily="34" charset="-122"/>
                <a:cs typeface="Barlow" pitchFamily="34" charset="-120"/>
              </a:rPr>
              <a:t>Usar el marco de la CIF para fijar objetivos con el paciente y valorar el resultado.</a:t>
            </a:r>
            <a:endParaRPr lang="en-US" sz="135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3 · LA VALORACIÓN Y EL EJERCICIO</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El mínimo son 24 sesiones en 12 semanas y más sesiones se asocian a menos eventos</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apartados 6 y 9.1 [1]; Medina-Inojosa JR, et al. J Am Heart Assoc 2021, cohorte de un solo centro con 2.345 pacientes coronarios [6].</a:t>
            </a:r>
            <a:endParaRPr lang="en-US" sz="1000" dirty="0"/>
          </a:p>
        </p:txBody>
      </p:sp>
      <p:sp>
        <p:nvSpPr>
          <p:cNvPr id="6" name="Text 3"/>
          <p:cNvSpPr txBox="1"/>
          <p:nvPr/>
        </p:nvSpPr>
        <p:spPr>
          <a:xfrm>
            <a:off x="502920" y="1481328"/>
            <a:ext cx="5669280" cy="274320"/>
          </a:xfrm>
          <a:prstGeom prst="rect">
            <a:avLst/>
          </a:prstGeom>
          <a:noFill/>
          <a:ln/>
        </p:spPr>
        <p:txBody>
          <a:bodyPr wrap="square" lIns="0" tIns="0" rIns="0" bIns="0" rtlCol="0" anchor="t"/>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Dos sesiones por semana durante 12 semanas</a:t>
            </a:r>
            <a:endParaRPr lang="en-US" sz="1500" dirty="0"/>
          </a:p>
        </p:txBody>
      </p:sp>
      <p:sp>
        <p:nvSpPr>
          <p:cNvPr id="7" name="Shape 4"/>
          <p:cNvSpPr/>
          <p:nvPr/>
        </p:nvSpPr>
        <p:spPr>
          <a:xfrm>
            <a:off x="548640" y="1938528"/>
            <a:ext cx="329184" cy="329184"/>
          </a:xfrm>
          <a:prstGeom prst="ellipse">
            <a:avLst/>
          </a:prstGeom>
          <a:solidFill>
            <a:srgbClr val="163A63"/>
          </a:solidFill>
          <a:ln w="9525">
            <a:solidFill>
              <a:srgbClr val="163A63"/>
            </a:solidFill>
            <a:prstDash val="solid"/>
          </a:ln>
        </p:spPr>
      </p:sp>
      <p:sp>
        <p:nvSpPr>
          <p:cNvPr id="8" name="Shape 5"/>
          <p:cNvSpPr/>
          <p:nvPr/>
        </p:nvSpPr>
        <p:spPr>
          <a:xfrm>
            <a:off x="548640" y="2340864"/>
            <a:ext cx="329184" cy="329184"/>
          </a:xfrm>
          <a:prstGeom prst="ellipse">
            <a:avLst/>
          </a:prstGeom>
          <a:solidFill>
            <a:srgbClr val="163A63"/>
          </a:solidFill>
          <a:ln w="9525">
            <a:solidFill>
              <a:srgbClr val="163A63"/>
            </a:solidFill>
            <a:prstDash val="solid"/>
          </a:ln>
        </p:spPr>
      </p:sp>
      <p:sp>
        <p:nvSpPr>
          <p:cNvPr id="9" name="Text 6"/>
          <p:cNvSpPr txBox="1"/>
          <p:nvPr/>
        </p:nvSpPr>
        <p:spPr>
          <a:xfrm>
            <a:off x="484632" y="2706624"/>
            <a:ext cx="45720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1</a:t>
            </a:r>
            <a:endParaRPr lang="en-US" sz="1150" dirty="0"/>
          </a:p>
        </p:txBody>
      </p:sp>
      <p:sp>
        <p:nvSpPr>
          <p:cNvPr id="10" name="Shape 7"/>
          <p:cNvSpPr/>
          <p:nvPr/>
        </p:nvSpPr>
        <p:spPr>
          <a:xfrm>
            <a:off x="1014984" y="1938528"/>
            <a:ext cx="329184" cy="329184"/>
          </a:xfrm>
          <a:prstGeom prst="ellipse">
            <a:avLst/>
          </a:prstGeom>
          <a:solidFill>
            <a:srgbClr val="163A63"/>
          </a:solidFill>
          <a:ln w="9525">
            <a:solidFill>
              <a:srgbClr val="163A63"/>
            </a:solidFill>
            <a:prstDash val="solid"/>
          </a:ln>
        </p:spPr>
      </p:sp>
      <p:sp>
        <p:nvSpPr>
          <p:cNvPr id="11" name="Shape 8"/>
          <p:cNvSpPr/>
          <p:nvPr/>
        </p:nvSpPr>
        <p:spPr>
          <a:xfrm>
            <a:off x="1014984" y="2340864"/>
            <a:ext cx="329184" cy="329184"/>
          </a:xfrm>
          <a:prstGeom prst="ellipse">
            <a:avLst/>
          </a:prstGeom>
          <a:solidFill>
            <a:srgbClr val="163A63"/>
          </a:solidFill>
          <a:ln w="9525">
            <a:solidFill>
              <a:srgbClr val="163A63"/>
            </a:solidFill>
            <a:prstDash val="solid"/>
          </a:ln>
        </p:spPr>
      </p:sp>
      <p:sp>
        <p:nvSpPr>
          <p:cNvPr id="12" name="Text 9"/>
          <p:cNvSpPr txBox="1"/>
          <p:nvPr/>
        </p:nvSpPr>
        <p:spPr>
          <a:xfrm>
            <a:off x="950976" y="2706624"/>
            <a:ext cx="45720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2</a:t>
            </a:r>
            <a:endParaRPr lang="en-US" sz="1150" dirty="0"/>
          </a:p>
        </p:txBody>
      </p:sp>
      <p:sp>
        <p:nvSpPr>
          <p:cNvPr id="13" name="Shape 10"/>
          <p:cNvSpPr/>
          <p:nvPr/>
        </p:nvSpPr>
        <p:spPr>
          <a:xfrm>
            <a:off x="1481328" y="1938528"/>
            <a:ext cx="329184" cy="329184"/>
          </a:xfrm>
          <a:prstGeom prst="ellipse">
            <a:avLst/>
          </a:prstGeom>
          <a:solidFill>
            <a:srgbClr val="163A63"/>
          </a:solidFill>
          <a:ln w="9525">
            <a:solidFill>
              <a:srgbClr val="163A63"/>
            </a:solidFill>
            <a:prstDash val="solid"/>
          </a:ln>
        </p:spPr>
      </p:sp>
      <p:sp>
        <p:nvSpPr>
          <p:cNvPr id="14" name="Shape 11"/>
          <p:cNvSpPr/>
          <p:nvPr/>
        </p:nvSpPr>
        <p:spPr>
          <a:xfrm>
            <a:off x="1481328" y="2340864"/>
            <a:ext cx="329184" cy="329184"/>
          </a:xfrm>
          <a:prstGeom prst="ellipse">
            <a:avLst/>
          </a:prstGeom>
          <a:solidFill>
            <a:srgbClr val="163A63"/>
          </a:solidFill>
          <a:ln w="9525">
            <a:solidFill>
              <a:srgbClr val="163A63"/>
            </a:solidFill>
            <a:prstDash val="solid"/>
          </a:ln>
        </p:spPr>
      </p:sp>
      <p:sp>
        <p:nvSpPr>
          <p:cNvPr id="15" name="Text 12"/>
          <p:cNvSpPr txBox="1"/>
          <p:nvPr/>
        </p:nvSpPr>
        <p:spPr>
          <a:xfrm>
            <a:off x="1417320" y="2706624"/>
            <a:ext cx="45720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3</a:t>
            </a:r>
            <a:endParaRPr lang="en-US" sz="1150" dirty="0"/>
          </a:p>
        </p:txBody>
      </p:sp>
      <p:sp>
        <p:nvSpPr>
          <p:cNvPr id="16" name="Shape 13"/>
          <p:cNvSpPr/>
          <p:nvPr/>
        </p:nvSpPr>
        <p:spPr>
          <a:xfrm>
            <a:off x="1947672" y="1938528"/>
            <a:ext cx="329184" cy="329184"/>
          </a:xfrm>
          <a:prstGeom prst="ellipse">
            <a:avLst/>
          </a:prstGeom>
          <a:solidFill>
            <a:srgbClr val="163A63"/>
          </a:solidFill>
          <a:ln w="9525">
            <a:solidFill>
              <a:srgbClr val="163A63"/>
            </a:solidFill>
            <a:prstDash val="solid"/>
          </a:ln>
        </p:spPr>
      </p:sp>
      <p:sp>
        <p:nvSpPr>
          <p:cNvPr id="17" name="Shape 14"/>
          <p:cNvSpPr/>
          <p:nvPr/>
        </p:nvSpPr>
        <p:spPr>
          <a:xfrm>
            <a:off x="1947672" y="2340864"/>
            <a:ext cx="329184" cy="329184"/>
          </a:xfrm>
          <a:prstGeom prst="ellipse">
            <a:avLst/>
          </a:prstGeom>
          <a:solidFill>
            <a:srgbClr val="163A63"/>
          </a:solidFill>
          <a:ln w="9525">
            <a:solidFill>
              <a:srgbClr val="163A63"/>
            </a:solidFill>
            <a:prstDash val="solid"/>
          </a:ln>
        </p:spPr>
      </p:sp>
      <p:sp>
        <p:nvSpPr>
          <p:cNvPr id="18" name="Text 15"/>
          <p:cNvSpPr txBox="1"/>
          <p:nvPr/>
        </p:nvSpPr>
        <p:spPr>
          <a:xfrm>
            <a:off x="1883664" y="2706624"/>
            <a:ext cx="45720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4</a:t>
            </a:r>
            <a:endParaRPr lang="en-US" sz="1150" dirty="0"/>
          </a:p>
        </p:txBody>
      </p:sp>
      <p:sp>
        <p:nvSpPr>
          <p:cNvPr id="19" name="Shape 16"/>
          <p:cNvSpPr/>
          <p:nvPr/>
        </p:nvSpPr>
        <p:spPr>
          <a:xfrm>
            <a:off x="2414016" y="1938528"/>
            <a:ext cx="329184" cy="329184"/>
          </a:xfrm>
          <a:prstGeom prst="ellipse">
            <a:avLst/>
          </a:prstGeom>
          <a:solidFill>
            <a:srgbClr val="163A63"/>
          </a:solidFill>
          <a:ln w="9525">
            <a:solidFill>
              <a:srgbClr val="163A63"/>
            </a:solidFill>
            <a:prstDash val="solid"/>
          </a:ln>
        </p:spPr>
      </p:sp>
      <p:sp>
        <p:nvSpPr>
          <p:cNvPr id="20" name="Shape 17"/>
          <p:cNvSpPr/>
          <p:nvPr/>
        </p:nvSpPr>
        <p:spPr>
          <a:xfrm>
            <a:off x="2414016" y="2340864"/>
            <a:ext cx="329184" cy="329184"/>
          </a:xfrm>
          <a:prstGeom prst="ellipse">
            <a:avLst/>
          </a:prstGeom>
          <a:solidFill>
            <a:srgbClr val="163A63"/>
          </a:solidFill>
          <a:ln w="9525">
            <a:solidFill>
              <a:srgbClr val="163A63"/>
            </a:solidFill>
            <a:prstDash val="solid"/>
          </a:ln>
        </p:spPr>
      </p:sp>
      <p:sp>
        <p:nvSpPr>
          <p:cNvPr id="21" name="Text 18"/>
          <p:cNvSpPr txBox="1"/>
          <p:nvPr/>
        </p:nvSpPr>
        <p:spPr>
          <a:xfrm>
            <a:off x="2350008" y="2706624"/>
            <a:ext cx="45720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5</a:t>
            </a:r>
            <a:endParaRPr lang="en-US" sz="1150" dirty="0"/>
          </a:p>
        </p:txBody>
      </p:sp>
      <p:sp>
        <p:nvSpPr>
          <p:cNvPr id="22" name="Shape 19"/>
          <p:cNvSpPr/>
          <p:nvPr/>
        </p:nvSpPr>
        <p:spPr>
          <a:xfrm>
            <a:off x="2880360" y="1938528"/>
            <a:ext cx="329184" cy="329184"/>
          </a:xfrm>
          <a:prstGeom prst="ellipse">
            <a:avLst/>
          </a:prstGeom>
          <a:solidFill>
            <a:srgbClr val="163A63"/>
          </a:solidFill>
          <a:ln w="9525">
            <a:solidFill>
              <a:srgbClr val="163A63"/>
            </a:solidFill>
            <a:prstDash val="solid"/>
          </a:ln>
        </p:spPr>
      </p:sp>
      <p:sp>
        <p:nvSpPr>
          <p:cNvPr id="23" name="Shape 20"/>
          <p:cNvSpPr/>
          <p:nvPr/>
        </p:nvSpPr>
        <p:spPr>
          <a:xfrm>
            <a:off x="2880360" y="2340864"/>
            <a:ext cx="329184" cy="329184"/>
          </a:xfrm>
          <a:prstGeom prst="ellipse">
            <a:avLst/>
          </a:prstGeom>
          <a:solidFill>
            <a:srgbClr val="163A63"/>
          </a:solidFill>
          <a:ln w="9525">
            <a:solidFill>
              <a:srgbClr val="163A63"/>
            </a:solidFill>
            <a:prstDash val="solid"/>
          </a:ln>
        </p:spPr>
      </p:sp>
      <p:sp>
        <p:nvSpPr>
          <p:cNvPr id="24" name="Text 21"/>
          <p:cNvSpPr txBox="1"/>
          <p:nvPr/>
        </p:nvSpPr>
        <p:spPr>
          <a:xfrm>
            <a:off x="2816352" y="2706624"/>
            <a:ext cx="45720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6</a:t>
            </a:r>
            <a:endParaRPr lang="en-US" sz="1150" dirty="0"/>
          </a:p>
        </p:txBody>
      </p:sp>
      <p:sp>
        <p:nvSpPr>
          <p:cNvPr id="25" name="Shape 22"/>
          <p:cNvSpPr/>
          <p:nvPr/>
        </p:nvSpPr>
        <p:spPr>
          <a:xfrm>
            <a:off x="3346704" y="1938528"/>
            <a:ext cx="329184" cy="329184"/>
          </a:xfrm>
          <a:prstGeom prst="ellipse">
            <a:avLst/>
          </a:prstGeom>
          <a:solidFill>
            <a:srgbClr val="163A63"/>
          </a:solidFill>
          <a:ln w="9525">
            <a:solidFill>
              <a:srgbClr val="163A63"/>
            </a:solidFill>
            <a:prstDash val="solid"/>
          </a:ln>
        </p:spPr>
      </p:sp>
      <p:sp>
        <p:nvSpPr>
          <p:cNvPr id="26" name="Shape 23"/>
          <p:cNvSpPr/>
          <p:nvPr/>
        </p:nvSpPr>
        <p:spPr>
          <a:xfrm>
            <a:off x="3346704" y="2340864"/>
            <a:ext cx="329184" cy="329184"/>
          </a:xfrm>
          <a:prstGeom prst="ellipse">
            <a:avLst/>
          </a:prstGeom>
          <a:solidFill>
            <a:srgbClr val="163A63"/>
          </a:solidFill>
          <a:ln w="9525">
            <a:solidFill>
              <a:srgbClr val="163A63"/>
            </a:solidFill>
            <a:prstDash val="solid"/>
          </a:ln>
        </p:spPr>
      </p:sp>
      <p:sp>
        <p:nvSpPr>
          <p:cNvPr id="27" name="Text 24"/>
          <p:cNvSpPr txBox="1"/>
          <p:nvPr/>
        </p:nvSpPr>
        <p:spPr>
          <a:xfrm>
            <a:off x="3282696" y="2706624"/>
            <a:ext cx="45720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7</a:t>
            </a:r>
            <a:endParaRPr lang="en-US" sz="1150" dirty="0"/>
          </a:p>
        </p:txBody>
      </p:sp>
      <p:sp>
        <p:nvSpPr>
          <p:cNvPr id="28" name="Shape 25"/>
          <p:cNvSpPr/>
          <p:nvPr/>
        </p:nvSpPr>
        <p:spPr>
          <a:xfrm>
            <a:off x="3813048" y="1938528"/>
            <a:ext cx="329184" cy="329184"/>
          </a:xfrm>
          <a:prstGeom prst="ellipse">
            <a:avLst/>
          </a:prstGeom>
          <a:solidFill>
            <a:srgbClr val="163A63"/>
          </a:solidFill>
          <a:ln w="9525">
            <a:solidFill>
              <a:srgbClr val="163A63"/>
            </a:solidFill>
            <a:prstDash val="solid"/>
          </a:ln>
        </p:spPr>
      </p:sp>
      <p:sp>
        <p:nvSpPr>
          <p:cNvPr id="29" name="Shape 26"/>
          <p:cNvSpPr/>
          <p:nvPr/>
        </p:nvSpPr>
        <p:spPr>
          <a:xfrm>
            <a:off x="3813048" y="2340864"/>
            <a:ext cx="329184" cy="329184"/>
          </a:xfrm>
          <a:prstGeom prst="ellipse">
            <a:avLst/>
          </a:prstGeom>
          <a:solidFill>
            <a:srgbClr val="163A63"/>
          </a:solidFill>
          <a:ln w="9525">
            <a:solidFill>
              <a:srgbClr val="163A63"/>
            </a:solidFill>
            <a:prstDash val="solid"/>
          </a:ln>
        </p:spPr>
      </p:sp>
      <p:sp>
        <p:nvSpPr>
          <p:cNvPr id="30" name="Text 27"/>
          <p:cNvSpPr txBox="1"/>
          <p:nvPr/>
        </p:nvSpPr>
        <p:spPr>
          <a:xfrm>
            <a:off x="3749040" y="2706624"/>
            <a:ext cx="45720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8</a:t>
            </a:r>
            <a:endParaRPr lang="en-US" sz="1150" dirty="0"/>
          </a:p>
        </p:txBody>
      </p:sp>
      <p:sp>
        <p:nvSpPr>
          <p:cNvPr id="31" name="Shape 28"/>
          <p:cNvSpPr/>
          <p:nvPr/>
        </p:nvSpPr>
        <p:spPr>
          <a:xfrm>
            <a:off x="4279392" y="1938528"/>
            <a:ext cx="329184" cy="329184"/>
          </a:xfrm>
          <a:prstGeom prst="ellipse">
            <a:avLst/>
          </a:prstGeom>
          <a:solidFill>
            <a:srgbClr val="163A63"/>
          </a:solidFill>
          <a:ln w="9525">
            <a:solidFill>
              <a:srgbClr val="163A63"/>
            </a:solidFill>
            <a:prstDash val="solid"/>
          </a:ln>
        </p:spPr>
      </p:sp>
      <p:sp>
        <p:nvSpPr>
          <p:cNvPr id="32" name="Shape 29"/>
          <p:cNvSpPr/>
          <p:nvPr/>
        </p:nvSpPr>
        <p:spPr>
          <a:xfrm>
            <a:off x="4279392" y="2340864"/>
            <a:ext cx="329184" cy="329184"/>
          </a:xfrm>
          <a:prstGeom prst="ellipse">
            <a:avLst/>
          </a:prstGeom>
          <a:solidFill>
            <a:srgbClr val="163A63"/>
          </a:solidFill>
          <a:ln w="9525">
            <a:solidFill>
              <a:srgbClr val="163A63"/>
            </a:solidFill>
            <a:prstDash val="solid"/>
          </a:ln>
        </p:spPr>
      </p:sp>
      <p:sp>
        <p:nvSpPr>
          <p:cNvPr id="33" name="Text 30"/>
          <p:cNvSpPr txBox="1"/>
          <p:nvPr/>
        </p:nvSpPr>
        <p:spPr>
          <a:xfrm>
            <a:off x="4215384" y="2706624"/>
            <a:ext cx="45720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9</a:t>
            </a:r>
            <a:endParaRPr lang="en-US" sz="1150" dirty="0"/>
          </a:p>
        </p:txBody>
      </p:sp>
      <p:sp>
        <p:nvSpPr>
          <p:cNvPr id="34" name="Shape 31"/>
          <p:cNvSpPr/>
          <p:nvPr/>
        </p:nvSpPr>
        <p:spPr>
          <a:xfrm>
            <a:off x="4745736" y="1938528"/>
            <a:ext cx="329184" cy="329184"/>
          </a:xfrm>
          <a:prstGeom prst="ellipse">
            <a:avLst/>
          </a:prstGeom>
          <a:solidFill>
            <a:srgbClr val="163A63"/>
          </a:solidFill>
          <a:ln w="9525">
            <a:solidFill>
              <a:srgbClr val="163A63"/>
            </a:solidFill>
            <a:prstDash val="solid"/>
          </a:ln>
        </p:spPr>
      </p:sp>
      <p:sp>
        <p:nvSpPr>
          <p:cNvPr id="35" name="Shape 32"/>
          <p:cNvSpPr/>
          <p:nvPr/>
        </p:nvSpPr>
        <p:spPr>
          <a:xfrm>
            <a:off x="4745736" y="2340864"/>
            <a:ext cx="329184" cy="329184"/>
          </a:xfrm>
          <a:prstGeom prst="ellipse">
            <a:avLst/>
          </a:prstGeom>
          <a:solidFill>
            <a:srgbClr val="163A63"/>
          </a:solidFill>
          <a:ln w="9525">
            <a:solidFill>
              <a:srgbClr val="163A63"/>
            </a:solidFill>
            <a:prstDash val="solid"/>
          </a:ln>
        </p:spPr>
      </p:sp>
      <p:sp>
        <p:nvSpPr>
          <p:cNvPr id="36" name="Text 33"/>
          <p:cNvSpPr txBox="1"/>
          <p:nvPr/>
        </p:nvSpPr>
        <p:spPr>
          <a:xfrm>
            <a:off x="4681728" y="2706624"/>
            <a:ext cx="45720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10</a:t>
            </a:r>
            <a:endParaRPr lang="en-US" sz="1150" dirty="0"/>
          </a:p>
        </p:txBody>
      </p:sp>
      <p:sp>
        <p:nvSpPr>
          <p:cNvPr id="37" name="Shape 34"/>
          <p:cNvSpPr/>
          <p:nvPr/>
        </p:nvSpPr>
        <p:spPr>
          <a:xfrm>
            <a:off x="5212080" y="1938528"/>
            <a:ext cx="329184" cy="329184"/>
          </a:xfrm>
          <a:prstGeom prst="ellipse">
            <a:avLst/>
          </a:prstGeom>
          <a:solidFill>
            <a:srgbClr val="163A63"/>
          </a:solidFill>
          <a:ln w="9525">
            <a:solidFill>
              <a:srgbClr val="163A63"/>
            </a:solidFill>
            <a:prstDash val="solid"/>
          </a:ln>
        </p:spPr>
      </p:sp>
      <p:sp>
        <p:nvSpPr>
          <p:cNvPr id="38" name="Shape 35"/>
          <p:cNvSpPr/>
          <p:nvPr/>
        </p:nvSpPr>
        <p:spPr>
          <a:xfrm>
            <a:off x="5212080" y="2340864"/>
            <a:ext cx="329184" cy="329184"/>
          </a:xfrm>
          <a:prstGeom prst="ellipse">
            <a:avLst/>
          </a:prstGeom>
          <a:solidFill>
            <a:srgbClr val="163A63"/>
          </a:solidFill>
          <a:ln w="9525">
            <a:solidFill>
              <a:srgbClr val="163A63"/>
            </a:solidFill>
            <a:prstDash val="solid"/>
          </a:ln>
        </p:spPr>
      </p:sp>
      <p:sp>
        <p:nvSpPr>
          <p:cNvPr id="39" name="Text 36"/>
          <p:cNvSpPr txBox="1"/>
          <p:nvPr/>
        </p:nvSpPr>
        <p:spPr>
          <a:xfrm>
            <a:off x="5148072" y="2706624"/>
            <a:ext cx="45720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11</a:t>
            </a:r>
            <a:endParaRPr lang="en-US" sz="1150" dirty="0"/>
          </a:p>
        </p:txBody>
      </p:sp>
      <p:sp>
        <p:nvSpPr>
          <p:cNvPr id="40" name="Shape 37"/>
          <p:cNvSpPr/>
          <p:nvPr/>
        </p:nvSpPr>
        <p:spPr>
          <a:xfrm>
            <a:off x="5678424" y="1938528"/>
            <a:ext cx="329184" cy="329184"/>
          </a:xfrm>
          <a:prstGeom prst="ellipse">
            <a:avLst/>
          </a:prstGeom>
          <a:solidFill>
            <a:srgbClr val="163A63"/>
          </a:solidFill>
          <a:ln w="9525">
            <a:solidFill>
              <a:srgbClr val="163A63"/>
            </a:solidFill>
            <a:prstDash val="solid"/>
          </a:ln>
        </p:spPr>
      </p:sp>
      <p:sp>
        <p:nvSpPr>
          <p:cNvPr id="41" name="Shape 38"/>
          <p:cNvSpPr/>
          <p:nvPr/>
        </p:nvSpPr>
        <p:spPr>
          <a:xfrm>
            <a:off x="5678424" y="2340864"/>
            <a:ext cx="329184" cy="329184"/>
          </a:xfrm>
          <a:prstGeom prst="ellipse">
            <a:avLst/>
          </a:prstGeom>
          <a:solidFill>
            <a:srgbClr val="163A63"/>
          </a:solidFill>
          <a:ln w="9525">
            <a:solidFill>
              <a:srgbClr val="163A63"/>
            </a:solidFill>
            <a:prstDash val="solid"/>
          </a:ln>
        </p:spPr>
      </p:sp>
      <p:sp>
        <p:nvSpPr>
          <p:cNvPr id="42" name="Text 39"/>
          <p:cNvSpPr txBox="1"/>
          <p:nvPr/>
        </p:nvSpPr>
        <p:spPr>
          <a:xfrm>
            <a:off x="5614416" y="2706624"/>
            <a:ext cx="457200" cy="219456"/>
          </a:xfrm>
          <a:prstGeom prst="rect">
            <a:avLst/>
          </a:prstGeom>
          <a:noFill/>
          <a:ln/>
        </p:spPr>
        <p:txBody>
          <a:bodyPr wrap="square" lIns="0" tIns="0" rIns="0" bIns="0" rtlCol="0" anchor="t"/>
          <a:lstStyle/>
          <a:p>
            <a:pPr algn="ctr" indent="0" marL="0">
              <a:buNone/>
            </a:pPr>
            <a:r>
              <a:rPr lang="en-US" sz="1150" dirty="0">
                <a:solidFill>
                  <a:srgbClr val="5F6B7A"/>
                </a:solidFill>
                <a:latin typeface="Barlow" pitchFamily="34" charset="0"/>
                <a:ea typeface="Barlow" pitchFamily="34" charset="-122"/>
                <a:cs typeface="Barlow" pitchFamily="34" charset="-120"/>
              </a:rPr>
              <a:t>12</a:t>
            </a:r>
            <a:endParaRPr lang="en-US" sz="1150" dirty="0"/>
          </a:p>
        </p:txBody>
      </p:sp>
      <p:sp>
        <p:nvSpPr>
          <p:cNvPr id="43" name="Text 40"/>
          <p:cNvSpPr txBox="1"/>
          <p:nvPr/>
        </p:nvSpPr>
        <p:spPr>
          <a:xfrm>
            <a:off x="548640" y="2916936"/>
            <a:ext cx="1828800" cy="219456"/>
          </a:xfrm>
          <a:prstGeom prst="rect">
            <a:avLst/>
          </a:prstGeom>
          <a:noFill/>
          <a:ln/>
        </p:spPr>
        <p:txBody>
          <a:bodyPr wrap="square" lIns="0" tIns="0" rIns="0" bIns="0" rtlCol="0" anchor="t"/>
          <a:lstStyle/>
          <a:p>
            <a:pPr indent="0" marL="0">
              <a:buNone/>
            </a:pPr>
            <a:r>
              <a:rPr lang="en-US" sz="1100" dirty="0">
                <a:solidFill>
                  <a:srgbClr val="5F6B7A"/>
                </a:solidFill>
                <a:latin typeface="Barlow" pitchFamily="34" charset="0"/>
                <a:ea typeface="Barlow" pitchFamily="34" charset="-122"/>
                <a:cs typeface="Barlow" pitchFamily="34" charset="-120"/>
              </a:rPr>
              <a:t>Semana</a:t>
            </a:r>
            <a:endParaRPr lang="en-US" sz="1100" dirty="0"/>
          </a:p>
        </p:txBody>
      </p:sp>
      <p:sp>
        <p:nvSpPr>
          <p:cNvPr id="44" name="Text 41"/>
          <p:cNvSpPr txBox="1"/>
          <p:nvPr/>
        </p:nvSpPr>
        <p:spPr>
          <a:xfrm>
            <a:off x="502920" y="3310128"/>
            <a:ext cx="5760720" cy="274320"/>
          </a:xfrm>
          <a:prstGeom prst="rect">
            <a:avLst/>
          </a:prstGeom>
          <a:noFill/>
          <a:ln/>
        </p:spPr>
        <p:txBody>
          <a:bodyPr wrap="square" lIns="0" tIns="0" rIns="0" bIns="0" rtlCol="0" anchor="t"/>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En una cohorte con 36 sesiones prescritas, se acudió de media a 12,5</a:t>
            </a:r>
            <a:endParaRPr lang="en-US" sz="1500" dirty="0"/>
          </a:p>
        </p:txBody>
      </p:sp>
      <p:sp>
        <p:nvSpPr>
          <p:cNvPr id="45" name="Shape 42"/>
          <p:cNvSpPr/>
          <p:nvPr/>
        </p:nvSpPr>
        <p:spPr>
          <a:xfrm>
            <a:off x="548640" y="3694176"/>
            <a:ext cx="5486400" cy="475488"/>
          </a:xfrm>
          <a:prstGeom prst="rect">
            <a:avLst/>
          </a:prstGeom>
          <a:solidFill>
            <a:srgbClr val="E6EDF5"/>
          </a:solidFill>
          <a:ln w="6350">
            <a:solidFill>
              <a:srgbClr val="E6EDF5"/>
            </a:solidFill>
            <a:prstDash val="solid"/>
          </a:ln>
        </p:spPr>
      </p:sp>
      <p:sp>
        <p:nvSpPr>
          <p:cNvPr id="46" name="Text 43"/>
          <p:cNvSpPr/>
          <p:nvPr/>
        </p:nvSpPr>
        <p:spPr>
          <a:xfrm>
            <a:off x="548640" y="3694176"/>
            <a:ext cx="1905000" cy="475488"/>
          </a:xfrm>
          <a:prstGeom prst="rect">
            <a:avLst/>
          </a:prstGeom>
          <a:solidFill>
            <a:srgbClr val="163A63"/>
          </a:solidFill>
          <a:ln>
            <a:solidFill>
              <a:srgbClr val="163A63"/>
            </a:solidFill>
          </a:ln>
        </p:spPr>
        <p:txBody>
          <a:bodyPr wrap="square" lIns="0" tIns="0" rIns="0" bIns="0" rtlCol="0" anchor="ctr"/>
          <a:lstStyle/>
          <a:p>
            <a:pPr algn="ctr" indent="0" marL="0">
              <a:buNone/>
            </a:pPr>
            <a:r>
              <a:rPr lang="en-US" sz="1400" b="1" dirty="0">
                <a:solidFill>
                  <a:srgbClr val="FFFFFF"/>
                </a:solidFill>
                <a:latin typeface="Barlow" pitchFamily="34" charset="0"/>
                <a:ea typeface="Barlow" pitchFamily="34" charset="-122"/>
                <a:cs typeface="Barlow" pitchFamily="34" charset="-120"/>
              </a:rPr>
              <a:t>12,5 sesiones</a:t>
            </a:r>
            <a:endParaRPr lang="en-US" sz="1400" dirty="0"/>
          </a:p>
        </p:txBody>
      </p:sp>
      <p:sp>
        <p:nvSpPr>
          <p:cNvPr id="47" name="Shape 44"/>
          <p:cNvSpPr/>
          <p:nvPr/>
        </p:nvSpPr>
        <p:spPr>
          <a:xfrm>
            <a:off x="4206240" y="3621024"/>
            <a:ext cx="0" cy="621792"/>
          </a:xfrm>
          <a:prstGeom prst="line">
            <a:avLst/>
          </a:prstGeom>
          <a:noFill/>
          <a:ln w="25400">
            <a:solidFill>
              <a:srgbClr val="97112A"/>
            </a:solidFill>
            <a:prstDash val="solid"/>
          </a:ln>
        </p:spPr>
      </p:sp>
      <p:sp>
        <p:nvSpPr>
          <p:cNvPr id="48" name="Text 45"/>
          <p:cNvSpPr txBox="1"/>
          <p:nvPr/>
        </p:nvSpPr>
        <p:spPr>
          <a:xfrm>
            <a:off x="320040" y="4206240"/>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0</a:t>
            </a:r>
            <a:endParaRPr lang="en-US" sz="1100" dirty="0"/>
          </a:p>
        </p:txBody>
      </p:sp>
      <p:sp>
        <p:nvSpPr>
          <p:cNvPr id="49" name="Text 46"/>
          <p:cNvSpPr txBox="1"/>
          <p:nvPr/>
        </p:nvSpPr>
        <p:spPr>
          <a:xfrm>
            <a:off x="2148840" y="4206240"/>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12</a:t>
            </a:r>
            <a:endParaRPr lang="en-US" sz="1100" dirty="0"/>
          </a:p>
        </p:txBody>
      </p:sp>
      <p:sp>
        <p:nvSpPr>
          <p:cNvPr id="50" name="Text 47"/>
          <p:cNvSpPr txBox="1"/>
          <p:nvPr/>
        </p:nvSpPr>
        <p:spPr>
          <a:xfrm>
            <a:off x="3977640" y="4206240"/>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24</a:t>
            </a:r>
            <a:endParaRPr lang="en-US" sz="1100" dirty="0"/>
          </a:p>
        </p:txBody>
      </p:sp>
      <p:sp>
        <p:nvSpPr>
          <p:cNvPr id="51" name="Text 48"/>
          <p:cNvSpPr txBox="1"/>
          <p:nvPr/>
        </p:nvSpPr>
        <p:spPr>
          <a:xfrm>
            <a:off x="5806440" y="4206240"/>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36</a:t>
            </a:r>
            <a:endParaRPr lang="en-US" sz="1100" dirty="0"/>
          </a:p>
        </p:txBody>
      </p:sp>
      <p:sp>
        <p:nvSpPr>
          <p:cNvPr id="52" name="Text 49"/>
          <p:cNvSpPr txBox="1"/>
          <p:nvPr/>
        </p:nvSpPr>
        <p:spPr>
          <a:xfrm>
            <a:off x="4270248" y="3785616"/>
            <a:ext cx="1737360" cy="274320"/>
          </a:xfrm>
          <a:prstGeom prst="rect">
            <a:avLst/>
          </a:prstGeom>
          <a:noFill/>
          <a:ln/>
        </p:spPr>
        <p:txBody>
          <a:bodyPr wrap="square" lIns="0" tIns="0" rIns="0" bIns="0" rtlCol="0" anchor="ctr"/>
          <a:lstStyle/>
          <a:p>
            <a:pPr indent="0" marL="0">
              <a:buNone/>
            </a:pPr>
            <a:r>
              <a:rPr lang="en-US" sz="1200" dirty="0">
                <a:solidFill>
                  <a:srgbClr val="97112A"/>
                </a:solidFill>
                <a:latin typeface="Barlow SemiBold" pitchFamily="34" charset="0"/>
                <a:ea typeface="Barlow SemiBold" pitchFamily="34" charset="-122"/>
                <a:cs typeface="Barlow SemiBold" pitchFamily="34" charset="-120"/>
              </a:rPr>
              <a:t>Mínimo de la guía: 24</a:t>
            </a:r>
            <a:endParaRPr lang="en-US" sz="1200" dirty="0"/>
          </a:p>
        </p:txBody>
      </p:sp>
      <p:sp>
        <p:nvSpPr>
          <p:cNvPr id="53" name="Shape 50"/>
          <p:cNvSpPr/>
          <p:nvPr/>
        </p:nvSpPr>
        <p:spPr>
          <a:xfrm>
            <a:off x="502920" y="4882896"/>
            <a:ext cx="5669280" cy="1097280"/>
          </a:xfrm>
          <a:prstGeom prst="roundRect">
            <a:avLst>
              <a:gd name="adj" fmla="val 5833"/>
            </a:avLst>
          </a:prstGeom>
          <a:solidFill>
            <a:srgbClr val="E6EDF5"/>
          </a:solidFill>
          <a:ln w="9525">
            <a:solidFill>
              <a:srgbClr val="E6EDF5"/>
            </a:solidFill>
            <a:prstDash val="solid"/>
          </a:ln>
        </p:spPr>
      </p:sp>
      <p:sp>
        <p:nvSpPr>
          <p:cNvPr id="54" name="Text 51"/>
          <p:cNvSpPr/>
          <p:nvPr/>
        </p:nvSpPr>
        <p:spPr>
          <a:xfrm>
            <a:off x="649224" y="5298948"/>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C</a:t>
            </a:r>
            <a:endParaRPr lang="en-US" sz="1200" dirty="0"/>
          </a:p>
        </p:txBody>
      </p:sp>
      <p:sp>
        <p:nvSpPr>
          <p:cNvPr id="55" name="Text 52"/>
          <p:cNvSpPr txBox="1"/>
          <p:nvPr/>
        </p:nvSpPr>
        <p:spPr>
          <a:xfrm>
            <a:off x="1399032" y="4928616"/>
            <a:ext cx="4663440" cy="1005840"/>
          </a:xfrm>
          <a:prstGeom prst="rect">
            <a:avLst/>
          </a:prstGeom>
          <a:noFill/>
          <a:ln/>
        </p:spPr>
        <p:txBody>
          <a:bodyPr wrap="square" lIns="0" tIns="0" rIns="0" bIns="0" rtlCol="0" anchor="ctr"/>
          <a:lstStyle/>
          <a:p>
            <a:pPr indent="0" marL="0">
              <a:buNone/>
            </a:pPr>
            <a:r>
              <a:rPr lang="en-US" sz="1350" dirty="0">
                <a:solidFill>
                  <a:srgbClr val="13233B"/>
                </a:solidFill>
                <a:latin typeface="Barlow" pitchFamily="34" charset="0"/>
                <a:ea typeface="Barlow" pitchFamily="34" charset="-122"/>
                <a:cs typeface="Barlow" pitchFamily="34" charset="-120"/>
              </a:rPr>
              <a:t>La guía pide gestionar los programas con estándares de calidad. Propone contar las sesiones a las que se acude, en número y porcentaje, y los programas completados.</a:t>
            </a:r>
            <a:endParaRPr lang="en-US" sz="1350" dirty="0"/>
          </a:p>
        </p:txBody>
      </p:sp>
      <p:sp>
        <p:nvSpPr>
          <p:cNvPr id="56" name="Shape 53"/>
          <p:cNvSpPr/>
          <p:nvPr/>
        </p:nvSpPr>
        <p:spPr>
          <a:xfrm>
            <a:off x="6492240" y="1481328"/>
            <a:ext cx="5193792" cy="1591056"/>
          </a:xfrm>
          <a:prstGeom prst="roundRect">
            <a:avLst>
              <a:gd name="adj" fmla="val 4023"/>
            </a:avLst>
          </a:prstGeom>
          <a:solidFill>
            <a:srgbClr val="F2F5F9"/>
          </a:solidFill>
          <a:ln w="9525">
            <a:solidFill>
              <a:srgbClr val="F2F5F9"/>
            </a:solidFill>
            <a:prstDash val="solid"/>
          </a:ln>
        </p:spPr>
      </p:sp>
      <p:sp>
        <p:nvSpPr>
          <p:cNvPr id="57" name="Text 54"/>
          <p:cNvSpPr txBox="1"/>
          <p:nvPr/>
        </p:nvSpPr>
        <p:spPr>
          <a:xfrm>
            <a:off x="6720840" y="1554480"/>
            <a:ext cx="1920240" cy="1444752"/>
          </a:xfrm>
          <a:prstGeom prst="rect">
            <a:avLst/>
          </a:prstGeom>
          <a:noFill/>
          <a:ln/>
        </p:spPr>
        <p:txBody>
          <a:bodyPr wrap="square" lIns="0" tIns="0" rIns="0" bIns="0" rtlCol="0" anchor="ctr"/>
          <a:lstStyle/>
          <a:p>
            <a:pPr indent="0" marL="0">
              <a:buNone/>
            </a:pPr>
            <a:r>
              <a:rPr lang="en-US" sz="3800" dirty="0">
                <a:solidFill>
                  <a:srgbClr val="163A63"/>
                </a:solidFill>
                <a:latin typeface="Barlow SemiBold" pitchFamily="34" charset="0"/>
                <a:ea typeface="Barlow SemiBold" pitchFamily="34" charset="-122"/>
                <a:cs typeface="Barlow SemiBold" pitchFamily="34" charset="-120"/>
              </a:rPr>
              <a:t>0,66</a:t>
            </a:r>
            <a:endParaRPr lang="en-US" sz="3800" dirty="0"/>
          </a:p>
        </p:txBody>
      </p:sp>
      <p:sp>
        <p:nvSpPr>
          <p:cNvPr id="58" name="Text 55"/>
          <p:cNvSpPr txBox="1"/>
          <p:nvPr/>
        </p:nvSpPr>
        <p:spPr>
          <a:xfrm>
            <a:off x="8641080" y="1554480"/>
            <a:ext cx="2907792" cy="1444752"/>
          </a:xfrm>
          <a:prstGeom prst="rect">
            <a:avLst/>
          </a:prstGeom>
          <a:noFill/>
          <a:ln/>
        </p:spPr>
        <p:txBody>
          <a:bodyPr wrap="square" lIns="0" tIns="0" rIns="0" bIns="0" rtlCol="0" anchor="ctr"/>
          <a:lstStyle/>
          <a:p>
            <a:pPr indent="0" marL="0">
              <a:buNone/>
            </a:pPr>
            <a:r>
              <a:rPr lang="en-US" sz="1400" dirty="0">
                <a:solidFill>
                  <a:srgbClr val="13233B"/>
                </a:solidFill>
                <a:latin typeface="Barlow" pitchFamily="34" charset="0"/>
                <a:ea typeface="Barlow" pitchFamily="34" charset="-122"/>
                <a:cs typeface="Barlow" pitchFamily="34" charset="-120"/>
              </a:rPr>
              <a:t>Cociente de riesgos de eventos mayores con 20 sesiones o más, frente a 1 o ninguna (IC 95% 0,55-0,91)</a:t>
            </a:r>
            <a:endParaRPr lang="en-US" sz="1400" dirty="0"/>
          </a:p>
        </p:txBody>
      </p:sp>
      <p:sp>
        <p:nvSpPr>
          <p:cNvPr id="59" name="Shape 56"/>
          <p:cNvSpPr/>
          <p:nvPr/>
        </p:nvSpPr>
        <p:spPr>
          <a:xfrm>
            <a:off x="6492240" y="3182112"/>
            <a:ext cx="5193792" cy="1298448"/>
          </a:xfrm>
          <a:prstGeom prst="roundRect">
            <a:avLst>
              <a:gd name="adj" fmla="val 4930"/>
            </a:avLst>
          </a:prstGeom>
          <a:solidFill>
            <a:srgbClr val="F2F5F9"/>
          </a:solidFill>
          <a:ln w="9525">
            <a:solidFill>
              <a:srgbClr val="F2F5F9"/>
            </a:solidFill>
            <a:prstDash val="solid"/>
          </a:ln>
        </p:spPr>
      </p:sp>
      <p:sp>
        <p:nvSpPr>
          <p:cNvPr id="60" name="Text 57"/>
          <p:cNvSpPr txBox="1"/>
          <p:nvPr/>
        </p:nvSpPr>
        <p:spPr>
          <a:xfrm>
            <a:off x="6720840" y="3255264"/>
            <a:ext cx="1920240" cy="1152144"/>
          </a:xfrm>
          <a:prstGeom prst="rect">
            <a:avLst/>
          </a:prstGeom>
          <a:noFill/>
          <a:ln/>
        </p:spPr>
        <p:txBody>
          <a:bodyPr wrap="square" lIns="0" tIns="0" rIns="0" bIns="0" rtlCol="0" anchor="ctr"/>
          <a:lstStyle/>
          <a:p>
            <a:pPr indent="0" marL="0">
              <a:buNone/>
            </a:pPr>
            <a:r>
              <a:rPr lang="en-US" sz="3800" dirty="0">
                <a:solidFill>
                  <a:srgbClr val="163A63"/>
                </a:solidFill>
                <a:latin typeface="Barlow SemiBold" pitchFamily="34" charset="0"/>
                <a:ea typeface="Barlow SemiBold" pitchFamily="34" charset="-122"/>
                <a:cs typeface="Barlow SemiBold" pitchFamily="34" charset="-120"/>
              </a:rPr>
              <a:t>0,98</a:t>
            </a:r>
            <a:endParaRPr lang="en-US" sz="3800" dirty="0"/>
          </a:p>
        </p:txBody>
      </p:sp>
      <p:sp>
        <p:nvSpPr>
          <p:cNvPr id="61" name="Text 58"/>
          <p:cNvSpPr txBox="1"/>
          <p:nvPr/>
        </p:nvSpPr>
        <p:spPr>
          <a:xfrm>
            <a:off x="8641080" y="3255264"/>
            <a:ext cx="2907792" cy="1152144"/>
          </a:xfrm>
          <a:prstGeom prst="rect">
            <a:avLst/>
          </a:prstGeom>
          <a:noFill/>
          <a:ln/>
        </p:spPr>
        <p:txBody>
          <a:bodyPr wrap="square" lIns="0" tIns="0" rIns="0" bIns="0" rtlCol="0" anchor="ctr"/>
          <a:lstStyle/>
          <a:p>
            <a:pPr indent="0" marL="0">
              <a:buNone/>
            </a:pPr>
            <a:r>
              <a:rPr lang="en-US" sz="1400" dirty="0">
                <a:solidFill>
                  <a:srgbClr val="13233B"/>
                </a:solidFill>
                <a:latin typeface="Barlow" pitchFamily="34" charset="0"/>
                <a:ea typeface="Barlow" pitchFamily="34" charset="-122"/>
                <a:cs typeface="Barlow" pitchFamily="34" charset="-120"/>
              </a:rPr>
              <a:t>Por cada sesión adicional (IC 95% 0,97-0,99)</a:t>
            </a:r>
            <a:endParaRPr lang="en-US" sz="1400" dirty="0"/>
          </a:p>
        </p:txBody>
      </p:sp>
      <p:sp>
        <p:nvSpPr>
          <p:cNvPr id="62" name="Shape 59"/>
          <p:cNvSpPr/>
          <p:nvPr/>
        </p:nvSpPr>
        <p:spPr>
          <a:xfrm>
            <a:off x="6492240" y="4590288"/>
            <a:ext cx="5193792" cy="1371600"/>
          </a:xfrm>
          <a:prstGeom prst="roundRect">
            <a:avLst>
              <a:gd name="adj" fmla="val 4667"/>
            </a:avLst>
          </a:prstGeom>
          <a:solidFill>
            <a:srgbClr val="F2F5F9"/>
          </a:solidFill>
          <a:ln w="9525">
            <a:solidFill>
              <a:srgbClr val="F2F5F9"/>
            </a:solidFill>
            <a:prstDash val="solid"/>
          </a:ln>
        </p:spPr>
      </p:sp>
      <p:sp>
        <p:nvSpPr>
          <p:cNvPr id="63" name="Text 60"/>
          <p:cNvSpPr txBox="1"/>
          <p:nvPr/>
        </p:nvSpPr>
        <p:spPr>
          <a:xfrm>
            <a:off x="6720840" y="4663440"/>
            <a:ext cx="1920240" cy="1225296"/>
          </a:xfrm>
          <a:prstGeom prst="rect">
            <a:avLst/>
          </a:prstGeom>
          <a:noFill/>
          <a:ln/>
        </p:spPr>
        <p:txBody>
          <a:bodyPr wrap="square" lIns="0" tIns="0" rIns="0" bIns="0" rtlCol="0" anchor="ctr"/>
          <a:lstStyle/>
          <a:p>
            <a:pPr indent="0" marL="0">
              <a:buNone/>
            </a:pPr>
            <a:r>
              <a:rPr lang="en-US" sz="2500" dirty="0">
                <a:solidFill>
                  <a:srgbClr val="163A63"/>
                </a:solidFill>
                <a:latin typeface="Barlow SemiBold" pitchFamily="34" charset="0"/>
                <a:ea typeface="Barlow SemiBold" pitchFamily="34" charset="-122"/>
                <a:cs typeface="Barlow SemiBold" pitchFamily="34" charset="-120"/>
              </a:rPr>
              <a:t>Sin techo</a:t>
            </a:r>
            <a:endParaRPr lang="en-US" sz="2500" dirty="0"/>
          </a:p>
        </p:txBody>
      </p:sp>
      <p:sp>
        <p:nvSpPr>
          <p:cNvPr id="64" name="Text 61"/>
          <p:cNvSpPr txBox="1"/>
          <p:nvPr/>
        </p:nvSpPr>
        <p:spPr>
          <a:xfrm>
            <a:off x="8641080" y="4663440"/>
            <a:ext cx="2907792" cy="1225296"/>
          </a:xfrm>
          <a:prstGeom prst="rect">
            <a:avLst/>
          </a:prstGeom>
          <a:noFill/>
          <a:ln/>
        </p:spPr>
        <p:txBody>
          <a:bodyPr wrap="square" lIns="0" tIns="0" rIns="0" bIns="0" rtlCol="0" anchor="ctr"/>
          <a:lstStyle/>
          <a:p>
            <a:pPr indent="0" marL="0">
              <a:buNone/>
            </a:pPr>
            <a:r>
              <a:rPr lang="en-US" sz="1400" dirty="0">
                <a:solidFill>
                  <a:srgbClr val="13233B"/>
                </a:solidFill>
                <a:latin typeface="Barlow" pitchFamily="34" charset="0"/>
                <a:ea typeface="Barlow" pitchFamily="34" charset="-122"/>
                <a:cs typeface="Barlow" pitchFamily="34" charset="-120"/>
              </a:rPr>
              <a:t>No se encontró ni umbral mínimo ni meseta en la relación entre dosis y eventos</a:t>
            </a:r>
            <a:endParaRPr lang="en-US" sz="140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3 · LA VALORACIÓN Y EL EJERCICIO</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La intensidad se fija con los umbrales ventilatorios y no con un porcentaje del pico</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 7.5, tabla 8 y figura 13 [1]. Elaboración propia. VT1 y VT2: primer y segundo umbral ventilatorio. FC: frecuencia cardiaca.</a:t>
            </a:r>
            <a:endParaRPr lang="en-US" sz="1000" dirty="0"/>
          </a:p>
        </p:txBody>
      </p:sp>
      <p:sp>
        <p:nvSpPr>
          <p:cNvPr id="6" name="Shape 3"/>
          <p:cNvSpPr/>
          <p:nvPr/>
        </p:nvSpPr>
        <p:spPr>
          <a:xfrm>
            <a:off x="2423160" y="1792224"/>
            <a:ext cx="0" cy="3035808"/>
          </a:xfrm>
          <a:prstGeom prst="line">
            <a:avLst/>
          </a:prstGeom>
          <a:noFill/>
          <a:ln w="6350">
            <a:solidFill>
              <a:srgbClr val="DBE3EC"/>
            </a:solidFill>
            <a:prstDash val="solid"/>
          </a:ln>
        </p:spPr>
      </p:sp>
      <p:sp>
        <p:nvSpPr>
          <p:cNvPr id="7" name="Text 4"/>
          <p:cNvSpPr txBox="1"/>
          <p:nvPr/>
        </p:nvSpPr>
        <p:spPr>
          <a:xfrm>
            <a:off x="2148840" y="1536192"/>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30%</a:t>
            </a:r>
            <a:endParaRPr lang="en-US" sz="1100" dirty="0"/>
          </a:p>
        </p:txBody>
      </p:sp>
      <p:sp>
        <p:nvSpPr>
          <p:cNvPr id="8" name="Shape 5"/>
          <p:cNvSpPr/>
          <p:nvPr/>
        </p:nvSpPr>
        <p:spPr>
          <a:xfrm>
            <a:off x="3174274" y="1792224"/>
            <a:ext cx="0" cy="3035808"/>
          </a:xfrm>
          <a:prstGeom prst="line">
            <a:avLst/>
          </a:prstGeom>
          <a:noFill/>
          <a:ln w="6350">
            <a:solidFill>
              <a:srgbClr val="DBE3EC"/>
            </a:solidFill>
            <a:prstDash val="solid"/>
          </a:ln>
        </p:spPr>
      </p:sp>
      <p:sp>
        <p:nvSpPr>
          <p:cNvPr id="9" name="Text 6"/>
          <p:cNvSpPr txBox="1"/>
          <p:nvPr/>
        </p:nvSpPr>
        <p:spPr>
          <a:xfrm>
            <a:off x="2899954" y="1536192"/>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40%</a:t>
            </a:r>
            <a:endParaRPr lang="en-US" sz="1100" dirty="0"/>
          </a:p>
        </p:txBody>
      </p:sp>
      <p:sp>
        <p:nvSpPr>
          <p:cNvPr id="10" name="Shape 7"/>
          <p:cNvSpPr/>
          <p:nvPr/>
        </p:nvSpPr>
        <p:spPr>
          <a:xfrm>
            <a:off x="3925389" y="1792224"/>
            <a:ext cx="0" cy="3035808"/>
          </a:xfrm>
          <a:prstGeom prst="line">
            <a:avLst/>
          </a:prstGeom>
          <a:noFill/>
          <a:ln w="6350">
            <a:solidFill>
              <a:srgbClr val="DBE3EC"/>
            </a:solidFill>
            <a:prstDash val="solid"/>
          </a:ln>
        </p:spPr>
      </p:sp>
      <p:sp>
        <p:nvSpPr>
          <p:cNvPr id="11" name="Text 8"/>
          <p:cNvSpPr txBox="1"/>
          <p:nvPr/>
        </p:nvSpPr>
        <p:spPr>
          <a:xfrm>
            <a:off x="3651069" y="1536192"/>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50%</a:t>
            </a:r>
            <a:endParaRPr lang="en-US" sz="1100" dirty="0"/>
          </a:p>
        </p:txBody>
      </p:sp>
      <p:sp>
        <p:nvSpPr>
          <p:cNvPr id="12" name="Shape 9"/>
          <p:cNvSpPr/>
          <p:nvPr/>
        </p:nvSpPr>
        <p:spPr>
          <a:xfrm>
            <a:off x="4676503" y="1792224"/>
            <a:ext cx="0" cy="3035808"/>
          </a:xfrm>
          <a:prstGeom prst="line">
            <a:avLst/>
          </a:prstGeom>
          <a:noFill/>
          <a:ln w="6350">
            <a:solidFill>
              <a:srgbClr val="DBE3EC"/>
            </a:solidFill>
            <a:prstDash val="solid"/>
          </a:ln>
        </p:spPr>
      </p:sp>
      <p:sp>
        <p:nvSpPr>
          <p:cNvPr id="13" name="Text 10"/>
          <p:cNvSpPr txBox="1"/>
          <p:nvPr/>
        </p:nvSpPr>
        <p:spPr>
          <a:xfrm>
            <a:off x="4402183" y="1536192"/>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60%</a:t>
            </a:r>
            <a:endParaRPr lang="en-US" sz="1100" dirty="0"/>
          </a:p>
        </p:txBody>
      </p:sp>
      <p:sp>
        <p:nvSpPr>
          <p:cNvPr id="14" name="Shape 11"/>
          <p:cNvSpPr/>
          <p:nvPr/>
        </p:nvSpPr>
        <p:spPr>
          <a:xfrm>
            <a:off x="5427617" y="1792224"/>
            <a:ext cx="0" cy="3035808"/>
          </a:xfrm>
          <a:prstGeom prst="line">
            <a:avLst/>
          </a:prstGeom>
          <a:noFill/>
          <a:ln w="6350">
            <a:solidFill>
              <a:srgbClr val="DBE3EC"/>
            </a:solidFill>
            <a:prstDash val="solid"/>
          </a:ln>
        </p:spPr>
      </p:sp>
      <p:sp>
        <p:nvSpPr>
          <p:cNvPr id="15" name="Text 12"/>
          <p:cNvSpPr txBox="1"/>
          <p:nvPr/>
        </p:nvSpPr>
        <p:spPr>
          <a:xfrm>
            <a:off x="5153297" y="1536192"/>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70%</a:t>
            </a:r>
            <a:endParaRPr lang="en-US" sz="1100" dirty="0"/>
          </a:p>
        </p:txBody>
      </p:sp>
      <p:sp>
        <p:nvSpPr>
          <p:cNvPr id="16" name="Shape 13"/>
          <p:cNvSpPr/>
          <p:nvPr/>
        </p:nvSpPr>
        <p:spPr>
          <a:xfrm>
            <a:off x="6178731" y="1792224"/>
            <a:ext cx="0" cy="3035808"/>
          </a:xfrm>
          <a:prstGeom prst="line">
            <a:avLst/>
          </a:prstGeom>
          <a:noFill/>
          <a:ln w="6350">
            <a:solidFill>
              <a:srgbClr val="DBE3EC"/>
            </a:solidFill>
            <a:prstDash val="solid"/>
          </a:ln>
        </p:spPr>
      </p:sp>
      <p:sp>
        <p:nvSpPr>
          <p:cNvPr id="17" name="Text 14"/>
          <p:cNvSpPr txBox="1"/>
          <p:nvPr/>
        </p:nvSpPr>
        <p:spPr>
          <a:xfrm>
            <a:off x="5904411" y="1536192"/>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80%</a:t>
            </a:r>
            <a:endParaRPr lang="en-US" sz="1100" dirty="0"/>
          </a:p>
        </p:txBody>
      </p:sp>
      <p:sp>
        <p:nvSpPr>
          <p:cNvPr id="18" name="Shape 15"/>
          <p:cNvSpPr/>
          <p:nvPr/>
        </p:nvSpPr>
        <p:spPr>
          <a:xfrm>
            <a:off x="6929846" y="1792224"/>
            <a:ext cx="0" cy="3035808"/>
          </a:xfrm>
          <a:prstGeom prst="line">
            <a:avLst/>
          </a:prstGeom>
          <a:noFill/>
          <a:ln w="6350">
            <a:solidFill>
              <a:srgbClr val="DBE3EC"/>
            </a:solidFill>
            <a:prstDash val="solid"/>
          </a:ln>
        </p:spPr>
      </p:sp>
      <p:sp>
        <p:nvSpPr>
          <p:cNvPr id="19" name="Text 16"/>
          <p:cNvSpPr txBox="1"/>
          <p:nvPr/>
        </p:nvSpPr>
        <p:spPr>
          <a:xfrm>
            <a:off x="6655526" y="1536192"/>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90%</a:t>
            </a:r>
            <a:endParaRPr lang="en-US" sz="1100" dirty="0"/>
          </a:p>
        </p:txBody>
      </p:sp>
      <p:sp>
        <p:nvSpPr>
          <p:cNvPr id="20" name="Shape 17"/>
          <p:cNvSpPr/>
          <p:nvPr/>
        </p:nvSpPr>
        <p:spPr>
          <a:xfrm>
            <a:off x="7680960" y="1792224"/>
            <a:ext cx="0" cy="3035808"/>
          </a:xfrm>
          <a:prstGeom prst="line">
            <a:avLst/>
          </a:prstGeom>
          <a:noFill/>
          <a:ln w="6350">
            <a:solidFill>
              <a:srgbClr val="DBE3EC"/>
            </a:solidFill>
            <a:prstDash val="solid"/>
          </a:ln>
        </p:spPr>
      </p:sp>
      <p:sp>
        <p:nvSpPr>
          <p:cNvPr id="21" name="Text 18"/>
          <p:cNvSpPr txBox="1"/>
          <p:nvPr/>
        </p:nvSpPr>
        <p:spPr>
          <a:xfrm>
            <a:off x="7406640" y="1536192"/>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100%</a:t>
            </a:r>
            <a:endParaRPr lang="en-US" sz="1100" dirty="0"/>
          </a:p>
        </p:txBody>
      </p:sp>
      <p:sp>
        <p:nvSpPr>
          <p:cNvPr id="22" name="Text 19"/>
          <p:cNvSpPr txBox="1"/>
          <p:nvPr/>
        </p:nvSpPr>
        <p:spPr>
          <a:xfrm>
            <a:off x="502920" y="1810512"/>
            <a:ext cx="1828800" cy="530352"/>
          </a:xfrm>
          <a:prstGeom prst="rect">
            <a:avLst/>
          </a:prstGeom>
          <a:noFill/>
          <a:ln/>
        </p:spPr>
        <p:txBody>
          <a:bodyPr wrap="square" lIns="0" tIns="0" rIns="0" bIns="0" rtlCol="0" anchor="ctr"/>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Umbrales, en % del VO2 pico</a:t>
            </a:r>
            <a:endParaRPr lang="en-US" sz="1350" dirty="0"/>
          </a:p>
        </p:txBody>
      </p:sp>
      <p:sp>
        <p:nvSpPr>
          <p:cNvPr id="23" name="Text 20"/>
          <p:cNvSpPr/>
          <p:nvPr/>
        </p:nvSpPr>
        <p:spPr>
          <a:xfrm>
            <a:off x="3925389" y="1847088"/>
            <a:ext cx="737398" cy="457200"/>
          </a:xfrm>
          <a:prstGeom prst="rect">
            <a:avLst/>
          </a:prstGeom>
          <a:solidFill>
            <a:srgbClr val="2E7D32"/>
          </a:solidFill>
          <a:ln>
            <a:solidFill>
              <a:srgbClr val="2E7D32"/>
            </a:solidFill>
          </a:ln>
        </p:spPr>
        <p:txBody>
          <a:bodyPr wrap="square" lIns="0" tIns="0" rIns="0" bIns="0" rtlCol="0" anchor="ctr"/>
          <a:lstStyle/>
          <a:p>
            <a:pPr algn="ctr" indent="0" marL="0">
              <a:buNone/>
            </a:pPr>
            <a:r>
              <a:rPr lang="en-US" sz="1250" b="1" dirty="0">
                <a:solidFill>
                  <a:srgbClr val="FFFFFF"/>
                </a:solidFill>
                <a:latin typeface="Barlow" pitchFamily="34" charset="0"/>
                <a:ea typeface="Barlow" pitchFamily="34" charset="-122"/>
                <a:cs typeface="Barlow" pitchFamily="34" charset="-120"/>
              </a:rPr>
              <a:t>VT1</a:t>
            </a:r>
            <a:endParaRPr lang="en-US" sz="1250" dirty="0"/>
          </a:p>
        </p:txBody>
      </p:sp>
      <p:sp>
        <p:nvSpPr>
          <p:cNvPr id="24" name="Text 21"/>
          <p:cNvSpPr/>
          <p:nvPr/>
        </p:nvSpPr>
        <p:spPr>
          <a:xfrm>
            <a:off x="5052060" y="1847088"/>
            <a:ext cx="1864070" cy="457200"/>
          </a:xfrm>
          <a:prstGeom prst="rect">
            <a:avLst/>
          </a:prstGeom>
          <a:solidFill>
            <a:srgbClr val="C2630A"/>
          </a:solidFill>
          <a:ln>
            <a:solidFill>
              <a:srgbClr val="C2630A"/>
            </a:solidFill>
          </a:ln>
        </p:spPr>
        <p:txBody>
          <a:bodyPr wrap="square" lIns="0" tIns="0" rIns="0" bIns="0" rtlCol="0" anchor="ctr"/>
          <a:lstStyle/>
          <a:p>
            <a:pPr algn="ctr" indent="0" marL="0">
              <a:buNone/>
            </a:pPr>
            <a:r>
              <a:rPr lang="en-US" sz="1250" b="1" dirty="0">
                <a:solidFill>
                  <a:srgbClr val="FFFFFF"/>
                </a:solidFill>
                <a:latin typeface="Barlow" pitchFamily="34" charset="0"/>
                <a:ea typeface="Barlow" pitchFamily="34" charset="-122"/>
                <a:cs typeface="Barlow" pitchFamily="34" charset="-120"/>
              </a:rPr>
              <a:t>VT2</a:t>
            </a:r>
            <a:endParaRPr lang="en-US" sz="1250" dirty="0"/>
          </a:p>
        </p:txBody>
      </p:sp>
      <p:sp>
        <p:nvSpPr>
          <p:cNvPr id="25" name="Shape 22"/>
          <p:cNvSpPr/>
          <p:nvPr/>
        </p:nvSpPr>
        <p:spPr>
          <a:xfrm>
            <a:off x="3174274" y="1828800"/>
            <a:ext cx="0" cy="493776"/>
          </a:xfrm>
          <a:prstGeom prst="line">
            <a:avLst/>
          </a:prstGeom>
          <a:noFill/>
          <a:ln w="28575">
            <a:solidFill>
              <a:srgbClr val="97112A"/>
            </a:solidFill>
            <a:prstDash val="solid"/>
          </a:ln>
        </p:spPr>
      </p:sp>
      <p:sp>
        <p:nvSpPr>
          <p:cNvPr id="26" name="Text 23"/>
          <p:cNvSpPr txBox="1"/>
          <p:nvPr/>
        </p:nvSpPr>
        <p:spPr>
          <a:xfrm>
            <a:off x="2662210" y="1847088"/>
            <a:ext cx="475488" cy="457200"/>
          </a:xfrm>
          <a:prstGeom prst="rect">
            <a:avLst/>
          </a:prstGeom>
          <a:noFill/>
          <a:ln/>
        </p:spPr>
        <p:txBody>
          <a:bodyPr wrap="square" lIns="0" tIns="0" rIns="0" bIns="0" rtlCol="0" anchor="ctr"/>
          <a:lstStyle/>
          <a:p>
            <a:pPr algn="r" indent="0" marL="0">
              <a:buNone/>
            </a:pPr>
            <a:r>
              <a:rPr lang="en-US" sz="1150" dirty="0">
                <a:solidFill>
                  <a:srgbClr val="97112A"/>
                </a:solidFill>
                <a:latin typeface="Barlow SemiBold" pitchFamily="34" charset="0"/>
                <a:ea typeface="Barlow SemiBold" pitchFamily="34" charset="-122"/>
                <a:cs typeface="Barlow SemiBold" pitchFamily="34" charset="-120"/>
              </a:rPr>
              <a:t>Inicio</a:t>
            </a:r>
            <a:endParaRPr lang="en-US" sz="1150" dirty="0"/>
          </a:p>
        </p:txBody>
      </p:sp>
      <p:sp>
        <p:nvSpPr>
          <p:cNvPr id="27" name="Text 24"/>
          <p:cNvSpPr txBox="1"/>
          <p:nvPr/>
        </p:nvSpPr>
        <p:spPr>
          <a:xfrm>
            <a:off x="502920" y="2414016"/>
            <a:ext cx="1828800" cy="530352"/>
          </a:xfrm>
          <a:prstGeom prst="rect">
            <a:avLst/>
          </a:prstGeom>
          <a:noFill/>
          <a:ln/>
        </p:spPr>
        <p:txBody>
          <a:bodyPr wrap="square" lIns="0" tIns="0" rIns="0" bIns="0" rtlCol="0" anchor="ctr"/>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 del VO2 pico</a:t>
            </a:r>
            <a:endParaRPr lang="en-US" sz="1350" dirty="0"/>
          </a:p>
        </p:txBody>
      </p:sp>
      <p:sp>
        <p:nvSpPr>
          <p:cNvPr id="28" name="Text 25"/>
          <p:cNvSpPr/>
          <p:nvPr/>
        </p:nvSpPr>
        <p:spPr>
          <a:xfrm>
            <a:off x="3549831" y="2450592"/>
            <a:ext cx="2990741" cy="457200"/>
          </a:xfrm>
          <a:prstGeom prst="rect">
            <a:avLst/>
          </a:prstGeom>
          <a:solidFill>
            <a:srgbClr val="163A63"/>
          </a:solidFill>
          <a:ln>
            <a:solidFill>
              <a:srgbClr val="163A63"/>
            </a:solidFill>
          </a:ln>
        </p:spPr>
        <p:txBody>
          <a:bodyPr wrap="square" lIns="0" tIns="0" rIns="0" bIns="0" rtlCol="0" anchor="ctr"/>
          <a:lstStyle/>
          <a:p>
            <a:pPr algn="ctr" indent="0" marL="0">
              <a:buNone/>
            </a:pPr>
            <a:r>
              <a:rPr lang="en-US" sz="1250" b="1" dirty="0">
                <a:solidFill>
                  <a:srgbClr val="FFFFFF"/>
                </a:solidFill>
                <a:latin typeface="Barlow" pitchFamily="34" charset="0"/>
                <a:ea typeface="Barlow" pitchFamily="34" charset="-122"/>
                <a:cs typeface="Barlow" pitchFamily="34" charset="-120"/>
              </a:rPr>
              <a:t>45-85%</a:t>
            </a:r>
            <a:endParaRPr lang="en-US" sz="1250" dirty="0"/>
          </a:p>
        </p:txBody>
      </p:sp>
      <p:sp>
        <p:nvSpPr>
          <p:cNvPr id="29" name="Text 26"/>
          <p:cNvSpPr txBox="1"/>
          <p:nvPr/>
        </p:nvSpPr>
        <p:spPr>
          <a:xfrm>
            <a:off x="502920" y="3017520"/>
            <a:ext cx="1828800" cy="530352"/>
          </a:xfrm>
          <a:prstGeom prst="rect">
            <a:avLst/>
          </a:prstGeom>
          <a:noFill/>
          <a:ln/>
        </p:spPr>
        <p:txBody>
          <a:bodyPr wrap="square" lIns="0" tIns="0" rIns="0" bIns="0" rtlCol="0" anchor="ctr"/>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 de la potencia pico</a:t>
            </a:r>
            <a:endParaRPr lang="en-US" sz="1350" dirty="0"/>
          </a:p>
        </p:txBody>
      </p:sp>
      <p:sp>
        <p:nvSpPr>
          <p:cNvPr id="30" name="Text 27"/>
          <p:cNvSpPr/>
          <p:nvPr/>
        </p:nvSpPr>
        <p:spPr>
          <a:xfrm>
            <a:off x="3925389" y="3054096"/>
            <a:ext cx="1488513" cy="457200"/>
          </a:xfrm>
          <a:prstGeom prst="rect">
            <a:avLst/>
          </a:prstGeom>
          <a:solidFill>
            <a:srgbClr val="163A63"/>
          </a:solidFill>
          <a:ln>
            <a:solidFill>
              <a:srgbClr val="163A63"/>
            </a:solidFill>
          </a:ln>
        </p:spPr>
        <p:txBody>
          <a:bodyPr wrap="square" lIns="0" tIns="0" rIns="0" bIns="0" rtlCol="0" anchor="ctr"/>
          <a:lstStyle/>
          <a:p>
            <a:pPr algn="ctr" indent="0" marL="0">
              <a:buNone/>
            </a:pPr>
            <a:r>
              <a:rPr lang="en-US" sz="1250" b="1" dirty="0">
                <a:solidFill>
                  <a:srgbClr val="FFFFFF"/>
                </a:solidFill>
                <a:latin typeface="Barlow" pitchFamily="34" charset="0"/>
                <a:ea typeface="Barlow" pitchFamily="34" charset="-122"/>
                <a:cs typeface="Barlow" pitchFamily="34" charset="-120"/>
              </a:rPr>
              <a:t>50-70%</a:t>
            </a:r>
            <a:endParaRPr lang="en-US" sz="1250" dirty="0"/>
          </a:p>
        </p:txBody>
      </p:sp>
      <p:sp>
        <p:nvSpPr>
          <p:cNvPr id="31" name="Text 28"/>
          <p:cNvSpPr txBox="1"/>
          <p:nvPr/>
        </p:nvSpPr>
        <p:spPr>
          <a:xfrm>
            <a:off x="502920" y="3621024"/>
            <a:ext cx="1828800" cy="530352"/>
          </a:xfrm>
          <a:prstGeom prst="rect">
            <a:avLst/>
          </a:prstGeom>
          <a:noFill/>
          <a:ln/>
        </p:spPr>
        <p:txBody>
          <a:bodyPr wrap="square" lIns="0" tIns="0" rIns="0" bIns="0" rtlCol="0" anchor="ctr"/>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 de la FC pico</a:t>
            </a:r>
            <a:endParaRPr lang="en-US" sz="1350" dirty="0"/>
          </a:p>
        </p:txBody>
      </p:sp>
      <p:sp>
        <p:nvSpPr>
          <p:cNvPr id="32" name="Text 29"/>
          <p:cNvSpPr/>
          <p:nvPr/>
        </p:nvSpPr>
        <p:spPr>
          <a:xfrm>
            <a:off x="4300946" y="3657600"/>
            <a:ext cx="2615184" cy="457200"/>
          </a:xfrm>
          <a:prstGeom prst="rect">
            <a:avLst/>
          </a:prstGeom>
          <a:solidFill>
            <a:srgbClr val="163A63"/>
          </a:solidFill>
          <a:ln>
            <a:solidFill>
              <a:srgbClr val="163A63"/>
            </a:solidFill>
          </a:ln>
        </p:spPr>
        <p:txBody>
          <a:bodyPr wrap="square" lIns="0" tIns="0" rIns="0" bIns="0" rtlCol="0" anchor="ctr"/>
          <a:lstStyle/>
          <a:p>
            <a:pPr algn="ctr" indent="0" marL="0">
              <a:buNone/>
            </a:pPr>
            <a:r>
              <a:rPr lang="en-US" sz="1250" b="1" dirty="0">
                <a:solidFill>
                  <a:srgbClr val="FFFFFF"/>
                </a:solidFill>
                <a:latin typeface="Barlow" pitchFamily="34" charset="0"/>
                <a:ea typeface="Barlow" pitchFamily="34" charset="-122"/>
                <a:cs typeface="Barlow" pitchFamily="34" charset="-120"/>
              </a:rPr>
              <a:t>55-90%</a:t>
            </a:r>
            <a:endParaRPr lang="en-US" sz="1250" dirty="0"/>
          </a:p>
        </p:txBody>
      </p:sp>
      <p:sp>
        <p:nvSpPr>
          <p:cNvPr id="33" name="Text 30"/>
          <p:cNvSpPr txBox="1"/>
          <p:nvPr/>
        </p:nvSpPr>
        <p:spPr>
          <a:xfrm>
            <a:off x="502920" y="4224528"/>
            <a:ext cx="1828800" cy="530352"/>
          </a:xfrm>
          <a:prstGeom prst="rect">
            <a:avLst/>
          </a:prstGeom>
          <a:noFill/>
          <a:ln/>
        </p:spPr>
        <p:txBody>
          <a:bodyPr wrap="square" lIns="0" tIns="0" rIns="0" bIns="0" rtlCol="0" anchor="ctr"/>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 de la reserva de FC</a:t>
            </a:r>
            <a:endParaRPr lang="en-US" sz="1350" dirty="0"/>
          </a:p>
        </p:txBody>
      </p:sp>
      <p:sp>
        <p:nvSpPr>
          <p:cNvPr id="34" name="Text 31"/>
          <p:cNvSpPr/>
          <p:nvPr/>
        </p:nvSpPr>
        <p:spPr>
          <a:xfrm>
            <a:off x="3174274" y="4261104"/>
            <a:ext cx="3366298" cy="457200"/>
          </a:xfrm>
          <a:prstGeom prst="rect">
            <a:avLst/>
          </a:prstGeom>
          <a:solidFill>
            <a:srgbClr val="163A63"/>
          </a:solidFill>
          <a:ln>
            <a:solidFill>
              <a:srgbClr val="163A63"/>
            </a:solidFill>
          </a:ln>
        </p:spPr>
        <p:txBody>
          <a:bodyPr wrap="square" lIns="0" tIns="0" rIns="0" bIns="0" rtlCol="0" anchor="ctr"/>
          <a:lstStyle/>
          <a:p>
            <a:pPr algn="ctr" indent="0" marL="0">
              <a:buNone/>
            </a:pPr>
            <a:r>
              <a:rPr lang="en-US" sz="1250" b="1" dirty="0">
                <a:solidFill>
                  <a:srgbClr val="FFFFFF"/>
                </a:solidFill>
                <a:latin typeface="Barlow" pitchFamily="34" charset="0"/>
                <a:ea typeface="Barlow" pitchFamily="34" charset="-122"/>
                <a:cs typeface="Barlow" pitchFamily="34" charset="-120"/>
              </a:rPr>
              <a:t>40-85%</a:t>
            </a:r>
            <a:endParaRPr lang="en-US" sz="1250" dirty="0"/>
          </a:p>
        </p:txBody>
      </p:sp>
      <p:sp>
        <p:nvSpPr>
          <p:cNvPr id="35" name="Text 32"/>
          <p:cNvSpPr txBox="1"/>
          <p:nvPr/>
        </p:nvSpPr>
        <p:spPr>
          <a:xfrm>
            <a:off x="502920" y="4956048"/>
            <a:ext cx="1828800" cy="530352"/>
          </a:xfrm>
          <a:prstGeom prst="rect">
            <a:avLst/>
          </a:prstGeom>
          <a:noFill/>
          <a:ln/>
        </p:spPr>
        <p:txBody>
          <a:bodyPr wrap="square" lIns="0" tIns="0" rIns="0" bIns="0" rtlCol="0" anchor="ctr"/>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Borg, escala de 6 a 20</a:t>
            </a:r>
            <a:endParaRPr lang="en-US" sz="1350" dirty="0"/>
          </a:p>
        </p:txBody>
      </p:sp>
      <p:sp>
        <p:nvSpPr>
          <p:cNvPr id="36" name="Shape 33"/>
          <p:cNvSpPr/>
          <p:nvPr/>
        </p:nvSpPr>
        <p:spPr>
          <a:xfrm>
            <a:off x="2423160" y="4992624"/>
            <a:ext cx="5257800" cy="457200"/>
          </a:xfrm>
          <a:prstGeom prst="rect">
            <a:avLst/>
          </a:prstGeom>
          <a:solidFill>
            <a:srgbClr val="F2F5F9"/>
          </a:solidFill>
          <a:ln w="6350">
            <a:solidFill>
              <a:srgbClr val="F2F5F9"/>
            </a:solidFill>
            <a:prstDash val="solid"/>
          </a:ln>
        </p:spPr>
      </p:sp>
      <p:sp>
        <p:nvSpPr>
          <p:cNvPr id="37" name="Text 34"/>
          <p:cNvSpPr/>
          <p:nvPr/>
        </p:nvSpPr>
        <p:spPr>
          <a:xfrm>
            <a:off x="4676503" y="4992624"/>
            <a:ext cx="1877786" cy="457200"/>
          </a:xfrm>
          <a:prstGeom prst="rect">
            <a:avLst/>
          </a:prstGeom>
          <a:solidFill>
            <a:srgbClr val="163A63"/>
          </a:solidFill>
          <a:ln>
            <a:solidFill>
              <a:srgbClr val="163A63"/>
            </a:solidFill>
          </a:ln>
        </p:spPr>
        <p:txBody>
          <a:bodyPr wrap="square" lIns="0" tIns="0" rIns="0" bIns="0" rtlCol="0" anchor="ctr"/>
          <a:lstStyle/>
          <a:p>
            <a:pPr algn="ctr" indent="0" marL="0">
              <a:buNone/>
            </a:pPr>
            <a:r>
              <a:rPr lang="en-US" sz="1250" b="1" dirty="0">
                <a:solidFill>
                  <a:srgbClr val="FFFFFF"/>
                </a:solidFill>
                <a:latin typeface="Barlow" pitchFamily="34" charset="0"/>
                <a:ea typeface="Barlow" pitchFamily="34" charset="-122"/>
                <a:cs typeface="Barlow" pitchFamily="34" charset="-120"/>
              </a:rPr>
              <a:t>12-17</a:t>
            </a:r>
            <a:endParaRPr lang="en-US" sz="1250" dirty="0"/>
          </a:p>
        </p:txBody>
      </p:sp>
      <p:sp>
        <p:nvSpPr>
          <p:cNvPr id="38" name="Text 35"/>
          <p:cNvSpPr txBox="1"/>
          <p:nvPr/>
        </p:nvSpPr>
        <p:spPr>
          <a:xfrm>
            <a:off x="2194560" y="5468112"/>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6</a:t>
            </a:r>
            <a:endParaRPr lang="en-US" sz="1100" dirty="0"/>
          </a:p>
        </p:txBody>
      </p:sp>
      <p:sp>
        <p:nvSpPr>
          <p:cNvPr id="39" name="Text 36"/>
          <p:cNvSpPr txBox="1"/>
          <p:nvPr/>
        </p:nvSpPr>
        <p:spPr>
          <a:xfrm>
            <a:off x="2945674" y="5468112"/>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8</a:t>
            </a:r>
            <a:endParaRPr lang="en-US" sz="1100" dirty="0"/>
          </a:p>
        </p:txBody>
      </p:sp>
      <p:sp>
        <p:nvSpPr>
          <p:cNvPr id="40" name="Text 37"/>
          <p:cNvSpPr txBox="1"/>
          <p:nvPr/>
        </p:nvSpPr>
        <p:spPr>
          <a:xfrm>
            <a:off x="3696789" y="5468112"/>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10</a:t>
            </a:r>
            <a:endParaRPr lang="en-US" sz="1100" dirty="0"/>
          </a:p>
        </p:txBody>
      </p:sp>
      <p:sp>
        <p:nvSpPr>
          <p:cNvPr id="41" name="Text 38"/>
          <p:cNvSpPr txBox="1"/>
          <p:nvPr/>
        </p:nvSpPr>
        <p:spPr>
          <a:xfrm>
            <a:off x="4447903" y="5468112"/>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12</a:t>
            </a:r>
            <a:endParaRPr lang="en-US" sz="1100" dirty="0"/>
          </a:p>
        </p:txBody>
      </p:sp>
      <p:sp>
        <p:nvSpPr>
          <p:cNvPr id="42" name="Text 39"/>
          <p:cNvSpPr txBox="1"/>
          <p:nvPr/>
        </p:nvSpPr>
        <p:spPr>
          <a:xfrm>
            <a:off x="5199017" y="5468112"/>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14</a:t>
            </a:r>
            <a:endParaRPr lang="en-US" sz="1100" dirty="0"/>
          </a:p>
        </p:txBody>
      </p:sp>
      <p:sp>
        <p:nvSpPr>
          <p:cNvPr id="43" name="Text 40"/>
          <p:cNvSpPr txBox="1"/>
          <p:nvPr/>
        </p:nvSpPr>
        <p:spPr>
          <a:xfrm>
            <a:off x="5950131" y="5468112"/>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16</a:t>
            </a:r>
            <a:endParaRPr lang="en-US" sz="1100" dirty="0"/>
          </a:p>
        </p:txBody>
      </p:sp>
      <p:sp>
        <p:nvSpPr>
          <p:cNvPr id="44" name="Text 41"/>
          <p:cNvSpPr txBox="1"/>
          <p:nvPr/>
        </p:nvSpPr>
        <p:spPr>
          <a:xfrm>
            <a:off x="6701246" y="5468112"/>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18</a:t>
            </a:r>
            <a:endParaRPr lang="en-US" sz="1100" dirty="0"/>
          </a:p>
        </p:txBody>
      </p:sp>
      <p:sp>
        <p:nvSpPr>
          <p:cNvPr id="45" name="Text 42"/>
          <p:cNvSpPr txBox="1"/>
          <p:nvPr/>
        </p:nvSpPr>
        <p:spPr>
          <a:xfrm>
            <a:off x="7452360" y="5468112"/>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20</a:t>
            </a:r>
            <a:endParaRPr lang="en-US" sz="1100" dirty="0"/>
          </a:p>
        </p:txBody>
      </p:sp>
      <p:sp>
        <p:nvSpPr>
          <p:cNvPr id="46" name="Text 43"/>
          <p:cNvSpPr txBox="1"/>
          <p:nvPr/>
        </p:nvSpPr>
        <p:spPr>
          <a:xfrm>
            <a:off x="502920" y="5715000"/>
            <a:ext cx="7178040" cy="219456"/>
          </a:xfrm>
          <a:prstGeom prst="rect">
            <a:avLst/>
          </a:prstGeom>
          <a:noFill/>
          <a:ln/>
        </p:spPr>
        <p:txBody>
          <a:bodyPr wrap="square" lIns="0" tIns="0" rIns="0" bIns="0" rtlCol="0" anchor="t"/>
          <a:lstStyle/>
          <a:p>
            <a:pPr indent="0" marL="0">
              <a:buNone/>
            </a:pPr>
            <a:r>
              <a:rPr lang="en-US" sz="1200" dirty="0">
                <a:solidFill>
                  <a:srgbClr val="44505F"/>
                </a:solidFill>
                <a:latin typeface="Barlow" pitchFamily="34" charset="0"/>
                <a:ea typeface="Barlow" pitchFamily="34" charset="-122"/>
                <a:cs typeface="Barlow" pitchFamily="34" charset="-120"/>
              </a:rPr>
              <a:t>En azul, la intensidad moderada de la guía, que puede llegar a alta según el tipo de ejercicio.</a:t>
            </a:r>
            <a:endParaRPr lang="en-US" sz="1200" dirty="0"/>
          </a:p>
        </p:txBody>
      </p:sp>
      <p:sp>
        <p:nvSpPr>
          <p:cNvPr id="47" name="Shape 44"/>
          <p:cNvSpPr/>
          <p:nvPr/>
        </p:nvSpPr>
        <p:spPr>
          <a:xfrm>
            <a:off x="7955280" y="1481328"/>
            <a:ext cx="3730752" cy="1426464"/>
          </a:xfrm>
          <a:prstGeom prst="roundRect">
            <a:avLst>
              <a:gd name="adj" fmla="val 4487"/>
            </a:avLst>
          </a:prstGeom>
          <a:solidFill>
            <a:srgbClr val="F2F5F9"/>
          </a:solidFill>
          <a:ln w="9525">
            <a:solidFill>
              <a:srgbClr val="F2F5F9"/>
            </a:solidFill>
            <a:prstDash val="solid"/>
          </a:ln>
        </p:spPr>
      </p:sp>
      <p:sp>
        <p:nvSpPr>
          <p:cNvPr id="48" name="Text 45"/>
          <p:cNvSpPr txBox="1"/>
          <p:nvPr/>
        </p:nvSpPr>
        <p:spPr>
          <a:xfrm>
            <a:off x="8101584" y="1572768"/>
            <a:ext cx="3456432" cy="274320"/>
          </a:xfrm>
          <a:prstGeom prst="rect">
            <a:avLst/>
          </a:prstGeom>
          <a:noFill/>
          <a:ln/>
        </p:spPr>
        <p:txBody>
          <a:bodyPr wrap="square" lIns="0" tIns="0" rIns="0" bIns="0" rtlCol="0" anchor="t"/>
          <a:lstStyle/>
          <a:p>
            <a:pPr indent="0" marL="0">
              <a:buNone/>
            </a:pPr>
            <a:r>
              <a:rPr lang="en-US" sz="1450" dirty="0">
                <a:solidFill>
                  <a:srgbClr val="163A63"/>
                </a:solidFill>
                <a:latin typeface="Barlow SemiBold" pitchFamily="34" charset="0"/>
                <a:ea typeface="Barlow SemiBold" pitchFamily="34" charset="-122"/>
                <a:cs typeface="Barlow SemiBold" pitchFamily="34" charset="-120"/>
              </a:rPr>
              <a:t>Por qué no el porcentaje</a:t>
            </a:r>
            <a:endParaRPr lang="en-US" sz="1450" dirty="0"/>
          </a:p>
        </p:txBody>
      </p:sp>
      <p:sp>
        <p:nvSpPr>
          <p:cNvPr id="49" name="Text 46"/>
          <p:cNvSpPr txBox="1"/>
          <p:nvPr/>
        </p:nvSpPr>
        <p:spPr>
          <a:xfrm>
            <a:off x="8101584" y="1865376"/>
            <a:ext cx="3456432" cy="1005840"/>
          </a:xfrm>
          <a:prstGeom prst="rect">
            <a:avLst/>
          </a:prstGeom>
          <a:noFill/>
          <a:ln/>
        </p:spPr>
        <p:txBody>
          <a:bodyPr wrap="square" lIns="0" tIns="0" rIns="0" bIns="0" rtlCol="0" anchor="t"/>
          <a:lstStyle/>
          <a:p>
            <a:pPr indent="0" marL="0">
              <a:buNone/>
            </a:pPr>
            <a:r>
              <a:rPr lang="en-US" sz="1300" dirty="0">
                <a:solidFill>
                  <a:srgbClr val="13233B"/>
                </a:solidFill>
                <a:latin typeface="Barlow" pitchFamily="34" charset="0"/>
                <a:ea typeface="Barlow" pitchFamily="34" charset="-122"/>
                <a:cs typeface="Barlow" pitchFamily="34" charset="-120"/>
              </a:rPr>
              <a:t>Al mismo porcentaje del pico, el lactato, la FC y el VO2 varían mucho de un paciente a otro. Con el umbral, la respuesta es más homogénea.</a:t>
            </a:r>
            <a:endParaRPr lang="en-US" sz="1300" dirty="0"/>
          </a:p>
        </p:txBody>
      </p:sp>
      <p:sp>
        <p:nvSpPr>
          <p:cNvPr id="50" name="Shape 47"/>
          <p:cNvSpPr/>
          <p:nvPr/>
        </p:nvSpPr>
        <p:spPr>
          <a:xfrm>
            <a:off x="7955280" y="2999232"/>
            <a:ext cx="3730752" cy="1298448"/>
          </a:xfrm>
          <a:prstGeom prst="roundRect">
            <a:avLst>
              <a:gd name="adj" fmla="val 4930"/>
            </a:avLst>
          </a:prstGeom>
          <a:solidFill>
            <a:srgbClr val="F2F5F9"/>
          </a:solidFill>
          <a:ln w="9525">
            <a:solidFill>
              <a:srgbClr val="F2F5F9"/>
            </a:solidFill>
            <a:prstDash val="solid"/>
          </a:ln>
        </p:spPr>
      </p:sp>
      <p:sp>
        <p:nvSpPr>
          <p:cNvPr id="51" name="Text 48"/>
          <p:cNvSpPr txBox="1"/>
          <p:nvPr/>
        </p:nvSpPr>
        <p:spPr>
          <a:xfrm>
            <a:off x="8101584" y="3090672"/>
            <a:ext cx="3456432" cy="274320"/>
          </a:xfrm>
          <a:prstGeom prst="rect">
            <a:avLst/>
          </a:prstGeom>
          <a:noFill/>
          <a:ln/>
        </p:spPr>
        <p:txBody>
          <a:bodyPr wrap="square" lIns="0" tIns="0" rIns="0" bIns="0" rtlCol="0" anchor="t"/>
          <a:lstStyle/>
          <a:p>
            <a:pPr indent="0" marL="0">
              <a:buNone/>
            </a:pPr>
            <a:r>
              <a:rPr lang="en-US" sz="1450" dirty="0">
                <a:solidFill>
                  <a:srgbClr val="163A63"/>
                </a:solidFill>
                <a:latin typeface="Barlow SemiBold" pitchFamily="34" charset="0"/>
                <a:ea typeface="Barlow SemiBold" pitchFamily="34" charset="-122"/>
                <a:cs typeface="Barlow SemiBold" pitchFamily="34" charset="-120"/>
              </a:rPr>
              <a:t>Por qué no los METs</a:t>
            </a:r>
            <a:endParaRPr lang="en-US" sz="1450" dirty="0"/>
          </a:p>
        </p:txBody>
      </p:sp>
      <p:sp>
        <p:nvSpPr>
          <p:cNvPr id="52" name="Text 49"/>
          <p:cNvSpPr txBox="1"/>
          <p:nvPr/>
        </p:nvSpPr>
        <p:spPr>
          <a:xfrm>
            <a:off x="8101584" y="3383280"/>
            <a:ext cx="3456432" cy="877824"/>
          </a:xfrm>
          <a:prstGeom prst="rect">
            <a:avLst/>
          </a:prstGeom>
          <a:noFill/>
          <a:ln/>
        </p:spPr>
        <p:txBody>
          <a:bodyPr wrap="square" lIns="0" tIns="0" rIns="0" bIns="0" rtlCol="0" anchor="t"/>
          <a:lstStyle/>
          <a:p>
            <a:pPr indent="0" marL="0">
              <a:buNone/>
            </a:pPr>
            <a:r>
              <a:rPr lang="en-US" sz="1300" dirty="0">
                <a:solidFill>
                  <a:srgbClr val="13233B"/>
                </a:solidFill>
                <a:latin typeface="Barlow" pitchFamily="34" charset="0"/>
                <a:ea typeface="Barlow" pitchFamily="34" charset="-122"/>
                <a:cs typeface="Barlow" pitchFamily="34" charset="-120"/>
              </a:rPr>
              <a:t>Se correlacionan mal con la respuesta real y para la mayoría de los pacientes 4 a 6 METs serían un esfuerzo supramáximo.</a:t>
            </a:r>
            <a:endParaRPr lang="en-US" sz="1300" dirty="0"/>
          </a:p>
        </p:txBody>
      </p:sp>
      <p:sp>
        <p:nvSpPr>
          <p:cNvPr id="53" name="Shape 50"/>
          <p:cNvSpPr/>
          <p:nvPr/>
        </p:nvSpPr>
        <p:spPr>
          <a:xfrm>
            <a:off x="7955280" y="4389120"/>
            <a:ext cx="3730752" cy="1572768"/>
          </a:xfrm>
          <a:prstGeom prst="roundRect">
            <a:avLst>
              <a:gd name="adj" fmla="val 4070"/>
            </a:avLst>
          </a:prstGeom>
          <a:solidFill>
            <a:srgbClr val="E6EDF5"/>
          </a:solidFill>
          <a:ln w="9525">
            <a:solidFill>
              <a:srgbClr val="E6EDF5"/>
            </a:solidFill>
            <a:prstDash val="solid"/>
          </a:ln>
        </p:spPr>
      </p:sp>
      <p:sp>
        <p:nvSpPr>
          <p:cNvPr id="54" name="Text 51"/>
          <p:cNvSpPr txBox="1"/>
          <p:nvPr/>
        </p:nvSpPr>
        <p:spPr>
          <a:xfrm>
            <a:off x="8101584" y="4480560"/>
            <a:ext cx="3456432" cy="274320"/>
          </a:xfrm>
          <a:prstGeom prst="rect">
            <a:avLst/>
          </a:prstGeom>
          <a:noFill/>
          <a:ln/>
        </p:spPr>
        <p:txBody>
          <a:bodyPr wrap="square" lIns="0" tIns="0" rIns="0" bIns="0" rtlCol="0" anchor="t"/>
          <a:lstStyle/>
          <a:p>
            <a:pPr indent="0" marL="0">
              <a:buNone/>
            </a:pPr>
            <a:r>
              <a:rPr lang="en-US" sz="1450" dirty="0">
                <a:solidFill>
                  <a:srgbClr val="163A63"/>
                </a:solidFill>
                <a:latin typeface="Barlow SemiBold" pitchFamily="34" charset="0"/>
                <a:ea typeface="Barlow SemiBold" pitchFamily="34" charset="-122"/>
                <a:cs typeface="Barlow SemiBold" pitchFamily="34" charset="-120"/>
              </a:rPr>
              <a:t>Cómo se empieza si hay riesgo</a:t>
            </a:r>
            <a:endParaRPr lang="en-US" sz="1450" dirty="0"/>
          </a:p>
        </p:txBody>
      </p:sp>
      <p:sp>
        <p:nvSpPr>
          <p:cNvPr id="55" name="Text 52"/>
          <p:cNvSpPr txBox="1"/>
          <p:nvPr/>
        </p:nvSpPr>
        <p:spPr>
          <a:xfrm>
            <a:off x="8101584" y="4773168"/>
            <a:ext cx="3456432" cy="1152144"/>
          </a:xfrm>
          <a:prstGeom prst="rect">
            <a:avLst/>
          </a:prstGeom>
          <a:noFill/>
          <a:ln/>
        </p:spPr>
        <p:txBody>
          <a:bodyPr wrap="square" lIns="0" tIns="0" rIns="0" bIns="0" rtlCol="0" anchor="t"/>
          <a:lstStyle/>
          <a:p>
            <a:pPr indent="0" marL="0">
              <a:buNone/>
            </a:pPr>
            <a:r>
              <a:rPr lang="en-US" sz="1300" dirty="0">
                <a:solidFill>
                  <a:srgbClr val="13233B"/>
                </a:solidFill>
                <a:latin typeface="Barlow" pitchFamily="34" charset="0"/>
                <a:ea typeface="Barlow" pitchFamily="34" charset="-122"/>
                <a:cs typeface="Barlow" pitchFamily="34" charset="-120"/>
              </a:rPr>
              <a:t>Con poca capacidad, descompensación reciente o riesgo alto, desde el 40% del VO2 pico. Se sube a VT1, el punto más seguro, y si lo tolera, se acerca a VT2.</a:t>
            </a:r>
            <a:endParaRPr lang="en-US" sz="130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3 · LA VALORACIÓN Y EL EJERCICIO</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Sin analizador de gases, los umbrales se estiman con dos ecuaciones a partir de la frecuencia de reposo y la pico</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 7.5 y figura 13 [1]; Milani JGPO, et al. Eur J Prev Cardiol 2024 [5]. El ejemplo es un cálculo, no un paciente real. lpm: latidos por minuto.</a:t>
            </a:r>
            <a:endParaRPr lang="en-US" sz="1000" dirty="0"/>
          </a:p>
        </p:txBody>
      </p:sp>
      <p:sp>
        <p:nvSpPr>
          <p:cNvPr id="6" name="Shape 3"/>
          <p:cNvSpPr/>
          <p:nvPr/>
        </p:nvSpPr>
        <p:spPr>
          <a:xfrm>
            <a:off x="502920" y="1481328"/>
            <a:ext cx="6720840" cy="950976"/>
          </a:xfrm>
          <a:prstGeom prst="roundRect">
            <a:avLst>
              <a:gd name="adj" fmla="val 6731"/>
            </a:avLst>
          </a:prstGeom>
          <a:solidFill>
            <a:srgbClr val="F2F5F9"/>
          </a:solidFill>
          <a:ln w="9525">
            <a:solidFill>
              <a:srgbClr val="F2F5F9"/>
            </a:solidFill>
            <a:prstDash val="solid"/>
          </a:ln>
        </p:spPr>
      </p:sp>
      <p:sp>
        <p:nvSpPr>
          <p:cNvPr id="7" name="Shape 4"/>
          <p:cNvSpPr/>
          <p:nvPr/>
        </p:nvSpPr>
        <p:spPr>
          <a:xfrm>
            <a:off x="658368" y="1636776"/>
            <a:ext cx="182880" cy="182880"/>
          </a:xfrm>
          <a:prstGeom prst="ellipse">
            <a:avLst/>
          </a:prstGeom>
          <a:solidFill>
            <a:srgbClr val="2E7D32"/>
          </a:solidFill>
          <a:ln w="9525">
            <a:solidFill>
              <a:srgbClr val="2E7D32"/>
            </a:solidFill>
            <a:prstDash val="solid"/>
          </a:ln>
        </p:spPr>
      </p:sp>
      <p:sp>
        <p:nvSpPr>
          <p:cNvPr id="8" name="Text 5"/>
          <p:cNvSpPr txBox="1"/>
          <p:nvPr/>
        </p:nvSpPr>
        <p:spPr>
          <a:xfrm>
            <a:off x="923544" y="1581912"/>
            <a:ext cx="6172200" cy="274320"/>
          </a:xfrm>
          <a:prstGeom prst="rect">
            <a:avLst/>
          </a:prstGeom>
          <a:noFill/>
          <a:ln/>
        </p:spPr>
        <p:txBody>
          <a:bodyPr wrap="square" lIns="0" tIns="0" rIns="0" bIns="0" rtlCol="0" anchor="ctr"/>
          <a:lstStyle/>
          <a:p>
            <a:pPr indent="0" marL="0">
              <a:buNone/>
            </a:pPr>
            <a:r>
              <a:rPr lang="en-US" sz="1400" dirty="0">
                <a:solidFill>
                  <a:srgbClr val="163A63"/>
                </a:solidFill>
                <a:latin typeface="Barlow SemiBold" pitchFamily="34" charset="0"/>
                <a:ea typeface="Barlow SemiBold" pitchFamily="34" charset="-122"/>
                <a:cs typeface="Barlow SemiBold" pitchFamily="34" charset="-120"/>
              </a:rPr>
              <a:t>Primer umbral ventilatorio (VT1)</a:t>
            </a:r>
            <a:endParaRPr lang="en-US" sz="1400" dirty="0"/>
          </a:p>
        </p:txBody>
      </p:sp>
      <p:sp>
        <p:nvSpPr>
          <p:cNvPr id="9" name="Text 6"/>
          <p:cNvSpPr txBox="1"/>
          <p:nvPr/>
        </p:nvSpPr>
        <p:spPr>
          <a:xfrm>
            <a:off x="658368" y="1920240"/>
            <a:ext cx="6446520" cy="420624"/>
          </a:xfrm>
          <a:prstGeom prst="rect">
            <a:avLst/>
          </a:prstGeom>
          <a:noFill/>
          <a:ln/>
        </p:spPr>
        <p:txBody>
          <a:bodyPr wrap="square" lIns="0" tIns="0" rIns="0" bIns="0" rtlCol="0" anchor="ctr"/>
          <a:lstStyle/>
          <a:p>
            <a:pPr indent="0" marL="0">
              <a:buNone/>
            </a:pPr>
            <a:r>
              <a:rPr lang="en-US" sz="1750" dirty="0">
                <a:solidFill>
                  <a:srgbClr val="13233B"/>
                </a:solidFill>
                <a:latin typeface="Barlow SemiBold" pitchFamily="34" charset="0"/>
                <a:ea typeface="Barlow SemiBold" pitchFamily="34" charset="-122"/>
                <a:cs typeface="Barlow SemiBold" pitchFamily="34" charset="-120"/>
              </a:rPr>
              <a:t>FC en VT1 = 4,866 + (0,405 × FC pico) + (0,542 × FC reposo)</a:t>
            </a:r>
            <a:endParaRPr lang="en-US" sz="1750" dirty="0"/>
          </a:p>
        </p:txBody>
      </p:sp>
      <p:sp>
        <p:nvSpPr>
          <p:cNvPr id="10" name="Shape 7"/>
          <p:cNvSpPr/>
          <p:nvPr/>
        </p:nvSpPr>
        <p:spPr>
          <a:xfrm>
            <a:off x="502920" y="2523744"/>
            <a:ext cx="6720840" cy="950976"/>
          </a:xfrm>
          <a:prstGeom prst="roundRect">
            <a:avLst>
              <a:gd name="adj" fmla="val 6731"/>
            </a:avLst>
          </a:prstGeom>
          <a:solidFill>
            <a:srgbClr val="F2F5F9"/>
          </a:solidFill>
          <a:ln w="9525">
            <a:solidFill>
              <a:srgbClr val="F2F5F9"/>
            </a:solidFill>
            <a:prstDash val="solid"/>
          </a:ln>
        </p:spPr>
      </p:sp>
      <p:sp>
        <p:nvSpPr>
          <p:cNvPr id="11" name="Shape 8"/>
          <p:cNvSpPr/>
          <p:nvPr/>
        </p:nvSpPr>
        <p:spPr>
          <a:xfrm>
            <a:off x="658368" y="2679192"/>
            <a:ext cx="182880" cy="182880"/>
          </a:xfrm>
          <a:prstGeom prst="ellipse">
            <a:avLst/>
          </a:prstGeom>
          <a:solidFill>
            <a:srgbClr val="C2630A"/>
          </a:solidFill>
          <a:ln w="9525">
            <a:solidFill>
              <a:srgbClr val="C2630A"/>
            </a:solidFill>
            <a:prstDash val="solid"/>
          </a:ln>
        </p:spPr>
      </p:sp>
      <p:sp>
        <p:nvSpPr>
          <p:cNvPr id="12" name="Text 9"/>
          <p:cNvSpPr txBox="1"/>
          <p:nvPr/>
        </p:nvSpPr>
        <p:spPr>
          <a:xfrm>
            <a:off x="923544" y="2624328"/>
            <a:ext cx="6172200" cy="274320"/>
          </a:xfrm>
          <a:prstGeom prst="rect">
            <a:avLst/>
          </a:prstGeom>
          <a:noFill/>
          <a:ln/>
        </p:spPr>
        <p:txBody>
          <a:bodyPr wrap="square" lIns="0" tIns="0" rIns="0" bIns="0" rtlCol="0" anchor="ctr"/>
          <a:lstStyle/>
          <a:p>
            <a:pPr indent="0" marL="0">
              <a:buNone/>
            </a:pPr>
            <a:r>
              <a:rPr lang="en-US" sz="1400" dirty="0">
                <a:solidFill>
                  <a:srgbClr val="163A63"/>
                </a:solidFill>
                <a:latin typeface="Barlow SemiBold" pitchFamily="34" charset="0"/>
                <a:ea typeface="Barlow SemiBold" pitchFamily="34" charset="-122"/>
                <a:cs typeface="Barlow SemiBold" pitchFamily="34" charset="-120"/>
              </a:rPr>
              <a:t>Segundo umbral ventilatorio (VT2)</a:t>
            </a:r>
            <a:endParaRPr lang="en-US" sz="1400" dirty="0"/>
          </a:p>
        </p:txBody>
      </p:sp>
      <p:sp>
        <p:nvSpPr>
          <p:cNvPr id="13" name="Text 10"/>
          <p:cNvSpPr txBox="1"/>
          <p:nvPr/>
        </p:nvSpPr>
        <p:spPr>
          <a:xfrm>
            <a:off x="658368" y="2962656"/>
            <a:ext cx="6446520" cy="420624"/>
          </a:xfrm>
          <a:prstGeom prst="rect">
            <a:avLst/>
          </a:prstGeom>
          <a:noFill/>
          <a:ln/>
        </p:spPr>
        <p:txBody>
          <a:bodyPr wrap="square" lIns="0" tIns="0" rIns="0" bIns="0" rtlCol="0" anchor="ctr"/>
          <a:lstStyle/>
          <a:p>
            <a:pPr indent="0" marL="0">
              <a:buNone/>
            </a:pPr>
            <a:r>
              <a:rPr lang="en-US" sz="1750" dirty="0">
                <a:solidFill>
                  <a:srgbClr val="13233B"/>
                </a:solidFill>
                <a:latin typeface="Barlow SemiBold" pitchFamily="34" charset="0"/>
                <a:ea typeface="Barlow SemiBold" pitchFamily="34" charset="-122"/>
                <a:cs typeface="Barlow SemiBold" pitchFamily="34" charset="-120"/>
              </a:rPr>
              <a:t>FC en VT2 = −2,606 + (0,773 × FC pico) + (0,254 × FC reposo)</a:t>
            </a:r>
            <a:endParaRPr lang="en-US" sz="1750" dirty="0"/>
          </a:p>
        </p:txBody>
      </p:sp>
      <p:sp>
        <p:nvSpPr>
          <p:cNvPr id="14" name="Text 11"/>
          <p:cNvSpPr txBox="1"/>
          <p:nvPr/>
        </p:nvSpPr>
        <p:spPr>
          <a:xfrm>
            <a:off x="502920" y="3657600"/>
            <a:ext cx="6720840" cy="274320"/>
          </a:xfrm>
          <a:prstGeom prst="rect">
            <a:avLst/>
          </a:prstGeom>
          <a:noFill/>
          <a:ln/>
        </p:spPr>
        <p:txBody>
          <a:bodyPr wrap="square" lIns="0" tIns="0" rIns="0" bIns="0" rtlCol="0" anchor="t"/>
          <a:lstStyle/>
          <a:p>
            <a:pPr indent="0" marL="0">
              <a:buNone/>
            </a:pPr>
            <a:r>
              <a:rPr lang="en-US" sz="1450" dirty="0">
                <a:solidFill>
                  <a:srgbClr val="163A63"/>
                </a:solidFill>
                <a:latin typeface="Barlow SemiBold" pitchFamily="34" charset="0"/>
                <a:ea typeface="Barlow SemiBold" pitchFamily="34" charset="-122"/>
                <a:cs typeface="Barlow SemiBold" pitchFamily="34" charset="-120"/>
              </a:rPr>
              <a:t>Un ejemplo de cálculo con FC de reposo de 65 lpm y FC pico de 130 lpm</a:t>
            </a:r>
            <a:endParaRPr lang="en-US" sz="1450" dirty="0"/>
          </a:p>
        </p:txBody>
      </p:sp>
      <p:sp>
        <p:nvSpPr>
          <p:cNvPr id="15" name="Shape 12"/>
          <p:cNvSpPr/>
          <p:nvPr/>
        </p:nvSpPr>
        <p:spPr>
          <a:xfrm>
            <a:off x="685800" y="4343400"/>
            <a:ext cx="6355080" cy="566928"/>
          </a:xfrm>
          <a:prstGeom prst="rect">
            <a:avLst/>
          </a:prstGeom>
          <a:solidFill>
            <a:srgbClr val="F2F5F9"/>
          </a:solidFill>
          <a:ln w="6350">
            <a:solidFill>
              <a:srgbClr val="F2F5F9"/>
            </a:solidFill>
            <a:prstDash val="solid"/>
          </a:ln>
        </p:spPr>
      </p:sp>
      <p:sp>
        <p:nvSpPr>
          <p:cNvPr id="16" name="Text 13"/>
          <p:cNvSpPr/>
          <p:nvPr/>
        </p:nvSpPr>
        <p:spPr>
          <a:xfrm>
            <a:off x="1082993" y="4343400"/>
            <a:ext cx="2224278" cy="566928"/>
          </a:xfrm>
          <a:prstGeom prst="rect">
            <a:avLst/>
          </a:prstGeom>
          <a:solidFill>
            <a:srgbClr val="F0F7F1"/>
          </a:solidFill>
          <a:ln w="12700">
            <a:solidFill>
              <a:srgbClr val="FFFFFF"/>
            </a:solidFill>
          </a:ln>
        </p:spPr>
        <p:txBody>
          <a:bodyPr wrap="square" lIns="0" tIns="0" rIns="0" bIns="0" rtlCol="0" anchor="ctr"/>
          <a:lstStyle/>
          <a:p>
            <a:pPr algn="ctr" indent="0" marL="0">
              <a:buNone/>
            </a:pPr>
            <a:r>
              <a:rPr lang="en-US" sz="1200" b="1" dirty="0">
                <a:solidFill>
                  <a:srgbClr val="1E5C24"/>
                </a:solidFill>
                <a:latin typeface="Barlow" pitchFamily="34" charset="0"/>
                <a:ea typeface="Barlow" pitchFamily="34" charset="-122"/>
                <a:cs typeface="Barlow" pitchFamily="34" charset="-120"/>
              </a:rPr>
              <a:t>Hasta VT1</a:t>
            </a:r>
            <a:endParaRPr lang="en-US" sz="1200" dirty="0"/>
          </a:p>
        </p:txBody>
      </p:sp>
      <p:sp>
        <p:nvSpPr>
          <p:cNvPr id="17" name="Text 14"/>
          <p:cNvSpPr/>
          <p:nvPr/>
        </p:nvSpPr>
        <p:spPr>
          <a:xfrm>
            <a:off x="3307270" y="4343400"/>
            <a:ext cx="1668209" cy="566928"/>
          </a:xfrm>
          <a:prstGeom prst="rect">
            <a:avLst/>
          </a:prstGeom>
          <a:solidFill>
            <a:srgbClr val="FBF6E6"/>
          </a:solidFill>
          <a:ln w="12700">
            <a:solidFill>
              <a:srgbClr val="FFFFFF"/>
            </a:solidFill>
          </a:ln>
        </p:spPr>
        <p:txBody>
          <a:bodyPr wrap="square" lIns="0" tIns="0" rIns="0" bIns="0" rtlCol="0" anchor="ctr"/>
          <a:lstStyle/>
          <a:p>
            <a:pPr algn="ctr" indent="0" marL="0">
              <a:buNone/>
            </a:pPr>
            <a:r>
              <a:rPr lang="en-US" sz="1200" b="1" dirty="0">
                <a:solidFill>
                  <a:srgbClr val="7A5500"/>
                </a:solidFill>
                <a:latin typeface="Barlow" pitchFamily="34" charset="0"/>
                <a:ea typeface="Barlow" pitchFamily="34" charset="-122"/>
                <a:cs typeface="Barlow" pitchFamily="34" charset="-120"/>
              </a:rPr>
              <a:t>De VT1 a VT2</a:t>
            </a:r>
            <a:endParaRPr lang="en-US" sz="1200" dirty="0"/>
          </a:p>
        </p:txBody>
      </p:sp>
      <p:sp>
        <p:nvSpPr>
          <p:cNvPr id="18" name="Text 15"/>
          <p:cNvSpPr/>
          <p:nvPr/>
        </p:nvSpPr>
        <p:spPr>
          <a:xfrm>
            <a:off x="4975479" y="4343400"/>
            <a:ext cx="1271016" cy="566928"/>
          </a:xfrm>
          <a:prstGeom prst="rect">
            <a:avLst/>
          </a:prstGeom>
          <a:solidFill>
            <a:srgbClr val="FDF3E7"/>
          </a:solidFill>
          <a:ln w="12700">
            <a:solidFill>
              <a:srgbClr val="FFFFFF"/>
            </a:solidFill>
          </a:ln>
        </p:spPr>
        <p:txBody>
          <a:bodyPr wrap="square" lIns="0" tIns="0" rIns="0" bIns="0" rtlCol="0" anchor="ctr"/>
          <a:lstStyle/>
          <a:p>
            <a:pPr algn="ctr" indent="0" marL="0">
              <a:buNone/>
            </a:pPr>
            <a:r>
              <a:rPr lang="en-US" sz="1200" b="1" dirty="0">
                <a:solidFill>
                  <a:srgbClr val="8F4300"/>
                </a:solidFill>
                <a:latin typeface="Barlow" pitchFamily="34" charset="0"/>
                <a:ea typeface="Barlow" pitchFamily="34" charset="-122"/>
                <a:cs typeface="Barlow" pitchFamily="34" charset="-120"/>
              </a:rPr>
              <a:t>Sobre VT2</a:t>
            </a:r>
            <a:endParaRPr lang="en-US" sz="1200" dirty="0"/>
          </a:p>
        </p:txBody>
      </p:sp>
      <p:sp>
        <p:nvSpPr>
          <p:cNvPr id="19" name="Shape 16"/>
          <p:cNvSpPr/>
          <p:nvPr/>
        </p:nvSpPr>
        <p:spPr>
          <a:xfrm>
            <a:off x="1082993" y="4251960"/>
            <a:ext cx="0" cy="658368"/>
          </a:xfrm>
          <a:prstGeom prst="line">
            <a:avLst/>
          </a:prstGeom>
          <a:noFill/>
          <a:ln w="25400">
            <a:solidFill>
              <a:srgbClr val="5F6B7A"/>
            </a:solidFill>
            <a:prstDash val="solid"/>
          </a:ln>
        </p:spPr>
      </p:sp>
      <p:sp>
        <p:nvSpPr>
          <p:cNvPr id="20" name="Text 17"/>
          <p:cNvSpPr txBox="1"/>
          <p:nvPr/>
        </p:nvSpPr>
        <p:spPr>
          <a:xfrm>
            <a:off x="488632" y="3959352"/>
            <a:ext cx="1188720" cy="274320"/>
          </a:xfrm>
          <a:prstGeom prst="rect">
            <a:avLst/>
          </a:prstGeom>
          <a:noFill/>
          <a:ln/>
        </p:spPr>
        <p:txBody>
          <a:bodyPr wrap="square" lIns="0" tIns="0" rIns="0" bIns="0" rtlCol="0" anchor="b"/>
          <a:lstStyle/>
          <a:p>
            <a:pPr algn="ctr" indent="0" marL="0">
              <a:buNone/>
            </a:pPr>
            <a:r>
              <a:rPr lang="en-US" sz="1250" dirty="0">
                <a:solidFill>
                  <a:srgbClr val="5F6B7A"/>
                </a:solidFill>
                <a:latin typeface="Barlow SemiBold" pitchFamily="34" charset="0"/>
                <a:ea typeface="Barlow SemiBold" pitchFamily="34" charset="-122"/>
                <a:cs typeface="Barlow SemiBold" pitchFamily="34" charset="-120"/>
              </a:rPr>
              <a:t>Reposo 65</a:t>
            </a:r>
            <a:endParaRPr lang="en-US" sz="1250" dirty="0"/>
          </a:p>
        </p:txBody>
      </p:sp>
      <p:sp>
        <p:nvSpPr>
          <p:cNvPr id="21" name="Shape 18"/>
          <p:cNvSpPr/>
          <p:nvPr/>
        </p:nvSpPr>
        <p:spPr>
          <a:xfrm>
            <a:off x="3307270" y="4251960"/>
            <a:ext cx="0" cy="658368"/>
          </a:xfrm>
          <a:prstGeom prst="line">
            <a:avLst/>
          </a:prstGeom>
          <a:noFill/>
          <a:ln w="25400">
            <a:solidFill>
              <a:srgbClr val="2E7D32"/>
            </a:solidFill>
            <a:prstDash val="solid"/>
          </a:ln>
        </p:spPr>
      </p:sp>
      <p:sp>
        <p:nvSpPr>
          <p:cNvPr id="22" name="Text 19"/>
          <p:cNvSpPr txBox="1"/>
          <p:nvPr/>
        </p:nvSpPr>
        <p:spPr>
          <a:xfrm>
            <a:off x="2712910" y="3959352"/>
            <a:ext cx="1188720" cy="274320"/>
          </a:xfrm>
          <a:prstGeom prst="rect">
            <a:avLst/>
          </a:prstGeom>
          <a:noFill/>
          <a:ln/>
        </p:spPr>
        <p:txBody>
          <a:bodyPr wrap="square" lIns="0" tIns="0" rIns="0" bIns="0" rtlCol="0" anchor="b"/>
          <a:lstStyle/>
          <a:p>
            <a:pPr algn="ctr" indent="0" marL="0">
              <a:buNone/>
            </a:pPr>
            <a:r>
              <a:rPr lang="en-US" sz="1250" dirty="0">
                <a:solidFill>
                  <a:srgbClr val="2E7D32"/>
                </a:solidFill>
                <a:latin typeface="Barlow SemiBold" pitchFamily="34" charset="0"/>
                <a:ea typeface="Barlow SemiBold" pitchFamily="34" charset="-122"/>
                <a:cs typeface="Barlow SemiBold" pitchFamily="34" charset="-120"/>
              </a:rPr>
              <a:t>VT1 93</a:t>
            </a:r>
            <a:endParaRPr lang="en-US" sz="1250" dirty="0"/>
          </a:p>
        </p:txBody>
      </p:sp>
      <p:sp>
        <p:nvSpPr>
          <p:cNvPr id="23" name="Shape 20"/>
          <p:cNvSpPr/>
          <p:nvPr/>
        </p:nvSpPr>
        <p:spPr>
          <a:xfrm>
            <a:off x="4975479" y="4251960"/>
            <a:ext cx="0" cy="658368"/>
          </a:xfrm>
          <a:prstGeom prst="line">
            <a:avLst/>
          </a:prstGeom>
          <a:noFill/>
          <a:ln w="25400">
            <a:solidFill>
              <a:srgbClr val="C2630A"/>
            </a:solidFill>
            <a:prstDash val="solid"/>
          </a:ln>
        </p:spPr>
      </p:sp>
      <p:sp>
        <p:nvSpPr>
          <p:cNvPr id="24" name="Text 21"/>
          <p:cNvSpPr txBox="1"/>
          <p:nvPr/>
        </p:nvSpPr>
        <p:spPr>
          <a:xfrm>
            <a:off x="4381119" y="3959352"/>
            <a:ext cx="1188720" cy="274320"/>
          </a:xfrm>
          <a:prstGeom prst="rect">
            <a:avLst/>
          </a:prstGeom>
          <a:noFill/>
          <a:ln/>
        </p:spPr>
        <p:txBody>
          <a:bodyPr wrap="square" lIns="0" tIns="0" rIns="0" bIns="0" rtlCol="0" anchor="b"/>
          <a:lstStyle/>
          <a:p>
            <a:pPr algn="ctr" indent="0" marL="0">
              <a:buNone/>
            </a:pPr>
            <a:r>
              <a:rPr lang="en-US" sz="1250" dirty="0">
                <a:solidFill>
                  <a:srgbClr val="C2630A"/>
                </a:solidFill>
                <a:latin typeface="Barlow SemiBold" pitchFamily="34" charset="0"/>
                <a:ea typeface="Barlow SemiBold" pitchFamily="34" charset="-122"/>
                <a:cs typeface="Barlow SemiBold" pitchFamily="34" charset="-120"/>
              </a:rPr>
              <a:t>VT2 114</a:t>
            </a:r>
            <a:endParaRPr lang="en-US" sz="1250" dirty="0"/>
          </a:p>
        </p:txBody>
      </p:sp>
      <p:sp>
        <p:nvSpPr>
          <p:cNvPr id="25" name="Shape 22"/>
          <p:cNvSpPr/>
          <p:nvPr/>
        </p:nvSpPr>
        <p:spPr>
          <a:xfrm>
            <a:off x="6246495" y="4251960"/>
            <a:ext cx="0" cy="658368"/>
          </a:xfrm>
          <a:prstGeom prst="line">
            <a:avLst/>
          </a:prstGeom>
          <a:noFill/>
          <a:ln w="25400">
            <a:solidFill>
              <a:srgbClr val="5F6B7A"/>
            </a:solidFill>
            <a:prstDash val="solid"/>
          </a:ln>
        </p:spPr>
      </p:sp>
      <p:sp>
        <p:nvSpPr>
          <p:cNvPr id="26" name="Text 23"/>
          <p:cNvSpPr txBox="1"/>
          <p:nvPr/>
        </p:nvSpPr>
        <p:spPr>
          <a:xfrm>
            <a:off x="5652135" y="3959352"/>
            <a:ext cx="1188720" cy="274320"/>
          </a:xfrm>
          <a:prstGeom prst="rect">
            <a:avLst/>
          </a:prstGeom>
          <a:noFill/>
          <a:ln/>
        </p:spPr>
        <p:txBody>
          <a:bodyPr wrap="square" lIns="0" tIns="0" rIns="0" bIns="0" rtlCol="0" anchor="b"/>
          <a:lstStyle/>
          <a:p>
            <a:pPr algn="ctr" indent="0" marL="0">
              <a:buNone/>
            </a:pPr>
            <a:r>
              <a:rPr lang="en-US" sz="1250" dirty="0">
                <a:solidFill>
                  <a:srgbClr val="5F6B7A"/>
                </a:solidFill>
                <a:latin typeface="Barlow SemiBold" pitchFamily="34" charset="0"/>
                <a:ea typeface="Barlow SemiBold" pitchFamily="34" charset="-122"/>
                <a:cs typeface="Barlow SemiBold" pitchFamily="34" charset="-120"/>
              </a:rPr>
              <a:t>Pico 130</a:t>
            </a:r>
            <a:endParaRPr lang="en-US" sz="1250" dirty="0"/>
          </a:p>
        </p:txBody>
      </p:sp>
      <p:sp>
        <p:nvSpPr>
          <p:cNvPr id="27" name="Text 24"/>
          <p:cNvSpPr txBox="1"/>
          <p:nvPr/>
        </p:nvSpPr>
        <p:spPr>
          <a:xfrm>
            <a:off x="457200" y="4937760"/>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60</a:t>
            </a:r>
            <a:endParaRPr lang="en-US" sz="1100" dirty="0"/>
          </a:p>
        </p:txBody>
      </p:sp>
      <p:sp>
        <p:nvSpPr>
          <p:cNvPr id="28" name="Text 25"/>
          <p:cNvSpPr txBox="1"/>
          <p:nvPr/>
        </p:nvSpPr>
        <p:spPr>
          <a:xfrm>
            <a:off x="1251585" y="4937760"/>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70</a:t>
            </a:r>
            <a:endParaRPr lang="en-US" sz="1100" dirty="0"/>
          </a:p>
        </p:txBody>
      </p:sp>
      <p:sp>
        <p:nvSpPr>
          <p:cNvPr id="29" name="Text 26"/>
          <p:cNvSpPr txBox="1"/>
          <p:nvPr/>
        </p:nvSpPr>
        <p:spPr>
          <a:xfrm>
            <a:off x="2045970" y="4937760"/>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80</a:t>
            </a:r>
            <a:endParaRPr lang="en-US" sz="1100" dirty="0"/>
          </a:p>
        </p:txBody>
      </p:sp>
      <p:sp>
        <p:nvSpPr>
          <p:cNvPr id="30" name="Text 27"/>
          <p:cNvSpPr txBox="1"/>
          <p:nvPr/>
        </p:nvSpPr>
        <p:spPr>
          <a:xfrm>
            <a:off x="2840355" y="4937760"/>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90</a:t>
            </a:r>
            <a:endParaRPr lang="en-US" sz="1100" dirty="0"/>
          </a:p>
        </p:txBody>
      </p:sp>
      <p:sp>
        <p:nvSpPr>
          <p:cNvPr id="31" name="Text 28"/>
          <p:cNvSpPr txBox="1"/>
          <p:nvPr/>
        </p:nvSpPr>
        <p:spPr>
          <a:xfrm>
            <a:off x="3634740" y="4937760"/>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100</a:t>
            </a:r>
            <a:endParaRPr lang="en-US" sz="1100" dirty="0"/>
          </a:p>
        </p:txBody>
      </p:sp>
      <p:sp>
        <p:nvSpPr>
          <p:cNvPr id="32" name="Text 29"/>
          <p:cNvSpPr txBox="1"/>
          <p:nvPr/>
        </p:nvSpPr>
        <p:spPr>
          <a:xfrm>
            <a:off x="4429125" y="4937760"/>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110</a:t>
            </a:r>
            <a:endParaRPr lang="en-US" sz="1100" dirty="0"/>
          </a:p>
        </p:txBody>
      </p:sp>
      <p:sp>
        <p:nvSpPr>
          <p:cNvPr id="33" name="Text 30"/>
          <p:cNvSpPr txBox="1"/>
          <p:nvPr/>
        </p:nvSpPr>
        <p:spPr>
          <a:xfrm>
            <a:off x="5223510" y="4937760"/>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120</a:t>
            </a:r>
            <a:endParaRPr lang="en-US" sz="1100" dirty="0"/>
          </a:p>
        </p:txBody>
      </p:sp>
      <p:sp>
        <p:nvSpPr>
          <p:cNvPr id="34" name="Text 31"/>
          <p:cNvSpPr txBox="1"/>
          <p:nvPr/>
        </p:nvSpPr>
        <p:spPr>
          <a:xfrm>
            <a:off x="6017895" y="4937760"/>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130</a:t>
            </a:r>
            <a:endParaRPr lang="en-US" sz="1100" dirty="0"/>
          </a:p>
        </p:txBody>
      </p:sp>
      <p:sp>
        <p:nvSpPr>
          <p:cNvPr id="35" name="Text 32"/>
          <p:cNvSpPr txBox="1"/>
          <p:nvPr/>
        </p:nvSpPr>
        <p:spPr>
          <a:xfrm>
            <a:off x="6812280" y="4937760"/>
            <a:ext cx="45720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140</a:t>
            </a:r>
            <a:endParaRPr lang="en-US" sz="1100" dirty="0"/>
          </a:p>
        </p:txBody>
      </p:sp>
      <p:sp>
        <p:nvSpPr>
          <p:cNvPr id="36" name="Text 33"/>
          <p:cNvSpPr txBox="1"/>
          <p:nvPr/>
        </p:nvSpPr>
        <p:spPr>
          <a:xfrm>
            <a:off x="6766560" y="5111496"/>
            <a:ext cx="457200" cy="182880"/>
          </a:xfrm>
          <a:prstGeom prst="rect">
            <a:avLst/>
          </a:prstGeom>
          <a:noFill/>
          <a:ln/>
        </p:spPr>
        <p:txBody>
          <a:bodyPr wrap="square" lIns="0" tIns="0" rIns="0" bIns="0" rtlCol="0" anchor="t"/>
          <a:lstStyle/>
          <a:p>
            <a:pPr algn="r" indent="0" marL="0">
              <a:buNone/>
            </a:pPr>
            <a:r>
              <a:rPr lang="en-US" sz="1050" dirty="0">
                <a:solidFill>
                  <a:srgbClr val="5F6B7A"/>
                </a:solidFill>
                <a:latin typeface="Barlow" pitchFamily="34" charset="0"/>
                <a:ea typeface="Barlow" pitchFamily="34" charset="-122"/>
                <a:cs typeface="Barlow" pitchFamily="34" charset="-120"/>
              </a:rPr>
              <a:t>lpm</a:t>
            </a:r>
            <a:endParaRPr lang="en-US" sz="1050" dirty="0"/>
          </a:p>
        </p:txBody>
      </p:sp>
      <p:sp>
        <p:nvSpPr>
          <p:cNvPr id="37" name="Text 34"/>
          <p:cNvSpPr txBox="1"/>
          <p:nvPr/>
        </p:nvSpPr>
        <p:spPr>
          <a:xfrm>
            <a:off x="685800" y="5184648"/>
            <a:ext cx="5806440" cy="548640"/>
          </a:xfrm>
          <a:prstGeom prst="rect">
            <a:avLst/>
          </a:prstGeom>
          <a:noFill/>
          <a:ln/>
        </p:spPr>
        <p:txBody>
          <a:bodyPr wrap="square" lIns="0" tIns="0" rIns="0" bIns="0" rtlCol="0" anchor="t"/>
          <a:lstStyle/>
          <a:p>
            <a:pPr indent="0" marL="0">
              <a:buNone/>
            </a:pPr>
            <a:r>
              <a:rPr lang="en-US" sz="1450" dirty="0">
                <a:solidFill>
                  <a:srgbClr val="44505F"/>
                </a:solidFill>
                <a:latin typeface="Barlow" pitchFamily="34" charset="0"/>
                <a:ea typeface="Barlow" pitchFamily="34" charset="-122"/>
                <a:cs typeface="Barlow" pitchFamily="34" charset="-120"/>
              </a:rPr>
              <a:t>4,866 + (0,405 × 130) + (0,542 × 65) = 93 lpm</a:t>
            </a:r>
            <a:endParaRPr lang="en-US" sz="1450" dirty="0"/>
          </a:p>
          <a:p>
            <a:pPr indent="0" marL="0">
              <a:buNone/>
            </a:pPr>
            <a:r>
              <a:rPr lang="en-US" sz="1450" dirty="0">
                <a:solidFill>
                  <a:srgbClr val="44505F"/>
                </a:solidFill>
                <a:latin typeface="Barlow" pitchFamily="34" charset="0"/>
                <a:ea typeface="Barlow" pitchFamily="34" charset="-122"/>
                <a:cs typeface="Barlow" pitchFamily="34" charset="-120"/>
              </a:rPr>
              <a:t>−2,606 + (0,773 × 130) + (0,254 × 65) = 114 lpm</a:t>
            </a:r>
            <a:endParaRPr lang="en-US" sz="1450" dirty="0"/>
          </a:p>
        </p:txBody>
      </p:sp>
      <p:sp>
        <p:nvSpPr>
          <p:cNvPr id="38" name="Text 35"/>
          <p:cNvSpPr txBox="1"/>
          <p:nvPr/>
        </p:nvSpPr>
        <p:spPr>
          <a:xfrm>
            <a:off x="7498080" y="1481328"/>
            <a:ext cx="4187952" cy="274320"/>
          </a:xfrm>
          <a:prstGeom prst="rect">
            <a:avLst/>
          </a:prstGeom>
          <a:noFill/>
          <a:ln/>
        </p:spPr>
        <p:txBody>
          <a:bodyPr wrap="square" lIns="0" tIns="0" rIns="0" bIns="0" rtlCol="0" anchor="t"/>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Cómo se hace, en tres pasos</a:t>
            </a:r>
            <a:endParaRPr lang="en-US" sz="1500" dirty="0"/>
          </a:p>
        </p:txBody>
      </p:sp>
      <p:sp>
        <p:nvSpPr>
          <p:cNvPr id="39" name="Text 36"/>
          <p:cNvSpPr/>
          <p:nvPr/>
        </p:nvSpPr>
        <p:spPr>
          <a:xfrm>
            <a:off x="7498080" y="1847088"/>
            <a:ext cx="365760" cy="365760"/>
          </a:xfrm>
          <a:prstGeom prst="ellipse">
            <a:avLst/>
          </a:prstGeom>
          <a:solidFill>
            <a:srgbClr val="163A63"/>
          </a:solidFill>
          <a:ln>
            <a:solidFill>
              <a:srgbClr val="163A63"/>
            </a:solidFill>
          </a:ln>
        </p:spPr>
        <p:txBody>
          <a:bodyPr wrap="square" lIns="0" tIns="0" rIns="0" bIns="0" rtlCol="0" anchor="ctr"/>
          <a:lstStyle/>
          <a:p>
            <a:pPr algn="ctr" indent="0" marL="0">
              <a:buNone/>
            </a:pPr>
            <a:r>
              <a:rPr lang="en-US" sz="1400" b="1" dirty="0">
                <a:solidFill>
                  <a:srgbClr val="FFFFFF"/>
                </a:solidFill>
                <a:latin typeface="Barlow" pitchFamily="34" charset="0"/>
                <a:ea typeface="Barlow" pitchFamily="34" charset="-122"/>
                <a:cs typeface="Barlow" pitchFamily="34" charset="-120"/>
              </a:rPr>
              <a:t>1</a:t>
            </a:r>
            <a:endParaRPr lang="en-US" sz="1400" dirty="0"/>
          </a:p>
        </p:txBody>
      </p:sp>
      <p:sp>
        <p:nvSpPr>
          <p:cNvPr id="40" name="Text 37"/>
          <p:cNvSpPr txBox="1"/>
          <p:nvPr/>
        </p:nvSpPr>
        <p:spPr>
          <a:xfrm>
            <a:off x="7973568" y="1828800"/>
            <a:ext cx="3712464" cy="914400"/>
          </a:xfrm>
          <a:prstGeom prst="rect">
            <a:avLst/>
          </a:prstGeom>
          <a:noFill/>
          <a:ln/>
        </p:spPr>
        <p:txBody>
          <a:bodyPr wrap="square" lIns="0" tIns="0" rIns="0" bIns="0" rtlCol="0" anchor="t"/>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Fijar la intensidad inicial</a:t>
            </a:r>
            <a:endParaRPr lang="en-US" sz="1400" dirty="0"/>
          </a:p>
          <a:p>
            <a:pPr indent="0" marL="0">
              <a:buNone/>
            </a:pPr>
            <a:r>
              <a:rPr lang="en-US" sz="1300" dirty="0">
                <a:solidFill>
                  <a:srgbClr val="44505F"/>
                </a:solidFill>
                <a:latin typeface="Barlow" pitchFamily="34" charset="0"/>
                <a:ea typeface="Barlow" pitchFamily="34" charset="-122"/>
                <a:cs typeface="Barlow" pitchFamily="34" charset="-120"/>
              </a:rPr>
              <a:t>Con ergoespirometría si se puede y, si no, con la FC de reposo y la pico de una ergometría.</a:t>
            </a:r>
            <a:endParaRPr lang="en-US" sz="1400" dirty="0"/>
          </a:p>
        </p:txBody>
      </p:sp>
      <p:sp>
        <p:nvSpPr>
          <p:cNvPr id="41" name="Text 38"/>
          <p:cNvSpPr/>
          <p:nvPr/>
        </p:nvSpPr>
        <p:spPr>
          <a:xfrm>
            <a:off x="7498080" y="2798064"/>
            <a:ext cx="365760" cy="365760"/>
          </a:xfrm>
          <a:prstGeom prst="ellipse">
            <a:avLst/>
          </a:prstGeom>
          <a:solidFill>
            <a:srgbClr val="163A63"/>
          </a:solidFill>
          <a:ln>
            <a:solidFill>
              <a:srgbClr val="163A63"/>
            </a:solidFill>
          </a:ln>
        </p:spPr>
        <p:txBody>
          <a:bodyPr wrap="square" lIns="0" tIns="0" rIns="0" bIns="0" rtlCol="0" anchor="ctr"/>
          <a:lstStyle/>
          <a:p>
            <a:pPr algn="ctr" indent="0" marL="0">
              <a:buNone/>
            </a:pPr>
            <a:r>
              <a:rPr lang="en-US" sz="1400" b="1" dirty="0">
                <a:solidFill>
                  <a:srgbClr val="FFFFFF"/>
                </a:solidFill>
                <a:latin typeface="Barlow" pitchFamily="34" charset="0"/>
                <a:ea typeface="Barlow" pitchFamily="34" charset="-122"/>
                <a:cs typeface="Barlow" pitchFamily="34" charset="-120"/>
              </a:rPr>
              <a:t>2</a:t>
            </a:r>
            <a:endParaRPr lang="en-US" sz="1400" dirty="0"/>
          </a:p>
        </p:txBody>
      </p:sp>
      <p:sp>
        <p:nvSpPr>
          <p:cNvPr id="42" name="Text 39"/>
          <p:cNvSpPr txBox="1"/>
          <p:nvPr/>
        </p:nvSpPr>
        <p:spPr>
          <a:xfrm>
            <a:off x="7973568" y="2779776"/>
            <a:ext cx="3712464" cy="749808"/>
          </a:xfrm>
          <a:prstGeom prst="rect">
            <a:avLst/>
          </a:prstGeom>
          <a:noFill/>
          <a:ln/>
        </p:spPr>
        <p:txBody>
          <a:bodyPr wrap="square" lIns="0" tIns="0" rIns="0" bIns="0" rtlCol="0" anchor="t"/>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Ajustar en las sesiones</a:t>
            </a:r>
            <a:endParaRPr lang="en-US" sz="1400" dirty="0"/>
          </a:p>
          <a:p>
            <a:pPr indent="0" marL="0">
              <a:buNone/>
            </a:pPr>
            <a:r>
              <a:rPr lang="en-US" sz="1300" dirty="0">
                <a:solidFill>
                  <a:srgbClr val="44505F"/>
                </a:solidFill>
                <a:latin typeface="Barlow" pitchFamily="34" charset="0"/>
                <a:ea typeface="Barlow" pitchFamily="34" charset="-122"/>
                <a:cs typeface="Barlow" pitchFamily="34" charset="-120"/>
              </a:rPr>
              <a:t>Con la prueba del habla o la escala de Borg. En la fuerza, con la escala OMNI-RES.</a:t>
            </a:r>
            <a:endParaRPr lang="en-US" sz="1400" dirty="0"/>
          </a:p>
        </p:txBody>
      </p:sp>
      <p:sp>
        <p:nvSpPr>
          <p:cNvPr id="43" name="Text 40"/>
          <p:cNvSpPr/>
          <p:nvPr/>
        </p:nvSpPr>
        <p:spPr>
          <a:xfrm>
            <a:off x="7498080" y="3584448"/>
            <a:ext cx="365760" cy="365760"/>
          </a:xfrm>
          <a:prstGeom prst="ellipse">
            <a:avLst/>
          </a:prstGeom>
          <a:solidFill>
            <a:srgbClr val="163A63"/>
          </a:solidFill>
          <a:ln>
            <a:solidFill>
              <a:srgbClr val="163A63"/>
            </a:solidFill>
          </a:ln>
        </p:spPr>
        <p:txBody>
          <a:bodyPr wrap="square" lIns="0" tIns="0" rIns="0" bIns="0" rtlCol="0" anchor="ctr"/>
          <a:lstStyle/>
          <a:p>
            <a:pPr algn="ctr" indent="0" marL="0">
              <a:buNone/>
            </a:pPr>
            <a:r>
              <a:rPr lang="en-US" sz="1400" b="1" dirty="0">
                <a:solidFill>
                  <a:srgbClr val="FFFFFF"/>
                </a:solidFill>
                <a:latin typeface="Barlow" pitchFamily="34" charset="0"/>
                <a:ea typeface="Barlow" pitchFamily="34" charset="-122"/>
                <a:cs typeface="Barlow" pitchFamily="34" charset="-120"/>
              </a:rPr>
              <a:t>3</a:t>
            </a:r>
            <a:endParaRPr lang="en-US" sz="1400" dirty="0"/>
          </a:p>
        </p:txBody>
      </p:sp>
      <p:sp>
        <p:nvSpPr>
          <p:cNvPr id="44" name="Text 41"/>
          <p:cNvSpPr txBox="1"/>
          <p:nvPr/>
        </p:nvSpPr>
        <p:spPr>
          <a:xfrm>
            <a:off x="7973568" y="3566160"/>
            <a:ext cx="3712464" cy="585216"/>
          </a:xfrm>
          <a:prstGeom prst="rect">
            <a:avLst/>
          </a:prstGeom>
          <a:noFill/>
          <a:ln/>
        </p:spPr>
        <p:txBody>
          <a:bodyPr wrap="square" lIns="0" tIns="0" rIns="0" bIns="0" rtlCol="0" anchor="t"/>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Revisar a intervalos regulares</a:t>
            </a:r>
            <a:endParaRPr lang="en-US" sz="1400" dirty="0"/>
          </a:p>
          <a:p>
            <a:pPr indent="0" marL="0">
              <a:buNone/>
            </a:pPr>
            <a:r>
              <a:rPr lang="en-US" sz="1300" dirty="0">
                <a:solidFill>
                  <a:srgbClr val="44505F"/>
                </a:solidFill>
                <a:latin typeface="Barlow" pitchFamily="34" charset="0"/>
                <a:ea typeface="Barlow" pitchFamily="34" charset="-122"/>
                <a:cs typeface="Barlow" pitchFamily="34" charset="-120"/>
              </a:rPr>
              <a:t>Los umbrales cambian al mejorar la forma física.</a:t>
            </a:r>
            <a:endParaRPr lang="en-US" sz="1400" dirty="0"/>
          </a:p>
        </p:txBody>
      </p:sp>
      <p:sp>
        <p:nvSpPr>
          <p:cNvPr id="45" name="Shape 42"/>
          <p:cNvSpPr/>
          <p:nvPr/>
        </p:nvSpPr>
        <p:spPr>
          <a:xfrm>
            <a:off x="7498080" y="4279392"/>
            <a:ext cx="4187952" cy="1700784"/>
          </a:xfrm>
          <a:prstGeom prst="roundRect">
            <a:avLst>
              <a:gd name="adj" fmla="val 3763"/>
            </a:avLst>
          </a:prstGeom>
          <a:solidFill>
            <a:srgbClr val="E6EDF5"/>
          </a:solidFill>
          <a:ln w="9525">
            <a:solidFill>
              <a:srgbClr val="E6EDF5"/>
            </a:solidFill>
            <a:prstDash val="solid"/>
          </a:ln>
        </p:spPr>
      </p:sp>
      <p:sp>
        <p:nvSpPr>
          <p:cNvPr id="46" name="Text 43"/>
          <p:cNvSpPr txBox="1"/>
          <p:nvPr/>
        </p:nvSpPr>
        <p:spPr>
          <a:xfrm>
            <a:off x="7644384" y="4343400"/>
            <a:ext cx="3913632" cy="256032"/>
          </a:xfrm>
          <a:prstGeom prst="rect">
            <a:avLst/>
          </a:prstGeom>
          <a:noFill/>
          <a:ln/>
        </p:spPr>
        <p:txBody>
          <a:bodyPr wrap="square" lIns="0" tIns="0" rIns="0" bIns="0" rtlCol="0" anchor="t"/>
          <a:lstStyle/>
          <a:p>
            <a:pPr indent="0" marL="0">
              <a:buNone/>
            </a:pPr>
            <a:r>
              <a:rPr lang="en-US" sz="1400" dirty="0">
                <a:solidFill>
                  <a:srgbClr val="163A63"/>
                </a:solidFill>
                <a:latin typeface="Barlow SemiBold" pitchFamily="34" charset="0"/>
                <a:ea typeface="Barlow SemiBold" pitchFamily="34" charset="-122"/>
                <a:cs typeface="Barlow SemiBold" pitchFamily="34" charset="-120"/>
              </a:rPr>
              <a:t>De dónde salen</a:t>
            </a:r>
            <a:endParaRPr lang="en-US" sz="1400" dirty="0"/>
          </a:p>
        </p:txBody>
      </p:sp>
      <p:sp>
        <p:nvSpPr>
          <p:cNvPr id="47" name="Text 44"/>
          <p:cNvSpPr txBox="1"/>
          <p:nvPr/>
        </p:nvSpPr>
        <p:spPr>
          <a:xfrm>
            <a:off x="7644384" y="4608576"/>
            <a:ext cx="3913632" cy="1325880"/>
          </a:xfrm>
          <a:prstGeom prst="rect">
            <a:avLst/>
          </a:prstGeom>
          <a:noFill/>
          <a:ln/>
        </p:spPr>
        <p:txBody>
          <a:bodyPr wrap="square" lIns="0" tIns="0" rIns="0" bIns="0" rtlCol="0" anchor="t"/>
          <a:lstStyle/>
          <a:p>
            <a:pPr indent="0" marL="0">
              <a:buNone/>
            </a:pPr>
            <a:r>
              <a:rPr lang="en-US" sz="1300" dirty="0">
                <a:solidFill>
                  <a:srgbClr val="13233B"/>
                </a:solidFill>
                <a:latin typeface="Barlow" pitchFamily="34" charset="0"/>
                <a:ea typeface="Barlow" pitchFamily="34" charset="-122"/>
                <a:cs typeface="Barlow" pitchFamily="34" charset="-120"/>
              </a:rPr>
              <a:t>2.868 pacientes con enfermedad cardiometabólica de nueve países: 975 ergoespirometrías para derivarlas y 1.893 para validarlas. Explican el 77% y el 88% de la varianza, con un error absoluto medio del 7,1% y del 5,0%.</a:t>
            </a:r>
            <a:endParaRPr lang="en-US" sz="130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3 · LA VALORACIÓN Y EL EJERCICIO</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Esta es la prescripción de referencia tras un síndrome coronario y en la insuficiencia cardiaca crónica</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tabla 8 y apartado 7.5 [1]. Elaboración propia. Intensidad moderada: 45-85% del VO2 pico, 50-70% de la potencia pico, 55-90% de la FC pico, 40-85% de la reserva o Borg 12-17 sobre 20.</a:t>
            </a:r>
            <a:endParaRPr lang="en-US" sz="10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02920" y="1481328"/>
          <a:ext cx="11183112" cy="914400"/>
        </p:xfrm>
        <a:graphic>
          <a:graphicData uri="http://schemas.openxmlformats.org/drawingml/2006/table">
            <a:tbl>
              <a:tblPr/>
              <a:tblGrid>
                <a:gridCol w="2103120"/>
                <a:gridCol w="4572000"/>
                <a:gridCol w="4507992"/>
              </a:tblGrid>
              <a:tr h="329184">
                <a:tc>
                  <a:txBody>
                    <a:bodyPr/>
                    <a:lstStyle/>
                    <a:p>
                      <a:pPr indent="0" marL="0">
                        <a:buNone/>
                      </a:pP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163A63"/>
                    </a:solidFill>
                  </a:tcPr>
                </a:tc>
                <a:tc>
                  <a:txBody>
                    <a:bodyPr/>
                    <a:lstStyle/>
                    <a:p>
                      <a:pPr indent="0" marL="0">
                        <a:buNone/>
                      </a:pPr>
                      <a:r>
                        <a:rPr lang="en-US" sz="1300" b="1" dirty="0">
                          <a:solidFill>
                            <a:srgbClr val="FFFFFF"/>
                          </a:solidFill>
                          <a:latin typeface="Barlow" pitchFamily="34" charset="0"/>
                          <a:ea typeface="Barlow" pitchFamily="34" charset="-122"/>
                          <a:cs typeface="Barlow" pitchFamily="34" charset="-120"/>
                        </a:rPr>
                        <a:t>Tras un síndrome coronario agudo o crónico</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163A63"/>
                    </a:solidFill>
                  </a:tcPr>
                </a:tc>
                <a:tc>
                  <a:txBody>
                    <a:bodyPr/>
                    <a:lstStyle/>
                    <a:p>
                      <a:pPr indent="0" marL="0">
                        <a:buNone/>
                      </a:pPr>
                      <a:r>
                        <a:rPr lang="en-US" sz="1300" b="1" dirty="0">
                          <a:solidFill>
                            <a:srgbClr val="FFFFFF"/>
                          </a:solidFill>
                          <a:latin typeface="Barlow" pitchFamily="34" charset="0"/>
                          <a:ea typeface="Barlow" pitchFamily="34" charset="-122"/>
                          <a:cs typeface="Barlow" pitchFamily="34" charset="-120"/>
                        </a:rPr>
                        <a:t>Insuficiencia cardiaca crónica</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163A63"/>
                    </a:solidFill>
                  </a:tcPr>
                </a:tc>
              </a:tr>
              <a:tr h="283464">
                <a:tc gridSpan="3">
                  <a:txBody>
                    <a:bodyPr/>
                    <a:lstStyle/>
                    <a:p>
                      <a:pPr indent="0" marL="0">
                        <a:buNone/>
                      </a:pPr>
                      <a:r>
                        <a:rPr lang="en-US" sz="1300" dirty="0">
                          <a:solidFill>
                            <a:srgbClr val="163A63"/>
                          </a:solidFill>
                          <a:latin typeface="Barlow SemiBold" pitchFamily="34" charset="0"/>
                          <a:ea typeface="Barlow SemiBold" pitchFamily="34" charset="-122"/>
                          <a:cs typeface="Barlow SemiBold" pitchFamily="34" charset="-120"/>
                        </a:rPr>
                        <a:t>Ejercicio de resistencia</a:t>
                      </a:r>
                      <a:endParaRPr lang="en-US" sz="1300" dirty="0">
                        <a:latin typeface="Barlow SemiBold" charset="0"/>
                        <a:ea typeface="Barlow SemiBold" charset="0"/>
                        <a:cs typeface="Barlow SemiBold"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E6EDF5"/>
                    </a:solidFill>
                  </a:tcPr>
                </a:tc>
                <a:tc hMerge="1">
                  <a:tcPr/>
                </a:tc>
                <a:tc hMerge="1">
                  <a:tcPr/>
                </a:tc>
              </a:tr>
              <a:tr h="283464">
                <a:tc>
                  <a:txBody>
                    <a:bodyPr/>
                    <a:lstStyle/>
                    <a:p>
                      <a:pPr indent="0" marL="0">
                        <a:buNone/>
                      </a:pPr>
                      <a:r>
                        <a:rPr lang="en-US" sz="1300" dirty="0">
                          <a:solidFill>
                            <a:srgbClr val="44505F"/>
                          </a:solidFill>
                          <a:latin typeface="Barlow" pitchFamily="34" charset="0"/>
                          <a:ea typeface="Barlow" pitchFamily="34" charset="-122"/>
                          <a:cs typeface="Barlow" pitchFamily="34" charset="-120"/>
                        </a:rPr>
                        <a:t>Frecuencia</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13233B"/>
                          </a:solidFill>
                          <a:latin typeface="Barlow" pitchFamily="34" charset="0"/>
                          <a:ea typeface="Barlow" pitchFamily="34" charset="-122"/>
                          <a:cs typeface="Barlow" pitchFamily="34" charset="-120"/>
                        </a:rPr>
                        <a:t>≥3 y hasta 5 días por semana</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13233B"/>
                          </a:solidFill>
                          <a:latin typeface="Barlow" pitchFamily="34" charset="0"/>
                          <a:ea typeface="Barlow" pitchFamily="34" charset="-122"/>
                          <a:cs typeface="Barlow" pitchFamily="34" charset="-120"/>
                        </a:rPr>
                        <a:t>Subir de 2-3 a 3-5 días por semana</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r>
              <a:tr h="283464">
                <a:tc>
                  <a:txBody>
                    <a:bodyPr/>
                    <a:lstStyle/>
                    <a:p>
                      <a:pPr indent="0" marL="0">
                        <a:buNone/>
                      </a:pPr>
                      <a:r>
                        <a:rPr lang="en-US" sz="1300" dirty="0">
                          <a:solidFill>
                            <a:srgbClr val="44505F"/>
                          </a:solidFill>
                          <a:latin typeface="Barlow" pitchFamily="34" charset="0"/>
                          <a:ea typeface="Barlow" pitchFamily="34" charset="-122"/>
                          <a:cs typeface="Barlow" pitchFamily="34" charset="-120"/>
                        </a:rPr>
                        <a:t>Duración de la sesión</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13233B"/>
                          </a:solidFill>
                          <a:latin typeface="Barlow" pitchFamily="34" charset="0"/>
                          <a:ea typeface="Barlow" pitchFamily="34" charset="-122"/>
                          <a:cs typeface="Barlow" pitchFamily="34" charset="-120"/>
                        </a:rPr>
                        <a:t>30-60 min</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13233B"/>
                          </a:solidFill>
                          <a:latin typeface="Barlow" pitchFamily="34" charset="0"/>
                          <a:ea typeface="Barlow" pitchFamily="34" charset="-122"/>
                          <a:cs typeface="Barlow" pitchFamily="34" charset="-120"/>
                        </a:rPr>
                        <a:t>Subir de 15-30 a 45-60 min</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r>
              <a:tr h="283464">
                <a:tc>
                  <a:txBody>
                    <a:bodyPr/>
                    <a:lstStyle/>
                    <a:p>
                      <a:pPr indent="0" marL="0">
                        <a:buNone/>
                      </a:pPr>
                      <a:r>
                        <a:rPr lang="en-US" sz="1300" dirty="0">
                          <a:solidFill>
                            <a:srgbClr val="44505F"/>
                          </a:solidFill>
                          <a:latin typeface="Barlow" pitchFamily="34" charset="0"/>
                          <a:ea typeface="Barlow" pitchFamily="34" charset="-122"/>
                          <a:cs typeface="Barlow" pitchFamily="34" charset="-120"/>
                        </a:rPr>
                        <a:t>Intensidad</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13233B"/>
                          </a:solidFill>
                          <a:latin typeface="Barlow" pitchFamily="34" charset="0"/>
                          <a:ea typeface="Barlow" pitchFamily="34" charset="-122"/>
                          <a:cs typeface="Barlow" pitchFamily="34" charset="-120"/>
                        </a:rPr>
                        <a:t>Moderada y moderada a alta</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13233B"/>
                          </a:solidFill>
                          <a:latin typeface="Barlow" pitchFamily="34" charset="0"/>
                          <a:ea typeface="Barlow" pitchFamily="34" charset="-122"/>
                          <a:cs typeface="Barlow" pitchFamily="34" charset="-120"/>
                        </a:rPr>
                        <a:t>Moderada y moderada a alta; baja en pacientes seleccionados</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r>
              <a:tr h="283464">
                <a:tc>
                  <a:txBody>
                    <a:bodyPr/>
                    <a:lstStyle/>
                    <a:p>
                      <a:pPr indent="0" marL="0">
                        <a:buNone/>
                      </a:pPr>
                      <a:r>
                        <a:rPr lang="en-US" sz="1300" dirty="0">
                          <a:solidFill>
                            <a:srgbClr val="44505F"/>
                          </a:solidFill>
                          <a:latin typeface="Barlow" pitchFamily="34" charset="0"/>
                          <a:ea typeface="Barlow" pitchFamily="34" charset="-122"/>
                          <a:cs typeface="Barlow" pitchFamily="34" charset="-120"/>
                        </a:rPr>
                        <a:t>Gasto semanal</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13233B"/>
                          </a:solidFill>
                          <a:latin typeface="Barlow" pitchFamily="34" charset="0"/>
                          <a:ea typeface="Barlow" pitchFamily="34" charset="-122"/>
                          <a:cs typeface="Barlow" pitchFamily="34" charset="-120"/>
                        </a:rPr>
                        <a:t>1.000-2.000 kcal</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13233B"/>
                          </a:solidFill>
                          <a:latin typeface="Barlow" pitchFamily="34" charset="0"/>
                          <a:ea typeface="Barlow" pitchFamily="34" charset="-122"/>
                          <a:cs typeface="Barlow" pitchFamily="34" charset="-120"/>
                        </a:rPr>
                        <a:t>Más de 1.000 kcal</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r>
              <a:tr h="283464">
                <a:tc gridSpan="3">
                  <a:txBody>
                    <a:bodyPr/>
                    <a:lstStyle/>
                    <a:p>
                      <a:pPr indent="0" marL="0">
                        <a:buNone/>
                      </a:pPr>
                      <a:r>
                        <a:rPr lang="en-US" sz="1300" dirty="0">
                          <a:solidFill>
                            <a:srgbClr val="163A63"/>
                          </a:solidFill>
                          <a:latin typeface="Barlow SemiBold" pitchFamily="34" charset="0"/>
                          <a:ea typeface="Barlow SemiBold" pitchFamily="34" charset="-122"/>
                          <a:cs typeface="Barlow SemiBold" pitchFamily="34" charset="-120"/>
                        </a:rPr>
                        <a:t>Ejercicio de fuerza</a:t>
                      </a:r>
                      <a:endParaRPr lang="en-US" sz="1300" dirty="0">
                        <a:latin typeface="Barlow SemiBold" charset="0"/>
                        <a:ea typeface="Barlow SemiBold" charset="0"/>
                        <a:cs typeface="Barlow SemiBold"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E6EDF5"/>
                    </a:solidFill>
                  </a:tcPr>
                </a:tc>
                <a:tc hMerge="1">
                  <a:tcPr/>
                </a:tc>
                <a:tc hMerge="1">
                  <a:tcPr/>
                </a:tc>
              </a:tr>
              <a:tr h="283464">
                <a:tc>
                  <a:txBody>
                    <a:bodyPr/>
                    <a:lstStyle/>
                    <a:p>
                      <a:pPr indent="0" marL="0">
                        <a:buNone/>
                      </a:pPr>
                      <a:r>
                        <a:rPr lang="en-US" sz="1300" dirty="0">
                          <a:solidFill>
                            <a:srgbClr val="44505F"/>
                          </a:solidFill>
                          <a:latin typeface="Barlow" pitchFamily="34" charset="0"/>
                          <a:ea typeface="Barlow" pitchFamily="34" charset="-122"/>
                          <a:cs typeface="Barlow" pitchFamily="34" charset="-120"/>
                        </a:rPr>
                        <a:t>Frecuencia</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13233B"/>
                          </a:solidFill>
                          <a:latin typeface="Barlow" pitchFamily="34" charset="0"/>
                          <a:ea typeface="Barlow" pitchFamily="34" charset="-122"/>
                          <a:cs typeface="Barlow" pitchFamily="34" charset="-120"/>
                        </a:rPr>
                        <a:t>≥2 días por semana</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13233B"/>
                          </a:solidFill>
                          <a:latin typeface="Barlow" pitchFamily="34" charset="0"/>
                          <a:ea typeface="Barlow" pitchFamily="34" charset="-122"/>
                          <a:cs typeface="Barlow" pitchFamily="34" charset="-120"/>
                        </a:rPr>
                        <a:t>≥2 días por semana</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r>
              <a:tr h="338328">
                <a:tc>
                  <a:txBody>
                    <a:bodyPr/>
                    <a:lstStyle/>
                    <a:p>
                      <a:pPr indent="0" marL="0">
                        <a:buNone/>
                      </a:pPr>
                      <a:r>
                        <a:rPr lang="en-US" sz="1300" dirty="0">
                          <a:solidFill>
                            <a:srgbClr val="44505F"/>
                          </a:solidFill>
                          <a:latin typeface="Barlow" pitchFamily="34" charset="0"/>
                          <a:ea typeface="Barlow" pitchFamily="34" charset="-122"/>
                          <a:cs typeface="Barlow" pitchFamily="34" charset="-120"/>
                        </a:rPr>
                        <a:t>Series y repeticiones</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13233B"/>
                          </a:solidFill>
                          <a:latin typeface="Barlow" pitchFamily="34" charset="0"/>
                          <a:ea typeface="Barlow" pitchFamily="34" charset="-122"/>
                          <a:cs typeface="Barlow" pitchFamily="34" charset="-120"/>
                        </a:rPr>
                        <a:t>≥2 series por grupo muscular grande, 12-15 repeticiones</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13233B"/>
                          </a:solidFill>
                          <a:latin typeface="Barlow" pitchFamily="34" charset="0"/>
                          <a:ea typeface="Barlow" pitchFamily="34" charset="-122"/>
                          <a:cs typeface="Barlow" pitchFamily="34" charset="-120"/>
                        </a:rPr>
                        <a:t>Subir hasta ≥2 series por grupo muscular grande, 8-15 repeticiones</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r>
              <a:tr h="338328">
                <a:tc>
                  <a:txBody>
                    <a:bodyPr/>
                    <a:lstStyle/>
                    <a:p>
                      <a:pPr indent="0" marL="0">
                        <a:buNone/>
                      </a:pPr>
                      <a:r>
                        <a:rPr lang="en-US" sz="1300" dirty="0">
                          <a:solidFill>
                            <a:srgbClr val="44505F"/>
                          </a:solidFill>
                          <a:latin typeface="Barlow" pitchFamily="34" charset="0"/>
                          <a:ea typeface="Barlow" pitchFamily="34" charset="-122"/>
                          <a:cs typeface="Barlow" pitchFamily="34" charset="-120"/>
                        </a:rPr>
                        <a:t>Intensidad</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13233B"/>
                          </a:solidFill>
                          <a:latin typeface="Barlow" pitchFamily="34" charset="0"/>
                          <a:ea typeface="Barlow" pitchFamily="34" charset="-122"/>
                          <a:cs typeface="Barlow" pitchFamily="34" charset="-120"/>
                        </a:rPr>
                        <a:t>Miembro superior, 30-70% de una repetición máxima; miembro inferior, 40-80%</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13233B"/>
                          </a:solidFill>
                          <a:latin typeface="Barlow" pitchFamily="34" charset="0"/>
                          <a:ea typeface="Barlow" pitchFamily="34" charset="-122"/>
                          <a:cs typeface="Barlow" pitchFamily="34" charset="-120"/>
                        </a:rPr>
                        <a:t>Subir hasta el 40-60% de una repetición máxima</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r>
              <a:tr h="283464">
                <a:tc gridSpan="3">
                  <a:txBody>
                    <a:bodyPr/>
                    <a:lstStyle/>
                    <a:p>
                      <a:pPr indent="0" marL="0">
                        <a:buNone/>
                      </a:pPr>
                      <a:r>
                        <a:rPr lang="en-US" sz="1300" dirty="0">
                          <a:solidFill>
                            <a:srgbClr val="163A63"/>
                          </a:solidFill>
                          <a:latin typeface="Barlow SemiBold" pitchFamily="34" charset="0"/>
                          <a:ea typeface="Barlow SemiBold" pitchFamily="34" charset="-122"/>
                          <a:cs typeface="Barlow SemiBold" pitchFamily="34" charset="-120"/>
                        </a:rPr>
                        <a:t>Musculatura inspiratoria</a:t>
                      </a:r>
                      <a:endParaRPr lang="en-US" sz="1300" dirty="0">
                        <a:latin typeface="Barlow SemiBold" charset="0"/>
                        <a:ea typeface="Barlow SemiBold" charset="0"/>
                        <a:cs typeface="Barlow SemiBold"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E6EDF5"/>
                    </a:solidFill>
                  </a:tcPr>
                </a:tc>
                <a:tc hMerge="1">
                  <a:tcPr/>
                </a:tc>
                <a:tc hMerge="1">
                  <a:tcPr/>
                </a:tc>
              </a:tr>
              <a:tr h="283464">
                <a:tc>
                  <a:txBody>
                    <a:bodyPr/>
                    <a:lstStyle/>
                    <a:p>
                      <a:pPr indent="0" marL="0">
                        <a:buNone/>
                      </a:pPr>
                      <a:r>
                        <a:rPr lang="en-US" sz="1300" dirty="0">
                          <a:solidFill>
                            <a:srgbClr val="44505F"/>
                          </a:solidFill>
                          <a:latin typeface="Barlow" pitchFamily="34" charset="0"/>
                          <a:ea typeface="Barlow" pitchFamily="34" charset="-122"/>
                          <a:cs typeface="Barlow" pitchFamily="34" charset="-120"/>
                        </a:rPr>
                        <a:t>Frecuencia</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5F6B7A"/>
                          </a:solidFill>
                          <a:latin typeface="Barlow" pitchFamily="34" charset="0"/>
                          <a:ea typeface="Barlow" pitchFamily="34" charset="-122"/>
                          <a:cs typeface="Barlow" pitchFamily="34" charset="-120"/>
                        </a:rPr>
                        <a:t>Sin datos</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13233B"/>
                          </a:solidFill>
                          <a:latin typeface="Barlow" pitchFamily="34" charset="0"/>
                          <a:ea typeface="Barlow" pitchFamily="34" charset="-122"/>
                          <a:cs typeface="Barlow" pitchFamily="34" charset="-120"/>
                        </a:rPr>
                        <a:t>3-5 veces por semana, hasta a diario</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r>
              <a:tr h="283464">
                <a:tc>
                  <a:txBody>
                    <a:bodyPr/>
                    <a:lstStyle/>
                    <a:p>
                      <a:pPr indent="0" marL="0">
                        <a:buNone/>
                      </a:pPr>
                      <a:r>
                        <a:rPr lang="en-US" sz="1300" dirty="0">
                          <a:solidFill>
                            <a:srgbClr val="44505F"/>
                          </a:solidFill>
                          <a:latin typeface="Barlow" pitchFamily="34" charset="0"/>
                          <a:ea typeface="Barlow" pitchFamily="34" charset="-122"/>
                          <a:cs typeface="Barlow" pitchFamily="34" charset="-120"/>
                        </a:rPr>
                        <a:t>Duración de la sesión</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5F6B7A"/>
                          </a:solidFill>
                          <a:latin typeface="Barlow" pitchFamily="34" charset="0"/>
                          <a:ea typeface="Barlow" pitchFamily="34" charset="-122"/>
                          <a:cs typeface="Barlow" pitchFamily="34" charset="-120"/>
                        </a:rPr>
                        <a:t>Sin datos</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13233B"/>
                          </a:solidFill>
                          <a:latin typeface="Barlow" pitchFamily="34" charset="0"/>
                          <a:ea typeface="Barlow" pitchFamily="34" charset="-122"/>
                          <a:cs typeface="Barlow" pitchFamily="34" charset="-120"/>
                        </a:rPr>
                        <a:t>20-30 min</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r>
              <a:tr h="283464">
                <a:tc>
                  <a:txBody>
                    <a:bodyPr/>
                    <a:lstStyle/>
                    <a:p>
                      <a:pPr indent="0" marL="0">
                        <a:buNone/>
                      </a:pPr>
                      <a:r>
                        <a:rPr lang="en-US" sz="1300" dirty="0">
                          <a:solidFill>
                            <a:srgbClr val="44505F"/>
                          </a:solidFill>
                          <a:latin typeface="Barlow" pitchFamily="34" charset="0"/>
                          <a:ea typeface="Barlow" pitchFamily="34" charset="-122"/>
                          <a:cs typeface="Barlow" pitchFamily="34" charset="-120"/>
                        </a:rPr>
                        <a:t>Intensidad</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5F6B7A"/>
                          </a:solidFill>
                          <a:latin typeface="Barlow" pitchFamily="34" charset="0"/>
                          <a:ea typeface="Barlow" pitchFamily="34" charset="-122"/>
                          <a:cs typeface="Barlow" pitchFamily="34" charset="-120"/>
                        </a:rPr>
                        <a:t>Sin datos</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300" dirty="0">
                          <a:solidFill>
                            <a:srgbClr val="13233B"/>
                          </a:solidFill>
                          <a:latin typeface="Barlow" pitchFamily="34" charset="0"/>
                          <a:ea typeface="Barlow" pitchFamily="34" charset="-122"/>
                          <a:cs typeface="Barlow" pitchFamily="34" charset="-120"/>
                        </a:rPr>
                        <a:t>Subir del 30% al 60% de la presión inspiratoria máxima</a:t>
                      </a:r>
                      <a:endParaRPr lang="en-US" sz="1300" dirty="0">
                        <a:latin typeface="Barlow" charset="0"/>
                        <a:ea typeface="Barlow" charset="0"/>
                        <a:cs typeface="Barlow" charset="0"/>
                      </a:endParaRPr>
                    </a:p>
                  </a:txBody>
                  <a:tcPr marL="91440" marR="73152"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3 · LA VALORACIÓN Y EL EJERCICIO</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El ejercicio se ajusta al factor de riesgo que se quiere mejorar</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tabla 9 y apartado 7.5 [1], con datos que proceden solo de metaanálisis. Adaptar así la prescripción es IIa B2. HbA1c: hemoglobina glucosilada.</a:t>
            </a:r>
            <a:endParaRPr lang="en-US" sz="1000" dirty="0"/>
          </a:p>
        </p:txBody>
      </p:sp>
      <p:sp>
        <p:nvSpPr>
          <p:cNvPr id="6" name="Shape 3"/>
          <p:cNvSpPr/>
          <p:nvPr/>
        </p:nvSpPr>
        <p:spPr>
          <a:xfrm>
            <a:off x="502920" y="1481328"/>
            <a:ext cx="2692908" cy="1828800"/>
          </a:xfrm>
          <a:prstGeom prst="roundRect">
            <a:avLst>
              <a:gd name="adj" fmla="val 3500"/>
            </a:avLst>
          </a:prstGeom>
          <a:solidFill>
            <a:srgbClr val="F2F5F9"/>
          </a:solidFill>
          <a:ln w="9525">
            <a:solidFill>
              <a:srgbClr val="F2F5F9"/>
            </a:solidFill>
            <a:prstDash val="solid"/>
          </a:ln>
        </p:spPr>
      </p:sp>
      <p:sp>
        <p:nvSpPr>
          <p:cNvPr id="7" name="Text 4"/>
          <p:cNvSpPr txBox="1"/>
          <p:nvPr/>
        </p:nvSpPr>
        <p:spPr>
          <a:xfrm>
            <a:off x="640080" y="1572768"/>
            <a:ext cx="2436876" cy="256032"/>
          </a:xfrm>
          <a:prstGeom prst="rect">
            <a:avLst/>
          </a:prstGeom>
          <a:noFill/>
          <a:ln/>
        </p:spPr>
        <p:txBody>
          <a:bodyPr wrap="square" lIns="0" tIns="0" rIns="0" bIns="0" rtlCol="0" anchor="t"/>
          <a:lstStyle/>
          <a:p>
            <a:pPr indent="0" marL="0">
              <a:buNone/>
            </a:pPr>
            <a:r>
              <a:rPr lang="en-US" sz="1400" dirty="0">
                <a:solidFill>
                  <a:srgbClr val="1D5A9E"/>
                </a:solidFill>
                <a:latin typeface="Barlow SemiBold" pitchFamily="34" charset="0"/>
                <a:ea typeface="Barlow SemiBold" pitchFamily="34" charset="-122"/>
                <a:cs typeface="Barlow SemiBold" pitchFamily="34" charset="-120"/>
              </a:rPr>
              <a:t>Obesidad</a:t>
            </a:r>
            <a:endParaRPr lang="en-US" sz="1400" dirty="0"/>
          </a:p>
        </p:txBody>
      </p:sp>
      <p:sp>
        <p:nvSpPr>
          <p:cNvPr id="8" name="Text 5"/>
          <p:cNvSpPr txBox="1"/>
          <p:nvPr/>
        </p:nvSpPr>
        <p:spPr>
          <a:xfrm>
            <a:off x="640080" y="1828800"/>
            <a:ext cx="2455164" cy="603504"/>
          </a:xfrm>
          <a:prstGeom prst="rect">
            <a:avLst/>
          </a:prstGeom>
          <a:noFill/>
          <a:ln/>
        </p:spPr>
        <p:txBody>
          <a:bodyPr wrap="square" lIns="0" tIns="0" rIns="0" bIns="0" rtlCol="0" anchor="ctr"/>
          <a:lstStyle/>
          <a:p>
            <a:pPr indent="0" marL="0">
              <a:lnSpc>
                <a:spcPct val="95000"/>
              </a:lnSpc>
              <a:buNone/>
            </a:pPr>
            <a:r>
              <a:rPr lang="en-US" sz="1800" dirty="0">
                <a:solidFill>
                  <a:srgbClr val="13233B"/>
                </a:solidFill>
                <a:latin typeface="Barlow SemiBold" pitchFamily="34" charset="0"/>
                <a:ea typeface="Barlow SemiBold" pitchFamily="34" charset="-122"/>
                <a:cs typeface="Barlow SemiBold" pitchFamily="34" charset="-120"/>
              </a:rPr>
              <a:t>250-420 min por semana</a:t>
            </a:r>
            <a:endParaRPr lang="en-US" sz="1800" dirty="0"/>
          </a:p>
        </p:txBody>
      </p:sp>
      <p:sp>
        <p:nvSpPr>
          <p:cNvPr id="9" name="Text 6"/>
          <p:cNvSpPr txBox="1"/>
          <p:nvPr/>
        </p:nvSpPr>
        <p:spPr>
          <a:xfrm>
            <a:off x="640080" y="2441448"/>
            <a:ext cx="2436876" cy="841248"/>
          </a:xfrm>
          <a:prstGeom prst="rect">
            <a:avLst/>
          </a:prstGeom>
          <a:noFill/>
          <a:ln/>
        </p:spPr>
        <p:txBody>
          <a:bodyPr wrap="square" lIns="0" tIns="0" rIns="0" bIns="0" rtlCol="0" anchor="t"/>
          <a:lstStyle/>
          <a:p>
            <a:pPr indent="0" marL="0">
              <a:buNone/>
            </a:pPr>
            <a:r>
              <a:rPr lang="en-US" sz="1250" dirty="0">
                <a:solidFill>
                  <a:srgbClr val="44505F"/>
                </a:solidFill>
                <a:latin typeface="Barlow" pitchFamily="34" charset="0"/>
                <a:ea typeface="Barlow" pitchFamily="34" charset="-122"/>
                <a:cs typeface="Barlow" pitchFamily="34" charset="-120"/>
              </a:rPr>
              <a:t>Hasta superar 2.000 kcal por semana. Con dieta hipocalórica, fuerza moderada para conservar músculo.</a:t>
            </a:r>
            <a:endParaRPr lang="en-US" sz="1250" dirty="0"/>
          </a:p>
        </p:txBody>
      </p:sp>
      <p:sp>
        <p:nvSpPr>
          <p:cNvPr id="10" name="Shape 7"/>
          <p:cNvSpPr/>
          <p:nvPr/>
        </p:nvSpPr>
        <p:spPr>
          <a:xfrm>
            <a:off x="3332988" y="1481328"/>
            <a:ext cx="2692908" cy="1828800"/>
          </a:xfrm>
          <a:prstGeom prst="roundRect">
            <a:avLst>
              <a:gd name="adj" fmla="val 3500"/>
            </a:avLst>
          </a:prstGeom>
          <a:solidFill>
            <a:srgbClr val="F2F5F9"/>
          </a:solidFill>
          <a:ln w="9525">
            <a:solidFill>
              <a:srgbClr val="F2F5F9"/>
            </a:solidFill>
            <a:prstDash val="solid"/>
          </a:ln>
        </p:spPr>
      </p:sp>
      <p:sp>
        <p:nvSpPr>
          <p:cNvPr id="11" name="Text 8"/>
          <p:cNvSpPr txBox="1"/>
          <p:nvPr/>
        </p:nvSpPr>
        <p:spPr>
          <a:xfrm>
            <a:off x="3470148" y="1572768"/>
            <a:ext cx="2436876" cy="256032"/>
          </a:xfrm>
          <a:prstGeom prst="rect">
            <a:avLst/>
          </a:prstGeom>
          <a:noFill/>
          <a:ln/>
        </p:spPr>
        <p:txBody>
          <a:bodyPr wrap="square" lIns="0" tIns="0" rIns="0" bIns="0" rtlCol="0" anchor="t"/>
          <a:lstStyle/>
          <a:p>
            <a:pPr indent="0" marL="0">
              <a:buNone/>
            </a:pPr>
            <a:r>
              <a:rPr lang="en-US" sz="1400" dirty="0">
                <a:solidFill>
                  <a:srgbClr val="1D5A9E"/>
                </a:solidFill>
                <a:latin typeface="Barlow SemiBold" pitchFamily="34" charset="0"/>
                <a:ea typeface="Barlow SemiBold" pitchFamily="34" charset="-122"/>
                <a:cs typeface="Barlow SemiBold" pitchFamily="34" charset="-120"/>
              </a:rPr>
              <a:t>Diabetes tipo 2</a:t>
            </a:r>
            <a:endParaRPr lang="en-US" sz="1400" dirty="0"/>
          </a:p>
        </p:txBody>
      </p:sp>
      <p:sp>
        <p:nvSpPr>
          <p:cNvPr id="12" name="Text 9"/>
          <p:cNvSpPr txBox="1"/>
          <p:nvPr/>
        </p:nvSpPr>
        <p:spPr>
          <a:xfrm>
            <a:off x="3470148" y="1828800"/>
            <a:ext cx="2455164" cy="603504"/>
          </a:xfrm>
          <a:prstGeom prst="rect">
            <a:avLst/>
          </a:prstGeom>
          <a:noFill/>
          <a:ln/>
        </p:spPr>
        <p:txBody>
          <a:bodyPr wrap="square" lIns="0" tIns="0" rIns="0" bIns="0" rtlCol="0" anchor="ctr"/>
          <a:lstStyle/>
          <a:p>
            <a:pPr indent="0" marL="0">
              <a:lnSpc>
                <a:spcPct val="95000"/>
              </a:lnSpc>
              <a:buNone/>
            </a:pPr>
            <a:r>
              <a:rPr lang="en-US" sz="1800" dirty="0">
                <a:solidFill>
                  <a:srgbClr val="13233B"/>
                </a:solidFill>
                <a:latin typeface="Barlow SemiBold" pitchFamily="34" charset="0"/>
                <a:ea typeface="Barlow SemiBold" pitchFamily="34" charset="-122"/>
                <a:cs typeface="Barlow SemiBold" pitchFamily="34" charset="-120"/>
              </a:rPr>
              <a:t>≥5 días y ≥21 series</a:t>
            </a:r>
            <a:endParaRPr lang="en-US" sz="1800" dirty="0"/>
          </a:p>
        </p:txBody>
      </p:sp>
      <p:sp>
        <p:nvSpPr>
          <p:cNvPr id="13" name="Text 10"/>
          <p:cNvSpPr txBox="1"/>
          <p:nvPr/>
        </p:nvSpPr>
        <p:spPr>
          <a:xfrm>
            <a:off x="3470148" y="2441448"/>
            <a:ext cx="2436876" cy="841248"/>
          </a:xfrm>
          <a:prstGeom prst="rect">
            <a:avLst/>
          </a:prstGeom>
          <a:noFill/>
          <a:ln/>
        </p:spPr>
        <p:txBody>
          <a:bodyPr wrap="square" lIns="0" tIns="0" rIns="0" bIns="0" rtlCol="0" anchor="t"/>
          <a:lstStyle/>
          <a:p>
            <a:pPr indent="0" marL="0">
              <a:buNone/>
            </a:pPr>
            <a:r>
              <a:rPr lang="en-US" sz="1250" dirty="0">
                <a:solidFill>
                  <a:srgbClr val="44505F"/>
                </a:solidFill>
                <a:latin typeface="Barlow" pitchFamily="34" charset="0"/>
                <a:ea typeface="Barlow" pitchFamily="34" charset="-122"/>
                <a:cs typeface="Barlow" pitchFamily="34" charset="-120"/>
              </a:rPr>
              <a:t>Cinco días o más de ejercicio y 21 series o más de fuerza a la semana, para bajar más la HbA1c.</a:t>
            </a:r>
            <a:endParaRPr lang="en-US" sz="1250" dirty="0"/>
          </a:p>
        </p:txBody>
      </p:sp>
      <p:sp>
        <p:nvSpPr>
          <p:cNvPr id="14" name="Shape 11"/>
          <p:cNvSpPr/>
          <p:nvPr/>
        </p:nvSpPr>
        <p:spPr>
          <a:xfrm>
            <a:off x="6163056" y="1481328"/>
            <a:ext cx="2692908" cy="1828800"/>
          </a:xfrm>
          <a:prstGeom prst="roundRect">
            <a:avLst>
              <a:gd name="adj" fmla="val 3500"/>
            </a:avLst>
          </a:prstGeom>
          <a:solidFill>
            <a:srgbClr val="F2F5F9"/>
          </a:solidFill>
          <a:ln w="9525">
            <a:solidFill>
              <a:srgbClr val="F2F5F9"/>
            </a:solidFill>
            <a:prstDash val="solid"/>
          </a:ln>
        </p:spPr>
      </p:sp>
      <p:sp>
        <p:nvSpPr>
          <p:cNvPr id="15" name="Text 12"/>
          <p:cNvSpPr txBox="1"/>
          <p:nvPr/>
        </p:nvSpPr>
        <p:spPr>
          <a:xfrm>
            <a:off x="6300216" y="1572768"/>
            <a:ext cx="2436876" cy="256032"/>
          </a:xfrm>
          <a:prstGeom prst="rect">
            <a:avLst/>
          </a:prstGeom>
          <a:noFill/>
          <a:ln/>
        </p:spPr>
        <p:txBody>
          <a:bodyPr wrap="square" lIns="0" tIns="0" rIns="0" bIns="0" rtlCol="0" anchor="t"/>
          <a:lstStyle/>
          <a:p>
            <a:pPr indent="0" marL="0">
              <a:buNone/>
            </a:pPr>
            <a:r>
              <a:rPr lang="en-US" sz="1400" dirty="0">
                <a:solidFill>
                  <a:srgbClr val="1D5A9E"/>
                </a:solidFill>
                <a:latin typeface="Barlow SemiBold" pitchFamily="34" charset="0"/>
                <a:ea typeface="Barlow SemiBold" pitchFamily="34" charset="-122"/>
                <a:cs typeface="Barlow SemiBold" pitchFamily="34" charset="-120"/>
              </a:rPr>
              <a:t>Hipertensión</a:t>
            </a:r>
            <a:endParaRPr lang="en-US" sz="1400" dirty="0"/>
          </a:p>
        </p:txBody>
      </p:sp>
      <p:sp>
        <p:nvSpPr>
          <p:cNvPr id="16" name="Text 13"/>
          <p:cNvSpPr txBox="1"/>
          <p:nvPr/>
        </p:nvSpPr>
        <p:spPr>
          <a:xfrm>
            <a:off x="6300216" y="1828800"/>
            <a:ext cx="2455164" cy="603504"/>
          </a:xfrm>
          <a:prstGeom prst="rect">
            <a:avLst/>
          </a:prstGeom>
          <a:noFill/>
          <a:ln/>
        </p:spPr>
        <p:txBody>
          <a:bodyPr wrap="square" lIns="0" tIns="0" rIns="0" bIns="0" rtlCol="0" anchor="ctr"/>
          <a:lstStyle/>
          <a:p>
            <a:pPr indent="0" marL="0">
              <a:lnSpc>
                <a:spcPct val="95000"/>
              </a:lnSpc>
              <a:buNone/>
            </a:pPr>
            <a:r>
              <a:rPr lang="en-US" sz="1800" dirty="0">
                <a:solidFill>
                  <a:srgbClr val="13233B"/>
                </a:solidFill>
                <a:latin typeface="Barlow SemiBold" pitchFamily="34" charset="0"/>
                <a:ea typeface="Barlow SemiBold" pitchFamily="34" charset="-122"/>
                <a:cs typeface="Barlow SemiBold" pitchFamily="34" charset="-120"/>
              </a:rPr>
              <a:t>&gt;30 min y ≥8 series</a:t>
            </a:r>
            <a:endParaRPr lang="en-US" sz="1800" dirty="0"/>
          </a:p>
        </p:txBody>
      </p:sp>
      <p:sp>
        <p:nvSpPr>
          <p:cNvPr id="17" name="Text 14"/>
          <p:cNvSpPr txBox="1"/>
          <p:nvPr/>
        </p:nvSpPr>
        <p:spPr>
          <a:xfrm>
            <a:off x="6300216" y="2441448"/>
            <a:ext cx="2436876" cy="841248"/>
          </a:xfrm>
          <a:prstGeom prst="rect">
            <a:avLst/>
          </a:prstGeom>
          <a:noFill/>
          <a:ln/>
        </p:spPr>
        <p:txBody>
          <a:bodyPr wrap="square" lIns="0" tIns="0" rIns="0" bIns="0" rtlCol="0" anchor="t"/>
          <a:lstStyle/>
          <a:p>
            <a:pPr indent="0" marL="0">
              <a:buNone/>
            </a:pPr>
            <a:r>
              <a:rPr lang="en-US" sz="1250" dirty="0">
                <a:solidFill>
                  <a:srgbClr val="44505F"/>
                </a:solidFill>
                <a:latin typeface="Barlow" pitchFamily="34" charset="0"/>
                <a:ea typeface="Barlow" pitchFamily="34" charset="-122"/>
                <a:cs typeface="Barlow" pitchFamily="34" charset="-120"/>
              </a:rPr>
              <a:t>Sesiones de más de 30 min, fraccionables, al menos moderadas, con 8 series o más de fuerza.</a:t>
            </a:r>
            <a:endParaRPr lang="en-US" sz="1250" dirty="0"/>
          </a:p>
        </p:txBody>
      </p:sp>
      <p:sp>
        <p:nvSpPr>
          <p:cNvPr id="18" name="Shape 15"/>
          <p:cNvSpPr/>
          <p:nvPr/>
        </p:nvSpPr>
        <p:spPr>
          <a:xfrm>
            <a:off x="8993124" y="1481328"/>
            <a:ext cx="2692908" cy="1828800"/>
          </a:xfrm>
          <a:prstGeom prst="roundRect">
            <a:avLst>
              <a:gd name="adj" fmla="val 3500"/>
            </a:avLst>
          </a:prstGeom>
          <a:solidFill>
            <a:srgbClr val="F2F5F9"/>
          </a:solidFill>
          <a:ln w="9525">
            <a:solidFill>
              <a:srgbClr val="F2F5F9"/>
            </a:solidFill>
            <a:prstDash val="solid"/>
          </a:ln>
        </p:spPr>
      </p:sp>
      <p:sp>
        <p:nvSpPr>
          <p:cNvPr id="19" name="Text 16"/>
          <p:cNvSpPr txBox="1"/>
          <p:nvPr/>
        </p:nvSpPr>
        <p:spPr>
          <a:xfrm>
            <a:off x="9130284" y="1572768"/>
            <a:ext cx="2436876" cy="256032"/>
          </a:xfrm>
          <a:prstGeom prst="rect">
            <a:avLst/>
          </a:prstGeom>
          <a:noFill/>
          <a:ln/>
        </p:spPr>
        <p:txBody>
          <a:bodyPr wrap="square" lIns="0" tIns="0" rIns="0" bIns="0" rtlCol="0" anchor="t"/>
          <a:lstStyle/>
          <a:p>
            <a:pPr indent="0" marL="0">
              <a:buNone/>
            </a:pPr>
            <a:r>
              <a:rPr lang="en-US" sz="1400" dirty="0">
                <a:solidFill>
                  <a:srgbClr val="1D5A9E"/>
                </a:solidFill>
                <a:latin typeface="Barlow SemiBold" pitchFamily="34" charset="0"/>
                <a:ea typeface="Barlow SemiBold" pitchFamily="34" charset="-122"/>
                <a:cs typeface="Barlow SemiBold" pitchFamily="34" charset="-120"/>
              </a:rPr>
              <a:t>Dislipemia</a:t>
            </a:r>
            <a:endParaRPr lang="en-US" sz="1400" dirty="0"/>
          </a:p>
        </p:txBody>
      </p:sp>
      <p:sp>
        <p:nvSpPr>
          <p:cNvPr id="20" name="Text 17"/>
          <p:cNvSpPr txBox="1"/>
          <p:nvPr/>
        </p:nvSpPr>
        <p:spPr>
          <a:xfrm>
            <a:off x="9130284" y="1828800"/>
            <a:ext cx="2455164" cy="603504"/>
          </a:xfrm>
          <a:prstGeom prst="rect">
            <a:avLst/>
          </a:prstGeom>
          <a:noFill/>
          <a:ln/>
        </p:spPr>
        <p:txBody>
          <a:bodyPr wrap="square" lIns="0" tIns="0" rIns="0" bIns="0" rtlCol="0" anchor="ctr"/>
          <a:lstStyle/>
          <a:p>
            <a:pPr indent="0" marL="0">
              <a:lnSpc>
                <a:spcPct val="95000"/>
              </a:lnSpc>
              <a:buNone/>
            </a:pPr>
            <a:r>
              <a:rPr lang="en-US" sz="1800" dirty="0">
                <a:solidFill>
                  <a:srgbClr val="13233B"/>
                </a:solidFill>
                <a:latin typeface="Barlow SemiBold" pitchFamily="34" charset="0"/>
                <a:ea typeface="Barlow SemiBold" pitchFamily="34" charset="-122"/>
                <a:cs typeface="Barlow SemiBold" pitchFamily="34" charset="-120"/>
              </a:rPr>
              <a:t>Aeróbico o combinado</a:t>
            </a:r>
            <a:endParaRPr lang="en-US" sz="1800" dirty="0"/>
          </a:p>
        </p:txBody>
      </p:sp>
      <p:sp>
        <p:nvSpPr>
          <p:cNvPr id="21" name="Text 18"/>
          <p:cNvSpPr txBox="1"/>
          <p:nvPr/>
        </p:nvSpPr>
        <p:spPr>
          <a:xfrm>
            <a:off x="9130284" y="2441448"/>
            <a:ext cx="2436876" cy="841248"/>
          </a:xfrm>
          <a:prstGeom prst="rect">
            <a:avLst/>
          </a:prstGeom>
          <a:noFill/>
          <a:ln/>
        </p:spPr>
        <p:txBody>
          <a:bodyPr wrap="square" lIns="0" tIns="0" rIns="0" bIns="0" rtlCol="0" anchor="t"/>
          <a:lstStyle/>
          <a:p>
            <a:pPr indent="0" marL="0">
              <a:buNone/>
            </a:pPr>
            <a:r>
              <a:rPr lang="en-US" sz="1250" dirty="0">
                <a:solidFill>
                  <a:srgbClr val="44505F"/>
                </a:solidFill>
                <a:latin typeface="Barlow" pitchFamily="34" charset="0"/>
                <a:ea typeface="Barlow" pitchFamily="34" charset="-122"/>
                <a:cs typeface="Barlow" pitchFamily="34" charset="-120"/>
              </a:rPr>
              <a:t>Reducen el colesterol total y el LDL. Para el colesterol total, más días por semana.</a:t>
            </a:r>
            <a:endParaRPr lang="en-US" sz="1250" dirty="0"/>
          </a:p>
        </p:txBody>
      </p:sp>
      <p:sp>
        <p:nvSpPr>
          <p:cNvPr id="22" name="Shape 19"/>
          <p:cNvSpPr/>
          <p:nvPr/>
        </p:nvSpPr>
        <p:spPr>
          <a:xfrm>
            <a:off x="502920" y="3429000"/>
            <a:ext cx="2692908" cy="1828800"/>
          </a:xfrm>
          <a:prstGeom prst="roundRect">
            <a:avLst>
              <a:gd name="adj" fmla="val 3500"/>
            </a:avLst>
          </a:prstGeom>
          <a:solidFill>
            <a:srgbClr val="F2F5F9"/>
          </a:solidFill>
          <a:ln w="9525">
            <a:solidFill>
              <a:srgbClr val="F2F5F9"/>
            </a:solidFill>
            <a:prstDash val="solid"/>
          </a:ln>
        </p:spPr>
      </p:sp>
      <p:sp>
        <p:nvSpPr>
          <p:cNvPr id="23" name="Text 20"/>
          <p:cNvSpPr txBox="1"/>
          <p:nvPr/>
        </p:nvSpPr>
        <p:spPr>
          <a:xfrm>
            <a:off x="640080" y="3520440"/>
            <a:ext cx="2436876" cy="256032"/>
          </a:xfrm>
          <a:prstGeom prst="rect">
            <a:avLst/>
          </a:prstGeom>
          <a:noFill/>
          <a:ln/>
        </p:spPr>
        <p:txBody>
          <a:bodyPr wrap="square" lIns="0" tIns="0" rIns="0" bIns="0" rtlCol="0" anchor="t"/>
          <a:lstStyle/>
          <a:p>
            <a:pPr indent="0" marL="0">
              <a:buNone/>
            </a:pPr>
            <a:r>
              <a:rPr lang="en-US" sz="1400" dirty="0">
                <a:solidFill>
                  <a:srgbClr val="1D5A9E"/>
                </a:solidFill>
                <a:latin typeface="Barlow SemiBold" pitchFamily="34" charset="0"/>
                <a:ea typeface="Barlow SemiBold" pitchFamily="34" charset="-122"/>
                <a:cs typeface="Barlow SemiBold" pitchFamily="34" charset="-120"/>
              </a:rPr>
              <a:t>Fragilidad</a:t>
            </a:r>
            <a:endParaRPr lang="en-US" sz="1400" dirty="0"/>
          </a:p>
        </p:txBody>
      </p:sp>
      <p:sp>
        <p:nvSpPr>
          <p:cNvPr id="24" name="Text 21"/>
          <p:cNvSpPr txBox="1"/>
          <p:nvPr/>
        </p:nvSpPr>
        <p:spPr>
          <a:xfrm>
            <a:off x="640080" y="3776472"/>
            <a:ext cx="2455164" cy="603504"/>
          </a:xfrm>
          <a:prstGeom prst="rect">
            <a:avLst/>
          </a:prstGeom>
          <a:noFill/>
          <a:ln/>
        </p:spPr>
        <p:txBody>
          <a:bodyPr wrap="square" lIns="0" tIns="0" rIns="0" bIns="0" rtlCol="0" anchor="ctr"/>
          <a:lstStyle/>
          <a:p>
            <a:pPr indent="0" marL="0">
              <a:lnSpc>
                <a:spcPct val="95000"/>
              </a:lnSpc>
              <a:buNone/>
            </a:pPr>
            <a:r>
              <a:rPr lang="en-US" sz="1800" dirty="0">
                <a:solidFill>
                  <a:srgbClr val="13233B"/>
                </a:solidFill>
                <a:latin typeface="Barlow SemiBold" pitchFamily="34" charset="0"/>
                <a:ea typeface="Barlow SemiBold" pitchFamily="34" charset="-122"/>
                <a:cs typeface="Barlow SemiBold" pitchFamily="34" charset="-120"/>
              </a:rPr>
              <a:t>Fuerza y equilibrio</a:t>
            </a:r>
            <a:endParaRPr lang="en-US" sz="1800" dirty="0"/>
          </a:p>
        </p:txBody>
      </p:sp>
      <p:sp>
        <p:nvSpPr>
          <p:cNvPr id="25" name="Text 22"/>
          <p:cNvSpPr txBox="1"/>
          <p:nvPr/>
        </p:nvSpPr>
        <p:spPr>
          <a:xfrm>
            <a:off x="640080" y="4389120"/>
            <a:ext cx="2436876" cy="841248"/>
          </a:xfrm>
          <a:prstGeom prst="rect">
            <a:avLst/>
          </a:prstGeom>
          <a:noFill/>
          <a:ln/>
        </p:spPr>
        <p:txBody>
          <a:bodyPr wrap="square" lIns="0" tIns="0" rIns="0" bIns="0" rtlCol="0" anchor="t"/>
          <a:lstStyle/>
          <a:p>
            <a:pPr indent="0" marL="0">
              <a:buNone/>
            </a:pPr>
            <a:r>
              <a:rPr lang="en-US" sz="1250" dirty="0">
                <a:solidFill>
                  <a:srgbClr val="44505F"/>
                </a:solidFill>
                <a:latin typeface="Barlow" pitchFamily="34" charset="0"/>
                <a:ea typeface="Barlow" pitchFamily="34" charset="-122"/>
                <a:cs typeface="Barlow" pitchFamily="34" charset="-120"/>
              </a:rPr>
              <a:t>Fuerza en grandes grupos, al menos moderada, junto a la resistencia. Equilibrio para evitar caídas.</a:t>
            </a:r>
            <a:endParaRPr lang="en-US" sz="1250" dirty="0"/>
          </a:p>
        </p:txBody>
      </p:sp>
      <p:sp>
        <p:nvSpPr>
          <p:cNvPr id="26" name="Shape 23"/>
          <p:cNvSpPr/>
          <p:nvPr/>
        </p:nvSpPr>
        <p:spPr>
          <a:xfrm>
            <a:off x="3332988" y="3429000"/>
            <a:ext cx="2692908" cy="1828800"/>
          </a:xfrm>
          <a:prstGeom prst="roundRect">
            <a:avLst>
              <a:gd name="adj" fmla="val 3500"/>
            </a:avLst>
          </a:prstGeom>
          <a:solidFill>
            <a:srgbClr val="F2F5F9"/>
          </a:solidFill>
          <a:ln w="9525">
            <a:solidFill>
              <a:srgbClr val="F2F5F9"/>
            </a:solidFill>
            <a:prstDash val="solid"/>
          </a:ln>
        </p:spPr>
      </p:sp>
      <p:sp>
        <p:nvSpPr>
          <p:cNvPr id="27" name="Text 24"/>
          <p:cNvSpPr txBox="1"/>
          <p:nvPr/>
        </p:nvSpPr>
        <p:spPr>
          <a:xfrm>
            <a:off x="3470148" y="3520440"/>
            <a:ext cx="2436876" cy="256032"/>
          </a:xfrm>
          <a:prstGeom prst="rect">
            <a:avLst/>
          </a:prstGeom>
          <a:noFill/>
          <a:ln/>
        </p:spPr>
        <p:txBody>
          <a:bodyPr wrap="square" lIns="0" tIns="0" rIns="0" bIns="0" rtlCol="0" anchor="t"/>
          <a:lstStyle/>
          <a:p>
            <a:pPr indent="0" marL="0">
              <a:buNone/>
            </a:pPr>
            <a:r>
              <a:rPr lang="en-US" sz="1400" dirty="0">
                <a:solidFill>
                  <a:srgbClr val="1D5A9E"/>
                </a:solidFill>
                <a:latin typeface="Barlow SemiBold" pitchFamily="34" charset="0"/>
                <a:ea typeface="Barlow SemiBold" pitchFamily="34" charset="-122"/>
                <a:cs typeface="Barlow SemiBold" pitchFamily="34" charset="-120"/>
              </a:rPr>
              <a:t>Capacidad aeróbica baja</a:t>
            </a:r>
            <a:endParaRPr lang="en-US" sz="1400" dirty="0"/>
          </a:p>
        </p:txBody>
      </p:sp>
      <p:sp>
        <p:nvSpPr>
          <p:cNvPr id="28" name="Text 25"/>
          <p:cNvSpPr txBox="1"/>
          <p:nvPr/>
        </p:nvSpPr>
        <p:spPr>
          <a:xfrm>
            <a:off x="3470148" y="3776472"/>
            <a:ext cx="2455164" cy="603504"/>
          </a:xfrm>
          <a:prstGeom prst="rect">
            <a:avLst/>
          </a:prstGeom>
          <a:noFill/>
          <a:ln/>
        </p:spPr>
        <p:txBody>
          <a:bodyPr wrap="square" lIns="0" tIns="0" rIns="0" bIns="0" rtlCol="0" anchor="ctr"/>
          <a:lstStyle/>
          <a:p>
            <a:pPr indent="0" marL="0">
              <a:lnSpc>
                <a:spcPct val="95000"/>
              </a:lnSpc>
              <a:buNone/>
            </a:pPr>
            <a:r>
              <a:rPr lang="en-US" sz="1800" dirty="0">
                <a:solidFill>
                  <a:srgbClr val="13233B"/>
                </a:solidFill>
                <a:latin typeface="Barlow SemiBold" pitchFamily="34" charset="0"/>
                <a:ea typeface="Barlow SemiBold" pitchFamily="34" charset="-122"/>
                <a:cs typeface="Barlow SemiBold" pitchFamily="34" charset="-120"/>
              </a:rPr>
              <a:t>Más de 460 kcal a la semana</a:t>
            </a:r>
            <a:endParaRPr lang="en-US" sz="1800" dirty="0"/>
          </a:p>
        </p:txBody>
      </p:sp>
      <p:sp>
        <p:nvSpPr>
          <p:cNvPr id="29" name="Text 26"/>
          <p:cNvSpPr txBox="1"/>
          <p:nvPr/>
        </p:nvSpPr>
        <p:spPr>
          <a:xfrm>
            <a:off x="3470148" y="4389120"/>
            <a:ext cx="2436876" cy="841248"/>
          </a:xfrm>
          <a:prstGeom prst="rect">
            <a:avLst/>
          </a:prstGeom>
          <a:noFill/>
          <a:ln/>
        </p:spPr>
        <p:txBody>
          <a:bodyPr wrap="square" lIns="0" tIns="0" rIns="0" bIns="0" rtlCol="0" anchor="t"/>
          <a:lstStyle/>
          <a:p>
            <a:pPr indent="0" marL="0">
              <a:buNone/>
            </a:pPr>
            <a:r>
              <a:rPr lang="en-US" sz="1250" dirty="0">
                <a:solidFill>
                  <a:srgbClr val="44505F"/>
                </a:solidFill>
                <a:latin typeface="Barlow" pitchFamily="34" charset="0"/>
                <a:ea typeface="Barlow" pitchFamily="34" charset="-122"/>
                <a:cs typeface="Barlow" pitchFamily="34" charset="-120"/>
              </a:rPr>
              <a:t>En insuficiencia cardiaca, cada aumento de ese tamaño se asocia a 2,6 mL/kg/min más de VO2 pico a los 3-6 meses.</a:t>
            </a:r>
            <a:endParaRPr lang="en-US" sz="1250" dirty="0"/>
          </a:p>
        </p:txBody>
      </p:sp>
      <p:sp>
        <p:nvSpPr>
          <p:cNvPr id="30" name="Shape 27"/>
          <p:cNvSpPr/>
          <p:nvPr/>
        </p:nvSpPr>
        <p:spPr>
          <a:xfrm>
            <a:off x="6163056" y="3429000"/>
            <a:ext cx="2692908" cy="1828800"/>
          </a:xfrm>
          <a:prstGeom prst="roundRect">
            <a:avLst>
              <a:gd name="adj" fmla="val 3500"/>
            </a:avLst>
          </a:prstGeom>
          <a:solidFill>
            <a:srgbClr val="F2F5F9"/>
          </a:solidFill>
          <a:ln w="9525">
            <a:solidFill>
              <a:srgbClr val="F2F5F9"/>
            </a:solidFill>
            <a:prstDash val="solid"/>
          </a:ln>
        </p:spPr>
      </p:sp>
      <p:sp>
        <p:nvSpPr>
          <p:cNvPr id="31" name="Text 28"/>
          <p:cNvSpPr txBox="1"/>
          <p:nvPr/>
        </p:nvSpPr>
        <p:spPr>
          <a:xfrm>
            <a:off x="6300216" y="3520440"/>
            <a:ext cx="2436876" cy="256032"/>
          </a:xfrm>
          <a:prstGeom prst="rect">
            <a:avLst/>
          </a:prstGeom>
          <a:noFill/>
          <a:ln/>
        </p:spPr>
        <p:txBody>
          <a:bodyPr wrap="square" lIns="0" tIns="0" rIns="0" bIns="0" rtlCol="0" anchor="t"/>
          <a:lstStyle/>
          <a:p>
            <a:pPr indent="0" marL="0">
              <a:buNone/>
            </a:pPr>
            <a:r>
              <a:rPr lang="en-US" sz="1400" dirty="0">
                <a:solidFill>
                  <a:srgbClr val="1D5A9E"/>
                </a:solidFill>
                <a:latin typeface="Barlow SemiBold" pitchFamily="34" charset="0"/>
                <a:ea typeface="Barlow SemiBold" pitchFamily="34" charset="-122"/>
                <a:cs typeface="Barlow SemiBold" pitchFamily="34" charset="-120"/>
              </a:rPr>
              <a:t>Fuerza baja</a:t>
            </a:r>
            <a:endParaRPr lang="en-US" sz="1400" dirty="0"/>
          </a:p>
        </p:txBody>
      </p:sp>
      <p:sp>
        <p:nvSpPr>
          <p:cNvPr id="32" name="Text 29"/>
          <p:cNvSpPr txBox="1"/>
          <p:nvPr/>
        </p:nvSpPr>
        <p:spPr>
          <a:xfrm>
            <a:off x="6300216" y="3776472"/>
            <a:ext cx="2455164" cy="603504"/>
          </a:xfrm>
          <a:prstGeom prst="rect">
            <a:avLst/>
          </a:prstGeom>
          <a:noFill/>
          <a:ln/>
        </p:spPr>
        <p:txBody>
          <a:bodyPr wrap="square" lIns="0" tIns="0" rIns="0" bIns="0" rtlCol="0" anchor="ctr"/>
          <a:lstStyle/>
          <a:p>
            <a:pPr indent="0" marL="0">
              <a:lnSpc>
                <a:spcPct val="95000"/>
              </a:lnSpc>
              <a:buNone/>
            </a:pPr>
            <a:r>
              <a:rPr lang="en-US" sz="1800" dirty="0">
                <a:solidFill>
                  <a:srgbClr val="13233B"/>
                </a:solidFill>
                <a:latin typeface="Barlow SemiBold" pitchFamily="34" charset="0"/>
                <a:ea typeface="Barlow SemiBold" pitchFamily="34" charset="-122"/>
                <a:cs typeface="Barlow SemiBold" pitchFamily="34" charset="-120"/>
              </a:rPr>
              <a:t>70-79% de una repetición máxima</a:t>
            </a:r>
            <a:endParaRPr lang="en-US" sz="1800" dirty="0"/>
          </a:p>
        </p:txBody>
      </p:sp>
      <p:sp>
        <p:nvSpPr>
          <p:cNvPr id="33" name="Text 30"/>
          <p:cNvSpPr txBox="1"/>
          <p:nvPr/>
        </p:nvSpPr>
        <p:spPr>
          <a:xfrm>
            <a:off x="6300216" y="4389120"/>
            <a:ext cx="2436876" cy="841248"/>
          </a:xfrm>
          <a:prstGeom prst="rect">
            <a:avLst/>
          </a:prstGeom>
          <a:noFill/>
          <a:ln/>
        </p:spPr>
        <p:txBody>
          <a:bodyPr wrap="square" lIns="0" tIns="0" rIns="0" bIns="0" rtlCol="0" anchor="t"/>
          <a:lstStyle/>
          <a:p>
            <a:pPr indent="0" marL="0">
              <a:buNone/>
            </a:pPr>
            <a:r>
              <a:rPr lang="en-US" sz="1250" dirty="0">
                <a:solidFill>
                  <a:srgbClr val="44505F"/>
                </a:solidFill>
                <a:latin typeface="Barlow" pitchFamily="34" charset="0"/>
                <a:ea typeface="Barlow" pitchFamily="34" charset="-122"/>
                <a:cs typeface="Barlow" pitchFamily="34" charset="-120"/>
              </a:rPr>
              <a:t>Con 6 a 8 repeticiones por serie se consigue la mayor ganancia de fuerza.</a:t>
            </a:r>
            <a:endParaRPr lang="en-US" sz="1250" dirty="0"/>
          </a:p>
        </p:txBody>
      </p:sp>
      <p:sp>
        <p:nvSpPr>
          <p:cNvPr id="34" name="Shape 31"/>
          <p:cNvSpPr/>
          <p:nvPr/>
        </p:nvSpPr>
        <p:spPr>
          <a:xfrm>
            <a:off x="8993124" y="3429000"/>
            <a:ext cx="2692908" cy="1828800"/>
          </a:xfrm>
          <a:prstGeom prst="roundRect">
            <a:avLst>
              <a:gd name="adj" fmla="val 3500"/>
            </a:avLst>
          </a:prstGeom>
          <a:solidFill>
            <a:srgbClr val="F2F5F9"/>
          </a:solidFill>
          <a:ln w="9525">
            <a:solidFill>
              <a:srgbClr val="F2F5F9"/>
            </a:solidFill>
            <a:prstDash val="solid"/>
          </a:ln>
        </p:spPr>
      </p:sp>
      <p:sp>
        <p:nvSpPr>
          <p:cNvPr id="35" name="Text 32"/>
          <p:cNvSpPr txBox="1"/>
          <p:nvPr/>
        </p:nvSpPr>
        <p:spPr>
          <a:xfrm>
            <a:off x="9130284" y="3520440"/>
            <a:ext cx="2436876" cy="256032"/>
          </a:xfrm>
          <a:prstGeom prst="rect">
            <a:avLst/>
          </a:prstGeom>
          <a:noFill/>
          <a:ln/>
        </p:spPr>
        <p:txBody>
          <a:bodyPr wrap="square" lIns="0" tIns="0" rIns="0" bIns="0" rtlCol="0" anchor="t"/>
          <a:lstStyle/>
          <a:p>
            <a:pPr indent="0" marL="0">
              <a:buNone/>
            </a:pPr>
            <a:r>
              <a:rPr lang="en-US" sz="1400" dirty="0">
                <a:solidFill>
                  <a:srgbClr val="1D5A9E"/>
                </a:solidFill>
                <a:latin typeface="Barlow SemiBold" pitchFamily="34" charset="0"/>
                <a:ea typeface="Barlow SemiBold" pitchFamily="34" charset="-122"/>
                <a:cs typeface="Barlow SemiBold" pitchFamily="34" charset="-120"/>
              </a:rPr>
              <a:t>Diabetes tipo 1</a:t>
            </a:r>
            <a:endParaRPr lang="en-US" sz="1400" dirty="0"/>
          </a:p>
        </p:txBody>
      </p:sp>
      <p:sp>
        <p:nvSpPr>
          <p:cNvPr id="36" name="Text 33"/>
          <p:cNvSpPr txBox="1"/>
          <p:nvPr/>
        </p:nvSpPr>
        <p:spPr>
          <a:xfrm>
            <a:off x="9130284" y="3776472"/>
            <a:ext cx="2455164" cy="603504"/>
          </a:xfrm>
          <a:prstGeom prst="rect">
            <a:avLst/>
          </a:prstGeom>
          <a:noFill/>
          <a:ln/>
        </p:spPr>
        <p:txBody>
          <a:bodyPr wrap="square" lIns="0" tIns="0" rIns="0" bIns="0" rtlCol="0" anchor="ctr"/>
          <a:lstStyle/>
          <a:p>
            <a:pPr indent="0" marL="0">
              <a:lnSpc>
                <a:spcPct val="95000"/>
              </a:lnSpc>
              <a:buNone/>
            </a:pPr>
            <a:r>
              <a:rPr lang="en-US" sz="1800" dirty="0">
                <a:solidFill>
                  <a:srgbClr val="13233B"/>
                </a:solidFill>
                <a:latin typeface="Barlow SemiBold" pitchFamily="34" charset="0"/>
                <a:ea typeface="Barlow SemiBold" pitchFamily="34" charset="-122"/>
                <a:cs typeface="Barlow SemiBold" pitchFamily="34" charset="-120"/>
              </a:rPr>
              <a:t>Resistencia más fuerza</a:t>
            </a:r>
            <a:endParaRPr lang="en-US" sz="1800" dirty="0"/>
          </a:p>
        </p:txBody>
      </p:sp>
      <p:sp>
        <p:nvSpPr>
          <p:cNvPr id="37" name="Text 34"/>
          <p:cNvSpPr txBox="1"/>
          <p:nvPr/>
        </p:nvSpPr>
        <p:spPr>
          <a:xfrm>
            <a:off x="9130284" y="4389120"/>
            <a:ext cx="2436876" cy="841248"/>
          </a:xfrm>
          <a:prstGeom prst="rect">
            <a:avLst/>
          </a:prstGeom>
          <a:noFill/>
          <a:ln/>
        </p:spPr>
        <p:txBody>
          <a:bodyPr wrap="square" lIns="0" tIns="0" rIns="0" bIns="0" rtlCol="0" anchor="t"/>
          <a:lstStyle/>
          <a:p>
            <a:pPr indent="0" marL="0">
              <a:buNone/>
            </a:pPr>
            <a:r>
              <a:rPr lang="en-US" sz="1250" dirty="0">
                <a:solidFill>
                  <a:srgbClr val="44505F"/>
                </a:solidFill>
                <a:latin typeface="Barlow" pitchFamily="34" charset="0"/>
                <a:ea typeface="Barlow" pitchFamily="34" charset="-122"/>
                <a:cs typeface="Barlow" pitchFamily="34" charset="-120"/>
              </a:rPr>
              <a:t>Es lo que más reduce la HbA1c: 0,5% o más a partir de 160 MET-min por semana.</a:t>
            </a:r>
            <a:endParaRPr lang="en-US" sz="1250" dirty="0"/>
          </a:p>
        </p:txBody>
      </p:sp>
      <p:sp>
        <p:nvSpPr>
          <p:cNvPr id="38" name="Shape 35"/>
          <p:cNvSpPr/>
          <p:nvPr/>
        </p:nvSpPr>
        <p:spPr>
          <a:xfrm>
            <a:off x="502920" y="5394960"/>
            <a:ext cx="11183112" cy="603504"/>
          </a:xfrm>
          <a:prstGeom prst="roundRect">
            <a:avLst>
              <a:gd name="adj" fmla="val 10606"/>
            </a:avLst>
          </a:prstGeom>
          <a:solidFill>
            <a:srgbClr val="E6EDF5"/>
          </a:solidFill>
          <a:ln w="9525">
            <a:solidFill>
              <a:srgbClr val="E6EDF5"/>
            </a:solidFill>
            <a:prstDash val="solid"/>
          </a:ln>
        </p:spPr>
      </p:sp>
      <p:sp>
        <p:nvSpPr>
          <p:cNvPr id="39" name="Shape 36"/>
          <p:cNvSpPr/>
          <p:nvPr/>
        </p:nvSpPr>
        <p:spPr>
          <a:xfrm>
            <a:off x="612648" y="5486400"/>
            <a:ext cx="420624" cy="420624"/>
          </a:xfrm>
          <a:prstGeom prst="ellipse">
            <a:avLst/>
          </a:prstGeom>
          <a:solidFill>
            <a:srgbClr val="FFFFFF"/>
          </a:solidFill>
          <a:ln w="9525">
            <a:solidFill>
              <a:srgbClr val="FFFFFF"/>
            </a:solidFill>
            <a:prstDash val="solid"/>
          </a:ln>
        </p:spPr>
      </p:sp>
      <p:pic>
        <p:nvPicPr>
          <p:cNvPr id="40" name="Image 0" descr="preencoded.png">    </p:cNvPr>
          <p:cNvPicPr>
            <a:picLocks noChangeAspect="1"/>
          </p:cNvPicPr>
          <p:nvPr/>
        </p:nvPicPr>
        <p:blipFill>
          <a:blip r:embed="rId1"/>
          <a:stretch>
            <a:fillRect/>
          </a:stretch>
        </p:blipFill>
        <p:spPr>
          <a:xfrm>
            <a:off x="700979" y="5574731"/>
            <a:ext cx="243962" cy="243962"/>
          </a:xfrm>
          <a:prstGeom prst="rect">
            <a:avLst/>
          </a:prstGeom>
        </p:spPr>
      </p:pic>
      <p:sp>
        <p:nvSpPr>
          <p:cNvPr id="41" name="Text 37"/>
          <p:cNvSpPr txBox="1"/>
          <p:nvPr/>
        </p:nvSpPr>
        <p:spPr>
          <a:xfrm>
            <a:off x="1161288" y="5394960"/>
            <a:ext cx="10405872" cy="603504"/>
          </a:xfrm>
          <a:prstGeom prst="rect">
            <a:avLst/>
          </a:prstGeom>
          <a:noFill/>
          <a:ln/>
        </p:spPr>
        <p:txBody>
          <a:bodyPr wrap="square" lIns="0" tIns="0" rIns="0" bIns="0" rtlCol="0" anchor="ctr"/>
          <a:lstStyle/>
          <a:p>
            <a:pPr indent="0" marL="0">
              <a:buNone/>
            </a:pPr>
            <a:r>
              <a:rPr lang="en-US" sz="1450" dirty="0">
                <a:solidFill>
                  <a:srgbClr val="13233B"/>
                </a:solidFill>
                <a:latin typeface="Barlow SemiBold" pitchFamily="34" charset="0"/>
                <a:ea typeface="Barlow SemiBold" pitchFamily="34" charset="-122"/>
                <a:cs typeface="Barlow SemiBold" pitchFamily="34" charset="-120"/>
              </a:rPr>
              <a:t>En la enfermedad cardiometabólica, andar más sin elegir la modalidad, por ejemplo con un contador de pasos, no basta para mejorar la mayoría de los factores de riesgo.</a:t>
            </a:r>
            <a:endParaRPr lang="en-US" sz="145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3 · LA VALORACIÓN Y EL EJERCICIO</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El interválico es clase IIb; añadir fuerza es clase I tras un síndrome coronario y su intensidad depende de la enfermedad</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 7.5, tablas 8 y 9 y tabla de recomendaciones de ejercicio [1]. Elaboración propia.</a:t>
            </a:r>
            <a:endParaRPr lang="en-US" sz="1000" dirty="0"/>
          </a:p>
        </p:txBody>
      </p:sp>
      <p:sp>
        <p:nvSpPr>
          <p:cNvPr id="6" name="Shape 3"/>
          <p:cNvSpPr/>
          <p:nvPr/>
        </p:nvSpPr>
        <p:spPr>
          <a:xfrm>
            <a:off x="502920" y="1481328"/>
            <a:ext cx="3429000" cy="4498848"/>
          </a:xfrm>
          <a:prstGeom prst="roundRect">
            <a:avLst>
              <a:gd name="adj" fmla="val 1867"/>
            </a:avLst>
          </a:prstGeom>
          <a:solidFill>
            <a:srgbClr val="F2F5F9"/>
          </a:solidFill>
          <a:ln w="9525">
            <a:solidFill>
              <a:srgbClr val="F2F5F9"/>
            </a:solidFill>
            <a:prstDash val="solid"/>
          </a:ln>
        </p:spPr>
      </p:sp>
      <p:sp>
        <p:nvSpPr>
          <p:cNvPr id="7" name="Text 4"/>
          <p:cNvSpPr txBox="1"/>
          <p:nvPr/>
        </p:nvSpPr>
        <p:spPr>
          <a:xfrm>
            <a:off x="667512" y="1591056"/>
            <a:ext cx="3154680" cy="292608"/>
          </a:xfrm>
          <a:prstGeom prst="rect">
            <a:avLst/>
          </a:prstGeom>
          <a:noFill/>
          <a:ln/>
        </p:spPr>
        <p:txBody>
          <a:bodyPr wrap="square" lIns="0" tIns="0" rIns="0" bIns="0" rtlCol="0" anchor="t"/>
          <a:lstStyle/>
          <a:p>
            <a:pPr indent="0" marL="0">
              <a:buNone/>
            </a:pPr>
            <a:r>
              <a:rPr lang="en-US" sz="1550" dirty="0">
                <a:solidFill>
                  <a:srgbClr val="163A63"/>
                </a:solidFill>
                <a:latin typeface="Barlow SemiBold" pitchFamily="34" charset="0"/>
                <a:ea typeface="Barlow SemiBold" pitchFamily="34" charset="-122"/>
                <a:cs typeface="Barlow SemiBold" pitchFamily="34" charset="-120"/>
              </a:rPr>
              <a:t>Interválico de alta intensidad</a:t>
            </a:r>
            <a:endParaRPr lang="en-US" sz="1550" dirty="0"/>
          </a:p>
        </p:txBody>
      </p:sp>
      <p:sp>
        <p:nvSpPr>
          <p:cNvPr id="8" name="Text 5"/>
          <p:cNvSpPr/>
          <p:nvPr/>
        </p:nvSpPr>
        <p:spPr>
          <a:xfrm>
            <a:off x="667512" y="1965960"/>
            <a:ext cx="749808" cy="301752"/>
          </a:xfrm>
          <a:prstGeom prst="roundRect">
            <a:avLst>
              <a:gd name="adj" fmla="val 15152"/>
            </a:avLst>
          </a:prstGeom>
          <a:solidFill>
            <a:srgbClr val="C2630A"/>
          </a:solidFill>
          <a:ln/>
        </p:spPr>
        <p:txBody>
          <a:bodyPr wrap="square" lIns="0" tIns="0" rIns="0" bIns="0" rtlCol="0" anchor="ctr"/>
          <a:lstStyle/>
          <a:p>
            <a:pPr algn="ctr" indent="0" marL="0">
              <a:buNone/>
            </a:pPr>
            <a:r>
              <a:rPr lang="en-US" sz="1350" b="1" dirty="0">
                <a:solidFill>
                  <a:srgbClr val="FFFFFF"/>
                </a:solidFill>
                <a:latin typeface="Barlow" pitchFamily="34" charset="0"/>
                <a:ea typeface="Barlow" pitchFamily="34" charset="-122"/>
                <a:cs typeface="Barlow" pitchFamily="34" charset="-120"/>
              </a:rPr>
              <a:t>IIb B1</a:t>
            </a:r>
            <a:endParaRPr lang="en-US" sz="1350" dirty="0"/>
          </a:p>
        </p:txBody>
      </p:sp>
      <p:sp>
        <p:nvSpPr>
          <p:cNvPr id="9" name="Text 6"/>
          <p:cNvSpPr txBox="1"/>
          <p:nvPr/>
        </p:nvSpPr>
        <p:spPr>
          <a:xfrm>
            <a:off x="1527048" y="1911096"/>
            <a:ext cx="2286000" cy="658368"/>
          </a:xfrm>
          <a:prstGeom prst="rect">
            <a:avLst/>
          </a:prstGeom>
          <a:noFill/>
          <a:ln/>
        </p:spPr>
        <p:txBody>
          <a:bodyPr wrap="square" lIns="0" tIns="0" rIns="0" bIns="0" rtlCol="0" anchor="ctr"/>
          <a:lstStyle/>
          <a:p>
            <a:pPr indent="0" marL="0">
              <a:buNone/>
            </a:pPr>
            <a:r>
              <a:rPr lang="en-US" sz="1250" dirty="0">
                <a:solidFill>
                  <a:srgbClr val="44505F"/>
                </a:solidFill>
                <a:latin typeface="Barlow" pitchFamily="34" charset="0"/>
                <a:ea typeface="Barlow" pitchFamily="34" charset="-122"/>
                <a:cs typeface="Barlow" pitchFamily="34" charset="-120"/>
              </a:rPr>
              <a:t>Tras un síndrome coronario, en el crónico y en la insuficiencia cardiaca crónica.</a:t>
            </a:r>
            <a:endParaRPr lang="en-US" sz="1250" dirty="0"/>
          </a:p>
        </p:txBody>
      </p:sp>
      <p:sp>
        <p:nvSpPr>
          <p:cNvPr id="10" name="Text 7"/>
          <p:cNvSpPr txBox="1"/>
          <p:nvPr/>
        </p:nvSpPr>
        <p:spPr>
          <a:xfrm>
            <a:off x="667512" y="2670048"/>
            <a:ext cx="3136392" cy="3154680"/>
          </a:xfrm>
          <a:prstGeom prst="rect">
            <a:avLst/>
          </a:prstGeom>
          <a:noFill/>
          <a:ln/>
        </p:spPr>
        <p:txBody>
          <a:bodyPr wrap="square" lIns="0" tIns="0" rIns="0" bIns="0" rtlCol="0" anchor="t"/>
          <a:lstStyle/>
          <a:p>
            <a:pPr marL="139700" indent="-139700">
              <a:spcAft>
                <a:spcPts val="700"/>
              </a:spcAft>
              <a:buSzPct val="100000"/>
              <a:buChar char="•"/>
            </a:pPr>
            <a:r>
              <a:rPr lang="en-US" sz="1400" dirty="0">
                <a:solidFill>
                  <a:srgbClr val="13233B"/>
                </a:solidFill>
                <a:latin typeface="Barlow" pitchFamily="34" charset="0"/>
                <a:ea typeface="Barlow" pitchFamily="34" charset="-122"/>
                <a:cs typeface="Barlow" pitchFamily="34" charset="-120"/>
              </a:rPr>
              <a:t>Es más eficaz o más eficiente en tiempo que el continuo moderado para el VO2 pico.</a:t>
            </a:r>
            <a:endParaRPr lang="en-US" sz="1400" dirty="0"/>
          </a:p>
          <a:p>
            <a:pPr marL="139700" indent="-139700">
              <a:spcAft>
                <a:spcPts val="700"/>
              </a:spcAft>
              <a:buSzPct val="100000"/>
              <a:buChar char="•"/>
            </a:pPr>
            <a:r>
              <a:rPr lang="en-US" sz="1400" dirty="0">
                <a:solidFill>
                  <a:srgbClr val="13233B"/>
                </a:solidFill>
                <a:latin typeface="Barlow" pitchFamily="34" charset="0"/>
                <a:ea typeface="Barlow" pitchFamily="34" charset="-122"/>
                <a:cs typeface="Barlow" pitchFamily="34" charset="-120"/>
              </a:rPr>
              <a:t>No se sabe qué protocolo es el mejor.</a:t>
            </a:r>
            <a:endParaRPr lang="en-US" sz="1400" dirty="0"/>
          </a:p>
          <a:p>
            <a:pPr marL="139700" indent="-139700">
              <a:spcAft>
                <a:spcPts val="700"/>
              </a:spcAft>
              <a:buSzPct val="100000"/>
              <a:buChar char="•"/>
            </a:pPr>
            <a:r>
              <a:rPr lang="en-US" sz="1400" dirty="0">
                <a:solidFill>
                  <a:srgbClr val="13233B"/>
                </a:solidFill>
                <a:latin typeface="Barlow" pitchFamily="34" charset="0"/>
                <a:ea typeface="Barlow" pitchFamily="34" charset="-122"/>
                <a:cs typeface="Barlow" pitchFamily="34" charset="-120"/>
              </a:rPr>
              <a:t>No hay datos de seguridad sin supervisión.</a:t>
            </a:r>
            <a:endParaRPr lang="en-US" sz="1400" dirty="0"/>
          </a:p>
          <a:p>
            <a:pPr marL="139700" indent="-139700">
              <a:spcAft>
                <a:spcPts val="700"/>
              </a:spcAft>
              <a:buSzPct val="100000"/>
              <a:buChar char="•"/>
            </a:pPr>
            <a:r>
              <a:rPr lang="en-US" sz="1400" dirty="0">
                <a:solidFill>
                  <a:srgbClr val="13233B"/>
                </a:solidFill>
                <a:latin typeface="Barlow" pitchFamily="34" charset="0"/>
                <a:ea typeface="Barlow" pitchFamily="34" charset="-122"/>
                <a:cs typeface="Barlow" pitchFamily="34" charset="-120"/>
              </a:rPr>
              <a:t>La guía lo deja para entornos supervisados y pacientes valorados por su médico.</a:t>
            </a:r>
            <a:endParaRPr lang="en-US" sz="1400" dirty="0"/>
          </a:p>
        </p:txBody>
      </p:sp>
      <p:sp>
        <p:nvSpPr>
          <p:cNvPr id="11" name="Text 8"/>
          <p:cNvSpPr txBox="1"/>
          <p:nvPr/>
        </p:nvSpPr>
        <p:spPr>
          <a:xfrm>
            <a:off x="4114800" y="1499616"/>
            <a:ext cx="4617720" cy="274320"/>
          </a:xfrm>
          <a:prstGeom prst="rect">
            <a:avLst/>
          </a:prstGeom>
          <a:noFill/>
          <a:ln/>
        </p:spPr>
        <p:txBody>
          <a:bodyPr wrap="square" lIns="0" tIns="0" rIns="0" bIns="0" rtlCol="0" anchor="t"/>
          <a:lstStyle/>
          <a:p>
            <a:pPr indent="0" marL="0">
              <a:buNone/>
            </a:pPr>
            <a:r>
              <a:rPr lang="en-US" sz="1550" dirty="0">
                <a:solidFill>
                  <a:srgbClr val="163A63"/>
                </a:solidFill>
                <a:latin typeface="Barlow SemiBold" pitchFamily="34" charset="0"/>
                <a:ea typeface="Barlow SemiBold" pitchFamily="34" charset="-122"/>
                <a:cs typeface="Barlow SemiBold" pitchFamily="34" charset="-120"/>
              </a:rPr>
              <a:t>Fuerza, en % de una repetición máxima</a:t>
            </a:r>
            <a:endParaRPr lang="en-US" sz="1550" dirty="0"/>
          </a:p>
        </p:txBody>
      </p:sp>
      <p:sp>
        <p:nvSpPr>
          <p:cNvPr id="12" name="Shape 9"/>
          <p:cNvSpPr/>
          <p:nvPr/>
        </p:nvSpPr>
        <p:spPr>
          <a:xfrm>
            <a:off x="5687568" y="2157984"/>
            <a:ext cx="0" cy="2066544"/>
          </a:xfrm>
          <a:prstGeom prst="line">
            <a:avLst/>
          </a:prstGeom>
          <a:noFill/>
          <a:ln w="6350">
            <a:solidFill>
              <a:srgbClr val="DBE3EC"/>
            </a:solidFill>
            <a:prstDash val="solid"/>
          </a:ln>
        </p:spPr>
      </p:sp>
      <p:sp>
        <p:nvSpPr>
          <p:cNvPr id="13" name="Text 10"/>
          <p:cNvSpPr txBox="1"/>
          <p:nvPr/>
        </p:nvSpPr>
        <p:spPr>
          <a:xfrm>
            <a:off x="5413248" y="1911096"/>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20%</a:t>
            </a:r>
            <a:endParaRPr lang="en-US" sz="1100" dirty="0"/>
          </a:p>
        </p:txBody>
      </p:sp>
      <p:sp>
        <p:nvSpPr>
          <p:cNvPr id="14" name="Shape 11"/>
          <p:cNvSpPr/>
          <p:nvPr/>
        </p:nvSpPr>
        <p:spPr>
          <a:xfrm>
            <a:off x="6116030" y="2157984"/>
            <a:ext cx="0" cy="2066544"/>
          </a:xfrm>
          <a:prstGeom prst="line">
            <a:avLst/>
          </a:prstGeom>
          <a:noFill/>
          <a:ln w="6350">
            <a:solidFill>
              <a:srgbClr val="DBE3EC"/>
            </a:solidFill>
            <a:prstDash val="solid"/>
          </a:ln>
        </p:spPr>
      </p:sp>
      <p:sp>
        <p:nvSpPr>
          <p:cNvPr id="15" name="Shape 12"/>
          <p:cNvSpPr/>
          <p:nvPr/>
        </p:nvSpPr>
        <p:spPr>
          <a:xfrm>
            <a:off x="6544491" y="2157984"/>
            <a:ext cx="0" cy="2066544"/>
          </a:xfrm>
          <a:prstGeom prst="line">
            <a:avLst/>
          </a:prstGeom>
          <a:noFill/>
          <a:ln w="6350">
            <a:solidFill>
              <a:srgbClr val="DBE3EC"/>
            </a:solidFill>
            <a:prstDash val="solid"/>
          </a:ln>
        </p:spPr>
      </p:sp>
      <p:sp>
        <p:nvSpPr>
          <p:cNvPr id="16" name="Text 13"/>
          <p:cNvSpPr txBox="1"/>
          <p:nvPr/>
        </p:nvSpPr>
        <p:spPr>
          <a:xfrm>
            <a:off x="6270171" y="1911096"/>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40%</a:t>
            </a:r>
            <a:endParaRPr lang="en-US" sz="1100" dirty="0"/>
          </a:p>
        </p:txBody>
      </p:sp>
      <p:sp>
        <p:nvSpPr>
          <p:cNvPr id="17" name="Shape 14"/>
          <p:cNvSpPr/>
          <p:nvPr/>
        </p:nvSpPr>
        <p:spPr>
          <a:xfrm>
            <a:off x="6972953" y="2157984"/>
            <a:ext cx="0" cy="2066544"/>
          </a:xfrm>
          <a:prstGeom prst="line">
            <a:avLst/>
          </a:prstGeom>
          <a:noFill/>
          <a:ln w="6350">
            <a:solidFill>
              <a:srgbClr val="DBE3EC"/>
            </a:solidFill>
            <a:prstDash val="solid"/>
          </a:ln>
        </p:spPr>
      </p:sp>
      <p:sp>
        <p:nvSpPr>
          <p:cNvPr id="18" name="Shape 15"/>
          <p:cNvSpPr/>
          <p:nvPr/>
        </p:nvSpPr>
        <p:spPr>
          <a:xfrm>
            <a:off x="7401415" y="2157984"/>
            <a:ext cx="0" cy="2066544"/>
          </a:xfrm>
          <a:prstGeom prst="line">
            <a:avLst/>
          </a:prstGeom>
          <a:noFill/>
          <a:ln w="6350">
            <a:solidFill>
              <a:srgbClr val="DBE3EC"/>
            </a:solidFill>
            <a:prstDash val="solid"/>
          </a:ln>
        </p:spPr>
      </p:sp>
      <p:sp>
        <p:nvSpPr>
          <p:cNvPr id="19" name="Text 16"/>
          <p:cNvSpPr txBox="1"/>
          <p:nvPr/>
        </p:nvSpPr>
        <p:spPr>
          <a:xfrm>
            <a:off x="7127095" y="1911096"/>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60%</a:t>
            </a:r>
            <a:endParaRPr lang="en-US" sz="1100" dirty="0"/>
          </a:p>
        </p:txBody>
      </p:sp>
      <p:sp>
        <p:nvSpPr>
          <p:cNvPr id="20" name="Shape 17"/>
          <p:cNvSpPr/>
          <p:nvPr/>
        </p:nvSpPr>
        <p:spPr>
          <a:xfrm>
            <a:off x="7829877" y="2157984"/>
            <a:ext cx="0" cy="2066544"/>
          </a:xfrm>
          <a:prstGeom prst="line">
            <a:avLst/>
          </a:prstGeom>
          <a:noFill/>
          <a:ln w="6350">
            <a:solidFill>
              <a:srgbClr val="DBE3EC"/>
            </a:solidFill>
            <a:prstDash val="solid"/>
          </a:ln>
        </p:spPr>
      </p:sp>
      <p:sp>
        <p:nvSpPr>
          <p:cNvPr id="21" name="Shape 18"/>
          <p:cNvSpPr/>
          <p:nvPr/>
        </p:nvSpPr>
        <p:spPr>
          <a:xfrm>
            <a:off x="8258338" y="2157984"/>
            <a:ext cx="0" cy="2066544"/>
          </a:xfrm>
          <a:prstGeom prst="line">
            <a:avLst/>
          </a:prstGeom>
          <a:noFill/>
          <a:ln w="6350">
            <a:solidFill>
              <a:srgbClr val="DBE3EC"/>
            </a:solidFill>
            <a:prstDash val="solid"/>
          </a:ln>
        </p:spPr>
      </p:sp>
      <p:sp>
        <p:nvSpPr>
          <p:cNvPr id="22" name="Text 19"/>
          <p:cNvSpPr txBox="1"/>
          <p:nvPr/>
        </p:nvSpPr>
        <p:spPr>
          <a:xfrm>
            <a:off x="7984018" y="1911096"/>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80%</a:t>
            </a:r>
            <a:endParaRPr lang="en-US" sz="1100" dirty="0"/>
          </a:p>
        </p:txBody>
      </p:sp>
      <p:sp>
        <p:nvSpPr>
          <p:cNvPr id="23" name="Shape 20"/>
          <p:cNvSpPr/>
          <p:nvPr/>
        </p:nvSpPr>
        <p:spPr>
          <a:xfrm>
            <a:off x="8686800" y="2157984"/>
            <a:ext cx="0" cy="2066544"/>
          </a:xfrm>
          <a:prstGeom prst="line">
            <a:avLst/>
          </a:prstGeom>
          <a:noFill/>
          <a:ln w="6350">
            <a:solidFill>
              <a:srgbClr val="DBE3EC"/>
            </a:solidFill>
            <a:prstDash val="solid"/>
          </a:ln>
        </p:spPr>
      </p:sp>
      <p:sp>
        <p:nvSpPr>
          <p:cNvPr id="24" name="Text 21"/>
          <p:cNvSpPr txBox="1"/>
          <p:nvPr/>
        </p:nvSpPr>
        <p:spPr>
          <a:xfrm>
            <a:off x="8412480" y="1911096"/>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90%</a:t>
            </a:r>
            <a:endParaRPr lang="en-US" sz="1100" dirty="0"/>
          </a:p>
        </p:txBody>
      </p:sp>
      <p:sp>
        <p:nvSpPr>
          <p:cNvPr id="25" name="Text 22"/>
          <p:cNvSpPr txBox="1"/>
          <p:nvPr/>
        </p:nvSpPr>
        <p:spPr>
          <a:xfrm>
            <a:off x="4114800" y="2157984"/>
            <a:ext cx="1499616" cy="475488"/>
          </a:xfrm>
          <a:prstGeom prst="rect">
            <a:avLst/>
          </a:prstGeom>
          <a:noFill/>
          <a:ln/>
        </p:spPr>
        <p:txBody>
          <a:bodyPr wrap="square" lIns="0" tIns="0" rIns="0" bIns="0" rtlCol="0" anchor="ctr"/>
          <a:lstStyle/>
          <a:p>
            <a:pPr indent="0" marL="0">
              <a:lnSpc>
                <a:spcPct val="95000"/>
              </a:lnSpc>
              <a:buNone/>
            </a:pPr>
            <a:r>
              <a:rPr lang="en-US" sz="1250" dirty="0">
                <a:solidFill>
                  <a:srgbClr val="13233B"/>
                </a:solidFill>
                <a:latin typeface="Barlow SemiBold" pitchFamily="34" charset="0"/>
                <a:ea typeface="Barlow SemiBold" pitchFamily="34" charset="-122"/>
                <a:cs typeface="Barlow SemiBold" pitchFamily="34" charset="-120"/>
              </a:rPr>
              <a:t>Síndrome coronario, miembro superior</a:t>
            </a:r>
            <a:endParaRPr lang="en-US" sz="1250" dirty="0"/>
          </a:p>
        </p:txBody>
      </p:sp>
      <p:sp>
        <p:nvSpPr>
          <p:cNvPr id="26" name="Text 23"/>
          <p:cNvSpPr/>
          <p:nvPr/>
        </p:nvSpPr>
        <p:spPr>
          <a:xfrm>
            <a:off x="6116030" y="2221992"/>
            <a:ext cx="1713847" cy="365760"/>
          </a:xfrm>
          <a:prstGeom prst="rect">
            <a:avLst/>
          </a:prstGeom>
          <a:solidFill>
            <a:srgbClr val="163A63"/>
          </a:solidFill>
          <a:ln>
            <a:solidFill>
              <a:srgbClr val="163A63"/>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30-70%</a:t>
            </a:r>
            <a:endParaRPr lang="en-US" sz="1200" dirty="0"/>
          </a:p>
        </p:txBody>
      </p:sp>
      <p:sp>
        <p:nvSpPr>
          <p:cNvPr id="27" name="Text 24"/>
          <p:cNvSpPr txBox="1"/>
          <p:nvPr/>
        </p:nvSpPr>
        <p:spPr>
          <a:xfrm>
            <a:off x="4114800" y="2670048"/>
            <a:ext cx="1499616" cy="475488"/>
          </a:xfrm>
          <a:prstGeom prst="rect">
            <a:avLst/>
          </a:prstGeom>
          <a:noFill/>
          <a:ln/>
        </p:spPr>
        <p:txBody>
          <a:bodyPr wrap="square" lIns="0" tIns="0" rIns="0" bIns="0" rtlCol="0" anchor="ctr"/>
          <a:lstStyle/>
          <a:p>
            <a:pPr indent="0" marL="0">
              <a:lnSpc>
                <a:spcPct val="95000"/>
              </a:lnSpc>
              <a:buNone/>
            </a:pPr>
            <a:r>
              <a:rPr lang="en-US" sz="1250" dirty="0">
                <a:solidFill>
                  <a:srgbClr val="13233B"/>
                </a:solidFill>
                <a:latin typeface="Barlow SemiBold" pitchFamily="34" charset="0"/>
                <a:ea typeface="Barlow SemiBold" pitchFamily="34" charset="-122"/>
                <a:cs typeface="Barlow SemiBold" pitchFamily="34" charset="-120"/>
              </a:rPr>
              <a:t>Síndrome coronario, miembro inferior</a:t>
            </a:r>
            <a:endParaRPr lang="en-US" sz="1250" dirty="0"/>
          </a:p>
        </p:txBody>
      </p:sp>
      <p:sp>
        <p:nvSpPr>
          <p:cNvPr id="28" name="Text 25"/>
          <p:cNvSpPr/>
          <p:nvPr/>
        </p:nvSpPr>
        <p:spPr>
          <a:xfrm>
            <a:off x="6544491" y="2734056"/>
            <a:ext cx="1713847" cy="365760"/>
          </a:xfrm>
          <a:prstGeom prst="rect">
            <a:avLst/>
          </a:prstGeom>
          <a:solidFill>
            <a:srgbClr val="163A63"/>
          </a:solidFill>
          <a:ln>
            <a:solidFill>
              <a:srgbClr val="163A63"/>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40-80%</a:t>
            </a:r>
            <a:endParaRPr lang="en-US" sz="1200" dirty="0"/>
          </a:p>
        </p:txBody>
      </p:sp>
      <p:sp>
        <p:nvSpPr>
          <p:cNvPr id="29" name="Text 26"/>
          <p:cNvSpPr txBox="1"/>
          <p:nvPr/>
        </p:nvSpPr>
        <p:spPr>
          <a:xfrm>
            <a:off x="4114800" y="3182112"/>
            <a:ext cx="1499616" cy="475488"/>
          </a:xfrm>
          <a:prstGeom prst="rect">
            <a:avLst/>
          </a:prstGeom>
          <a:noFill/>
          <a:ln/>
        </p:spPr>
        <p:txBody>
          <a:bodyPr wrap="square" lIns="0" tIns="0" rIns="0" bIns="0" rtlCol="0" anchor="ctr"/>
          <a:lstStyle/>
          <a:p>
            <a:pPr indent="0" marL="0">
              <a:lnSpc>
                <a:spcPct val="95000"/>
              </a:lnSpc>
              <a:buNone/>
            </a:pPr>
            <a:r>
              <a:rPr lang="en-US" sz="1250" dirty="0">
                <a:solidFill>
                  <a:srgbClr val="13233B"/>
                </a:solidFill>
                <a:latin typeface="Barlow SemiBold" pitchFamily="34" charset="0"/>
                <a:ea typeface="Barlow SemiBold" pitchFamily="34" charset="-122"/>
                <a:cs typeface="Barlow SemiBold" pitchFamily="34" charset="-120"/>
              </a:rPr>
              <a:t>Insuficiencia cardiaca crónica</a:t>
            </a:r>
            <a:endParaRPr lang="en-US" sz="1250" dirty="0"/>
          </a:p>
        </p:txBody>
      </p:sp>
      <p:sp>
        <p:nvSpPr>
          <p:cNvPr id="30" name="Text 27"/>
          <p:cNvSpPr/>
          <p:nvPr/>
        </p:nvSpPr>
        <p:spPr>
          <a:xfrm>
            <a:off x="6544491" y="3246120"/>
            <a:ext cx="856923" cy="365760"/>
          </a:xfrm>
          <a:prstGeom prst="rect">
            <a:avLst/>
          </a:prstGeom>
          <a:solidFill>
            <a:srgbClr val="1D5A9E"/>
          </a:solidFill>
          <a:ln>
            <a:solidFill>
              <a:srgbClr val="1D5A9E"/>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40-60%</a:t>
            </a:r>
            <a:endParaRPr lang="en-US" sz="1200" dirty="0"/>
          </a:p>
        </p:txBody>
      </p:sp>
      <p:sp>
        <p:nvSpPr>
          <p:cNvPr id="31" name="Text 28"/>
          <p:cNvSpPr txBox="1"/>
          <p:nvPr/>
        </p:nvSpPr>
        <p:spPr>
          <a:xfrm>
            <a:off x="4114800" y="3694176"/>
            <a:ext cx="1499616" cy="475488"/>
          </a:xfrm>
          <a:prstGeom prst="rect">
            <a:avLst/>
          </a:prstGeom>
          <a:noFill/>
          <a:ln/>
        </p:spPr>
        <p:txBody>
          <a:bodyPr wrap="square" lIns="0" tIns="0" rIns="0" bIns="0" rtlCol="0" anchor="ctr"/>
          <a:lstStyle/>
          <a:p>
            <a:pPr indent="0" marL="0">
              <a:lnSpc>
                <a:spcPct val="95000"/>
              </a:lnSpc>
              <a:buNone/>
            </a:pPr>
            <a:r>
              <a:rPr lang="en-US" sz="1250" dirty="0">
                <a:solidFill>
                  <a:srgbClr val="13233B"/>
                </a:solidFill>
                <a:latin typeface="Barlow SemiBold" pitchFamily="34" charset="0"/>
                <a:ea typeface="Barlow SemiBold" pitchFamily="34" charset="-122"/>
                <a:cs typeface="Barlow SemiBold" pitchFamily="34" charset="-120"/>
              </a:rPr>
              <a:t>Mayor ganancia de fuerza</a:t>
            </a:r>
            <a:endParaRPr lang="en-US" sz="1250" dirty="0"/>
          </a:p>
        </p:txBody>
      </p:sp>
      <p:sp>
        <p:nvSpPr>
          <p:cNvPr id="32" name="Text 29"/>
          <p:cNvSpPr/>
          <p:nvPr/>
        </p:nvSpPr>
        <p:spPr>
          <a:xfrm>
            <a:off x="7829877" y="3758184"/>
            <a:ext cx="385616" cy="365760"/>
          </a:xfrm>
          <a:prstGeom prst="rect">
            <a:avLst/>
          </a:prstGeom>
          <a:solidFill>
            <a:srgbClr val="97112A"/>
          </a:solidFill>
          <a:ln>
            <a:solidFill>
              <a:srgbClr val="97112A"/>
            </a:solidFill>
          </a:ln>
        </p:spPr>
        <p:txBody>
          <a:bodyPr wrap="square" lIns="0" tIns="0" rIns="0" bIns="0" rtlCol="0" anchor="ctr"/>
          <a:lstStyle/>
          <a:p>
            <a:pPr algn="ctr" indent="0" marL="0">
              <a:buNone/>
            </a:pPr>
            <a:endParaRPr lang="en-US" sz="1200" dirty="0"/>
          </a:p>
        </p:txBody>
      </p:sp>
      <p:sp>
        <p:nvSpPr>
          <p:cNvPr id="33" name="Text 30"/>
          <p:cNvSpPr txBox="1"/>
          <p:nvPr/>
        </p:nvSpPr>
        <p:spPr>
          <a:xfrm>
            <a:off x="8270356" y="3758184"/>
            <a:ext cx="566928" cy="365760"/>
          </a:xfrm>
          <a:prstGeom prst="rect">
            <a:avLst/>
          </a:prstGeom>
          <a:noFill/>
          <a:ln/>
        </p:spPr>
        <p:txBody>
          <a:bodyPr wrap="square" lIns="0" tIns="0" rIns="0" bIns="0" rtlCol="0" anchor="ctr"/>
          <a:lstStyle/>
          <a:p>
            <a:pPr indent="0" marL="0">
              <a:buNone/>
            </a:pPr>
            <a:r>
              <a:rPr lang="en-US" sz="1200" b="1" dirty="0">
                <a:solidFill>
                  <a:srgbClr val="97112A"/>
                </a:solidFill>
                <a:latin typeface="Barlow" pitchFamily="34" charset="0"/>
                <a:ea typeface="Barlow" pitchFamily="34" charset="-122"/>
                <a:cs typeface="Barlow" pitchFamily="34" charset="-120"/>
              </a:rPr>
              <a:t>70-79%</a:t>
            </a:r>
            <a:endParaRPr lang="en-US" sz="1200" dirty="0"/>
          </a:p>
        </p:txBody>
      </p:sp>
      <p:sp>
        <p:nvSpPr>
          <p:cNvPr id="34" name="Shape 31"/>
          <p:cNvSpPr/>
          <p:nvPr/>
        </p:nvSpPr>
        <p:spPr>
          <a:xfrm>
            <a:off x="4114800" y="4334256"/>
            <a:ext cx="4617720" cy="1664208"/>
          </a:xfrm>
          <a:prstGeom prst="roundRect">
            <a:avLst>
              <a:gd name="adj" fmla="val 3846"/>
            </a:avLst>
          </a:prstGeom>
          <a:solidFill>
            <a:srgbClr val="E6EDF5"/>
          </a:solidFill>
          <a:ln w="9525">
            <a:solidFill>
              <a:srgbClr val="E6EDF5"/>
            </a:solidFill>
            <a:prstDash val="solid"/>
          </a:ln>
        </p:spPr>
      </p:sp>
      <p:sp>
        <p:nvSpPr>
          <p:cNvPr id="35" name="Text 32"/>
          <p:cNvSpPr/>
          <p:nvPr/>
        </p:nvSpPr>
        <p:spPr>
          <a:xfrm>
            <a:off x="4261104" y="4462272"/>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B1</a:t>
            </a:r>
            <a:endParaRPr lang="en-US" sz="1200" dirty="0"/>
          </a:p>
        </p:txBody>
      </p:sp>
      <p:sp>
        <p:nvSpPr>
          <p:cNvPr id="36" name="Text 33"/>
          <p:cNvSpPr txBox="1"/>
          <p:nvPr/>
        </p:nvSpPr>
        <p:spPr>
          <a:xfrm>
            <a:off x="4992624" y="4389120"/>
            <a:ext cx="3611880" cy="420624"/>
          </a:xfrm>
          <a:prstGeom prst="rect">
            <a:avLst/>
          </a:prstGeom>
          <a:noFill/>
          <a:ln/>
        </p:spPr>
        <p:txBody>
          <a:bodyPr wrap="square" lIns="0" tIns="0" rIns="0" bIns="0" rtlCol="0" anchor="ctr"/>
          <a:lstStyle/>
          <a:p>
            <a:pPr indent="0" marL="0">
              <a:buNone/>
            </a:pPr>
            <a:r>
              <a:rPr lang="en-US" sz="1300" dirty="0">
                <a:solidFill>
                  <a:srgbClr val="13233B"/>
                </a:solidFill>
                <a:latin typeface="Barlow SemiBold" pitchFamily="34" charset="0"/>
                <a:ea typeface="Barlow SemiBold" pitchFamily="34" charset="-122"/>
                <a:cs typeface="Barlow SemiBold" pitchFamily="34" charset="-120"/>
              </a:rPr>
              <a:t>Añadir fuerza a la resistencia tras un síndrome coronario agudo o crónico</a:t>
            </a:r>
            <a:endParaRPr lang="en-US" sz="1300" dirty="0"/>
          </a:p>
        </p:txBody>
      </p:sp>
      <p:sp>
        <p:nvSpPr>
          <p:cNvPr id="37" name="Text 34"/>
          <p:cNvSpPr txBox="1"/>
          <p:nvPr/>
        </p:nvSpPr>
        <p:spPr>
          <a:xfrm>
            <a:off x="4261104" y="4864608"/>
            <a:ext cx="4343400" cy="1097280"/>
          </a:xfrm>
          <a:prstGeom prst="rect">
            <a:avLst/>
          </a:prstGeom>
          <a:noFill/>
          <a:ln/>
        </p:spPr>
        <p:txBody>
          <a:bodyPr wrap="square" lIns="0" tIns="0" rIns="0" bIns="0" rtlCol="0" anchor="t"/>
          <a:lstStyle/>
          <a:p>
            <a:pPr indent="0" marL="0">
              <a:buNone/>
            </a:pPr>
            <a:r>
              <a:rPr lang="en-US" sz="1300" dirty="0">
                <a:solidFill>
                  <a:srgbClr val="13233B"/>
                </a:solidFill>
                <a:latin typeface="Barlow" pitchFamily="34" charset="0"/>
                <a:ea typeface="Barlow" pitchFamily="34" charset="-122"/>
                <a:cs typeface="Barlow" pitchFamily="34" charset="-120"/>
              </a:rPr>
              <a:t>Los estudios no han confirmado que la fuerza intensa produzca más estrés cardiodinámico ni más eventos adversos. Con hipertensión no controlada o muy alta se mantiene la cautela y se hace con supervisión estrecha.</a:t>
            </a:r>
            <a:endParaRPr lang="en-US" sz="1300" dirty="0"/>
          </a:p>
        </p:txBody>
      </p:sp>
      <p:sp>
        <p:nvSpPr>
          <p:cNvPr id="38" name="Shape 35"/>
          <p:cNvSpPr/>
          <p:nvPr/>
        </p:nvSpPr>
        <p:spPr>
          <a:xfrm>
            <a:off x="8915400" y="1481328"/>
            <a:ext cx="2770632" cy="2395728"/>
          </a:xfrm>
          <a:prstGeom prst="roundRect">
            <a:avLst>
              <a:gd name="adj" fmla="val 2672"/>
            </a:avLst>
          </a:prstGeom>
          <a:solidFill>
            <a:srgbClr val="F2F5F9"/>
          </a:solidFill>
          <a:ln w="9525">
            <a:solidFill>
              <a:srgbClr val="F2F5F9"/>
            </a:solidFill>
            <a:prstDash val="solid"/>
          </a:ln>
        </p:spPr>
      </p:sp>
      <p:sp>
        <p:nvSpPr>
          <p:cNvPr id="39" name="Shape 36"/>
          <p:cNvSpPr/>
          <p:nvPr/>
        </p:nvSpPr>
        <p:spPr>
          <a:xfrm>
            <a:off x="9052560" y="1609344"/>
            <a:ext cx="402336" cy="402336"/>
          </a:xfrm>
          <a:prstGeom prst="ellipse">
            <a:avLst/>
          </a:prstGeom>
          <a:solidFill>
            <a:srgbClr val="E6EDF5"/>
          </a:solidFill>
          <a:ln w="9525">
            <a:solidFill>
              <a:srgbClr val="E6EDF5"/>
            </a:solidFill>
            <a:prstDash val="solid"/>
          </a:ln>
        </p:spPr>
      </p:sp>
      <p:pic>
        <p:nvPicPr>
          <p:cNvPr id="40" name="Image 0" descr="preencoded.png">    </p:cNvPr>
          <p:cNvPicPr>
            <a:picLocks noChangeAspect="1"/>
          </p:cNvPicPr>
          <p:nvPr/>
        </p:nvPicPr>
        <p:blipFill>
          <a:blip r:embed="rId1"/>
          <a:stretch>
            <a:fillRect/>
          </a:stretch>
        </p:blipFill>
        <p:spPr>
          <a:xfrm>
            <a:off x="9137051" y="1693835"/>
            <a:ext cx="233355" cy="233355"/>
          </a:xfrm>
          <a:prstGeom prst="rect">
            <a:avLst/>
          </a:prstGeom>
        </p:spPr>
      </p:pic>
      <p:sp>
        <p:nvSpPr>
          <p:cNvPr id="41" name="Text 37"/>
          <p:cNvSpPr txBox="1"/>
          <p:nvPr/>
        </p:nvSpPr>
        <p:spPr>
          <a:xfrm>
            <a:off x="9052560" y="2066544"/>
            <a:ext cx="2514600" cy="274320"/>
          </a:xfrm>
          <a:prstGeom prst="rect">
            <a:avLst/>
          </a:prstGeom>
          <a:noFill/>
          <a:ln/>
        </p:spPr>
        <p:txBody>
          <a:bodyPr wrap="square" lIns="0" tIns="0" rIns="0" bIns="0" rtlCol="0" anchor="t"/>
          <a:lstStyle/>
          <a:p>
            <a:pPr indent="0" marL="0">
              <a:buNone/>
            </a:pPr>
            <a:r>
              <a:rPr lang="en-US" sz="1400" dirty="0">
                <a:solidFill>
                  <a:srgbClr val="163A63"/>
                </a:solidFill>
                <a:latin typeface="Barlow SemiBold" pitchFamily="34" charset="0"/>
                <a:ea typeface="Barlow SemiBold" pitchFamily="34" charset="-122"/>
                <a:cs typeface="Barlow SemiBold" pitchFamily="34" charset="-120"/>
              </a:rPr>
              <a:t>Musculatura inspiratoria</a:t>
            </a:r>
            <a:endParaRPr lang="en-US" sz="1400" dirty="0"/>
          </a:p>
        </p:txBody>
      </p:sp>
      <p:sp>
        <p:nvSpPr>
          <p:cNvPr id="42" name="Text 38"/>
          <p:cNvSpPr txBox="1"/>
          <p:nvPr/>
        </p:nvSpPr>
        <p:spPr>
          <a:xfrm>
            <a:off x="9052560" y="2340864"/>
            <a:ext cx="2514600" cy="1481328"/>
          </a:xfrm>
          <a:prstGeom prst="rect">
            <a:avLst/>
          </a:prstGeom>
          <a:noFill/>
          <a:ln/>
        </p:spPr>
        <p:txBody>
          <a:bodyPr wrap="square" lIns="0" tIns="0" rIns="0" bIns="0" rtlCol="0" anchor="t"/>
          <a:lstStyle/>
          <a:p>
            <a:pPr indent="0" marL="0">
              <a:buNone/>
            </a:pPr>
            <a:r>
              <a:rPr lang="en-US" sz="1300" dirty="0">
                <a:solidFill>
                  <a:srgbClr val="13233B"/>
                </a:solidFill>
                <a:latin typeface="Barlow" pitchFamily="34" charset="0"/>
                <a:ea typeface="Barlow" pitchFamily="34" charset="-122"/>
                <a:cs typeface="Barlow" pitchFamily="34" charset="-120"/>
              </a:rPr>
              <a:t>En insuficiencia cardiaca crónica mejora el VO2 pico por sí sola. Añadida a resistencia y fuerza, mejora la calidad de vida y la disnea.</a:t>
            </a:r>
            <a:endParaRPr lang="en-US" sz="1300" dirty="0"/>
          </a:p>
        </p:txBody>
      </p:sp>
      <p:sp>
        <p:nvSpPr>
          <p:cNvPr id="43" name="Shape 39"/>
          <p:cNvSpPr/>
          <p:nvPr/>
        </p:nvSpPr>
        <p:spPr>
          <a:xfrm>
            <a:off x="8915400" y="3986784"/>
            <a:ext cx="2770632" cy="1993392"/>
          </a:xfrm>
          <a:prstGeom prst="roundRect">
            <a:avLst>
              <a:gd name="adj" fmla="val 3211"/>
            </a:avLst>
          </a:prstGeom>
          <a:solidFill>
            <a:srgbClr val="F2F5F9"/>
          </a:solidFill>
          <a:ln w="9525">
            <a:solidFill>
              <a:srgbClr val="F2F5F9"/>
            </a:solidFill>
            <a:prstDash val="solid"/>
          </a:ln>
        </p:spPr>
      </p:sp>
      <p:sp>
        <p:nvSpPr>
          <p:cNvPr id="44" name="Shape 40"/>
          <p:cNvSpPr/>
          <p:nvPr/>
        </p:nvSpPr>
        <p:spPr>
          <a:xfrm>
            <a:off x="9052560" y="4114800"/>
            <a:ext cx="402336" cy="402336"/>
          </a:xfrm>
          <a:prstGeom prst="ellipse">
            <a:avLst/>
          </a:prstGeom>
          <a:solidFill>
            <a:srgbClr val="E6EDF5"/>
          </a:solidFill>
          <a:ln w="9525">
            <a:solidFill>
              <a:srgbClr val="E6EDF5"/>
            </a:solidFill>
            <a:prstDash val="solid"/>
          </a:ln>
        </p:spPr>
      </p:sp>
      <p:pic>
        <p:nvPicPr>
          <p:cNvPr id="45" name="Image 1" descr="preencoded.png">    </p:cNvPr>
          <p:cNvPicPr>
            <a:picLocks noChangeAspect="1"/>
          </p:cNvPicPr>
          <p:nvPr/>
        </p:nvPicPr>
        <p:blipFill>
          <a:blip r:embed="rId2"/>
          <a:stretch>
            <a:fillRect/>
          </a:stretch>
        </p:blipFill>
        <p:spPr>
          <a:xfrm>
            <a:off x="9137051" y="4199291"/>
            <a:ext cx="233355" cy="233355"/>
          </a:xfrm>
          <a:prstGeom prst="rect">
            <a:avLst/>
          </a:prstGeom>
        </p:spPr>
      </p:pic>
      <p:sp>
        <p:nvSpPr>
          <p:cNvPr id="46" name="Text 41"/>
          <p:cNvSpPr txBox="1"/>
          <p:nvPr/>
        </p:nvSpPr>
        <p:spPr>
          <a:xfrm>
            <a:off x="9052560" y="4572000"/>
            <a:ext cx="2514600" cy="274320"/>
          </a:xfrm>
          <a:prstGeom prst="rect">
            <a:avLst/>
          </a:prstGeom>
          <a:noFill/>
          <a:ln/>
        </p:spPr>
        <p:txBody>
          <a:bodyPr wrap="square" lIns="0" tIns="0" rIns="0" bIns="0" rtlCol="0" anchor="t"/>
          <a:lstStyle/>
          <a:p>
            <a:pPr indent="0" marL="0">
              <a:buNone/>
            </a:pPr>
            <a:r>
              <a:rPr lang="en-US" sz="1400" dirty="0">
                <a:solidFill>
                  <a:srgbClr val="163A63"/>
                </a:solidFill>
                <a:latin typeface="Barlow SemiBold" pitchFamily="34" charset="0"/>
                <a:ea typeface="Barlow SemiBold" pitchFamily="34" charset="-122"/>
                <a:cs typeface="Barlow SemiBold" pitchFamily="34" charset="-120"/>
              </a:rPr>
              <a:t>Estimulación eléctrica</a:t>
            </a:r>
            <a:endParaRPr lang="en-US" sz="1400" dirty="0"/>
          </a:p>
        </p:txBody>
      </p:sp>
      <p:sp>
        <p:nvSpPr>
          <p:cNvPr id="47" name="Text 42"/>
          <p:cNvSpPr txBox="1"/>
          <p:nvPr/>
        </p:nvSpPr>
        <p:spPr>
          <a:xfrm>
            <a:off x="9052560" y="4846320"/>
            <a:ext cx="2514600" cy="1097280"/>
          </a:xfrm>
          <a:prstGeom prst="rect">
            <a:avLst/>
          </a:prstGeom>
          <a:noFill/>
          <a:ln/>
        </p:spPr>
        <p:txBody>
          <a:bodyPr wrap="square" lIns="0" tIns="0" rIns="0" bIns="0" rtlCol="0" anchor="t"/>
          <a:lstStyle/>
          <a:p>
            <a:pPr indent="0" marL="0">
              <a:buNone/>
            </a:pPr>
            <a:r>
              <a:rPr lang="en-US" sz="1300" dirty="0">
                <a:solidFill>
                  <a:srgbClr val="13233B"/>
                </a:solidFill>
                <a:latin typeface="Barlow" pitchFamily="34" charset="0"/>
                <a:ea typeface="Barlow" pitchFamily="34" charset="-122"/>
                <a:cs typeface="Barlow" pitchFamily="34" charset="-120"/>
              </a:rPr>
              <a:t>Para empezar en pacientes muy débiles, con precauciones en portadores de dispositivos.</a:t>
            </a:r>
            <a:endParaRPr lang="en-US" sz="130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4 · LO DEMÁS DEL PROGRAMA</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El paciente olvida del 40% al 80% de lo que se le explica y la guía propone pedirle que lo repita con sus palabras</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 7.2, figura 9 y tabla de recomendaciones de autocuidado, cambio de hábitos y educación [1]. Elaboración propia.</a:t>
            </a:r>
            <a:endParaRPr lang="en-US" sz="1000" dirty="0"/>
          </a:p>
        </p:txBody>
      </p:sp>
      <p:sp>
        <p:nvSpPr>
          <p:cNvPr id="6" name="Text 3"/>
          <p:cNvSpPr txBox="1"/>
          <p:nvPr/>
        </p:nvSpPr>
        <p:spPr>
          <a:xfrm>
            <a:off x="502920" y="1481328"/>
            <a:ext cx="6812280" cy="256032"/>
          </a:xfrm>
          <a:prstGeom prst="rect">
            <a:avLst/>
          </a:prstGeom>
          <a:noFill/>
          <a:ln/>
        </p:spPr>
        <p:txBody>
          <a:bodyPr wrap="square" lIns="0" tIns="0" rIns="0" bIns="0" rtlCol="0" anchor="t"/>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Información que se olvida de inmediato</a:t>
            </a:r>
            <a:endParaRPr lang="en-US" sz="1500" dirty="0"/>
          </a:p>
        </p:txBody>
      </p:sp>
      <p:sp>
        <p:nvSpPr>
          <p:cNvPr id="7" name="Shape 4"/>
          <p:cNvSpPr/>
          <p:nvPr/>
        </p:nvSpPr>
        <p:spPr>
          <a:xfrm>
            <a:off x="502920" y="1810512"/>
            <a:ext cx="6812280" cy="457200"/>
          </a:xfrm>
          <a:prstGeom prst="rect">
            <a:avLst/>
          </a:prstGeom>
          <a:solidFill>
            <a:srgbClr val="E6EDF5"/>
          </a:solidFill>
          <a:ln w="6350">
            <a:solidFill>
              <a:srgbClr val="E6EDF5"/>
            </a:solidFill>
            <a:prstDash val="solid"/>
          </a:ln>
        </p:spPr>
      </p:sp>
      <p:sp>
        <p:nvSpPr>
          <p:cNvPr id="8" name="Text 5"/>
          <p:cNvSpPr/>
          <p:nvPr/>
        </p:nvSpPr>
        <p:spPr>
          <a:xfrm>
            <a:off x="3227832" y="1810512"/>
            <a:ext cx="2724912" cy="457200"/>
          </a:xfrm>
          <a:prstGeom prst="rect">
            <a:avLst/>
          </a:prstGeom>
          <a:solidFill>
            <a:srgbClr val="163A63"/>
          </a:solidFill>
          <a:ln>
            <a:solidFill>
              <a:srgbClr val="163A63"/>
            </a:solidFill>
          </a:ln>
        </p:spPr>
        <p:txBody>
          <a:bodyPr wrap="square" lIns="0" tIns="0" rIns="0" bIns="0" rtlCol="0" anchor="ctr"/>
          <a:lstStyle/>
          <a:p>
            <a:pPr algn="ctr" indent="0" marL="0">
              <a:buNone/>
            </a:pPr>
            <a:r>
              <a:rPr lang="en-US" sz="1500" b="1" dirty="0">
                <a:solidFill>
                  <a:srgbClr val="FFFFFF"/>
                </a:solidFill>
                <a:latin typeface="Barlow" pitchFamily="34" charset="0"/>
                <a:ea typeface="Barlow" pitchFamily="34" charset="-122"/>
                <a:cs typeface="Barlow" pitchFamily="34" charset="-120"/>
              </a:rPr>
              <a:t>40-80%</a:t>
            </a:r>
            <a:endParaRPr lang="en-US" sz="1500" dirty="0"/>
          </a:p>
        </p:txBody>
      </p:sp>
      <p:sp>
        <p:nvSpPr>
          <p:cNvPr id="9" name="Text 6"/>
          <p:cNvSpPr txBox="1"/>
          <p:nvPr/>
        </p:nvSpPr>
        <p:spPr>
          <a:xfrm>
            <a:off x="502920" y="2286000"/>
            <a:ext cx="548640" cy="201168"/>
          </a:xfrm>
          <a:prstGeom prst="rect">
            <a:avLst/>
          </a:prstGeom>
          <a:noFill/>
          <a:ln/>
        </p:spPr>
        <p:txBody>
          <a:bodyPr wrap="square" lIns="0" tIns="0" rIns="0" bIns="0" rtlCol="0" anchor="t"/>
          <a:lstStyle/>
          <a:p>
            <a:pPr algn="l" indent="0" marL="0">
              <a:buNone/>
            </a:pPr>
            <a:r>
              <a:rPr lang="en-US" sz="1100" dirty="0">
                <a:solidFill>
                  <a:srgbClr val="5F6B7A"/>
                </a:solidFill>
                <a:latin typeface="Barlow" pitchFamily="34" charset="0"/>
                <a:ea typeface="Barlow" pitchFamily="34" charset="-122"/>
                <a:cs typeface="Barlow" pitchFamily="34" charset="-120"/>
              </a:rPr>
              <a:t>0%</a:t>
            </a:r>
            <a:endParaRPr lang="en-US" sz="1100" dirty="0"/>
          </a:p>
        </p:txBody>
      </p:sp>
      <p:sp>
        <p:nvSpPr>
          <p:cNvPr id="10" name="Text 7"/>
          <p:cNvSpPr txBox="1"/>
          <p:nvPr/>
        </p:nvSpPr>
        <p:spPr>
          <a:xfrm>
            <a:off x="1591056" y="2286000"/>
            <a:ext cx="54864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20%</a:t>
            </a:r>
            <a:endParaRPr lang="en-US" sz="1100" dirty="0"/>
          </a:p>
        </p:txBody>
      </p:sp>
      <p:sp>
        <p:nvSpPr>
          <p:cNvPr id="11" name="Text 8"/>
          <p:cNvSpPr txBox="1"/>
          <p:nvPr/>
        </p:nvSpPr>
        <p:spPr>
          <a:xfrm>
            <a:off x="2953512" y="2286000"/>
            <a:ext cx="54864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40%</a:t>
            </a:r>
            <a:endParaRPr lang="en-US" sz="1100" dirty="0"/>
          </a:p>
        </p:txBody>
      </p:sp>
      <p:sp>
        <p:nvSpPr>
          <p:cNvPr id="12" name="Text 9"/>
          <p:cNvSpPr txBox="1"/>
          <p:nvPr/>
        </p:nvSpPr>
        <p:spPr>
          <a:xfrm>
            <a:off x="4315968" y="2286000"/>
            <a:ext cx="54864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60%</a:t>
            </a:r>
            <a:endParaRPr lang="en-US" sz="1100" dirty="0"/>
          </a:p>
        </p:txBody>
      </p:sp>
      <p:sp>
        <p:nvSpPr>
          <p:cNvPr id="13" name="Text 10"/>
          <p:cNvSpPr txBox="1"/>
          <p:nvPr/>
        </p:nvSpPr>
        <p:spPr>
          <a:xfrm>
            <a:off x="5678424" y="2286000"/>
            <a:ext cx="548640" cy="201168"/>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80%</a:t>
            </a:r>
            <a:endParaRPr lang="en-US" sz="1100" dirty="0"/>
          </a:p>
        </p:txBody>
      </p:sp>
      <p:sp>
        <p:nvSpPr>
          <p:cNvPr id="14" name="Text 11"/>
          <p:cNvSpPr txBox="1"/>
          <p:nvPr/>
        </p:nvSpPr>
        <p:spPr>
          <a:xfrm>
            <a:off x="6766560" y="2286000"/>
            <a:ext cx="548640" cy="201168"/>
          </a:xfrm>
          <a:prstGeom prst="rect">
            <a:avLst/>
          </a:prstGeom>
          <a:noFill/>
          <a:ln/>
        </p:spPr>
        <p:txBody>
          <a:bodyPr wrap="square" lIns="0" tIns="0" rIns="0" bIns="0" rtlCol="0" anchor="t"/>
          <a:lstStyle/>
          <a:p>
            <a:pPr algn="r" indent="0" marL="0">
              <a:buNone/>
            </a:pPr>
            <a:r>
              <a:rPr lang="en-US" sz="1100" dirty="0">
                <a:solidFill>
                  <a:srgbClr val="5F6B7A"/>
                </a:solidFill>
                <a:latin typeface="Barlow" pitchFamily="34" charset="0"/>
                <a:ea typeface="Barlow" pitchFamily="34" charset="-122"/>
                <a:cs typeface="Barlow" pitchFamily="34" charset="-120"/>
              </a:rPr>
              <a:t>100%</a:t>
            </a:r>
            <a:endParaRPr lang="en-US" sz="1100" dirty="0"/>
          </a:p>
        </p:txBody>
      </p:sp>
      <p:sp>
        <p:nvSpPr>
          <p:cNvPr id="15" name="Text 12"/>
          <p:cNvSpPr txBox="1"/>
          <p:nvPr/>
        </p:nvSpPr>
        <p:spPr>
          <a:xfrm>
            <a:off x="502920" y="2670048"/>
            <a:ext cx="5897880" cy="274320"/>
          </a:xfrm>
          <a:prstGeom prst="rect">
            <a:avLst/>
          </a:prstGeom>
          <a:noFill/>
          <a:ln/>
        </p:spPr>
        <p:txBody>
          <a:bodyPr wrap="square" lIns="0" tIns="0" rIns="0" bIns="0" rtlCol="0" anchor="t"/>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Pedirle que lo explique con sus palabras</a:t>
            </a:r>
            <a:endParaRPr lang="en-US" sz="1500" dirty="0"/>
          </a:p>
        </p:txBody>
      </p:sp>
      <p:sp>
        <p:nvSpPr>
          <p:cNvPr id="16" name="Text 13"/>
          <p:cNvSpPr/>
          <p:nvPr/>
        </p:nvSpPr>
        <p:spPr>
          <a:xfrm>
            <a:off x="6656832" y="2679192"/>
            <a:ext cx="621792" cy="265176"/>
          </a:xfrm>
          <a:prstGeom prst="roundRect">
            <a:avLst>
              <a:gd name="adj" fmla="val 17241"/>
            </a:avLst>
          </a:prstGeom>
          <a:solidFill>
            <a:srgbClr val="C2630A"/>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IIb C</a:t>
            </a:r>
            <a:endParaRPr lang="en-US" sz="1200" dirty="0"/>
          </a:p>
        </p:txBody>
      </p:sp>
      <p:sp>
        <p:nvSpPr>
          <p:cNvPr id="17" name="Shape 14"/>
          <p:cNvSpPr/>
          <p:nvPr/>
        </p:nvSpPr>
        <p:spPr>
          <a:xfrm>
            <a:off x="502920" y="3054096"/>
            <a:ext cx="2026920" cy="1133856"/>
          </a:xfrm>
          <a:prstGeom prst="roundRect">
            <a:avLst>
              <a:gd name="adj" fmla="val 5645"/>
            </a:avLst>
          </a:prstGeom>
          <a:solidFill>
            <a:srgbClr val="F2F5F9"/>
          </a:solidFill>
          <a:ln w="9525">
            <a:solidFill>
              <a:srgbClr val="F2F5F9"/>
            </a:solidFill>
            <a:prstDash val="solid"/>
          </a:ln>
        </p:spPr>
      </p:sp>
      <p:sp>
        <p:nvSpPr>
          <p:cNvPr id="18" name="Text 15"/>
          <p:cNvSpPr/>
          <p:nvPr/>
        </p:nvSpPr>
        <p:spPr>
          <a:xfrm>
            <a:off x="612648" y="3163824"/>
            <a:ext cx="310896" cy="310896"/>
          </a:xfrm>
          <a:prstGeom prst="ellipse">
            <a:avLst/>
          </a:prstGeom>
          <a:solidFill>
            <a:srgbClr val="163A63"/>
          </a:solidFill>
          <a:ln>
            <a:solidFill>
              <a:srgbClr val="163A63"/>
            </a:solidFill>
          </a:ln>
        </p:spPr>
        <p:txBody>
          <a:bodyPr wrap="square" lIns="0" tIns="0" rIns="0" bIns="0" rtlCol="0" anchor="ctr"/>
          <a:lstStyle/>
          <a:p>
            <a:pPr algn="ctr" indent="0" marL="0">
              <a:buNone/>
            </a:pPr>
            <a:r>
              <a:rPr lang="en-US" sz="1250" b="1" dirty="0">
                <a:solidFill>
                  <a:srgbClr val="FFFFFF"/>
                </a:solidFill>
                <a:latin typeface="Barlow" pitchFamily="34" charset="0"/>
                <a:ea typeface="Barlow" pitchFamily="34" charset="-122"/>
                <a:cs typeface="Barlow" pitchFamily="34" charset="-120"/>
              </a:rPr>
              <a:t>1</a:t>
            </a:r>
            <a:endParaRPr lang="en-US" sz="1250" dirty="0"/>
          </a:p>
        </p:txBody>
      </p:sp>
      <p:sp>
        <p:nvSpPr>
          <p:cNvPr id="19" name="Text 16"/>
          <p:cNvSpPr txBox="1"/>
          <p:nvPr/>
        </p:nvSpPr>
        <p:spPr>
          <a:xfrm>
            <a:off x="621792" y="3511296"/>
            <a:ext cx="1807464" cy="640080"/>
          </a:xfrm>
          <a:prstGeom prst="rect">
            <a:avLst/>
          </a:prstGeom>
          <a:noFill/>
          <a:ln/>
        </p:spPr>
        <p:txBody>
          <a:bodyPr wrap="square" lIns="0" tIns="0" rIns="0" bIns="0" rtlCol="0" anchor="t"/>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Explicar con claridad, por partes</a:t>
            </a:r>
            <a:endParaRPr lang="en-US" sz="1350" dirty="0"/>
          </a:p>
        </p:txBody>
      </p:sp>
      <p:sp>
        <p:nvSpPr>
          <p:cNvPr id="20" name="Shape 17"/>
          <p:cNvSpPr/>
          <p:nvPr/>
        </p:nvSpPr>
        <p:spPr>
          <a:xfrm>
            <a:off x="2895600" y="3054096"/>
            <a:ext cx="2026920" cy="1133856"/>
          </a:xfrm>
          <a:prstGeom prst="roundRect">
            <a:avLst>
              <a:gd name="adj" fmla="val 5645"/>
            </a:avLst>
          </a:prstGeom>
          <a:solidFill>
            <a:srgbClr val="E6EDF5"/>
          </a:solidFill>
          <a:ln w="9525">
            <a:solidFill>
              <a:srgbClr val="E6EDF5"/>
            </a:solidFill>
            <a:prstDash val="solid"/>
          </a:ln>
        </p:spPr>
      </p:sp>
      <p:sp>
        <p:nvSpPr>
          <p:cNvPr id="21" name="Text 18"/>
          <p:cNvSpPr/>
          <p:nvPr/>
        </p:nvSpPr>
        <p:spPr>
          <a:xfrm>
            <a:off x="3005328" y="3163824"/>
            <a:ext cx="310896" cy="310896"/>
          </a:xfrm>
          <a:prstGeom prst="ellipse">
            <a:avLst/>
          </a:prstGeom>
          <a:solidFill>
            <a:srgbClr val="163A63"/>
          </a:solidFill>
          <a:ln>
            <a:solidFill>
              <a:srgbClr val="163A63"/>
            </a:solidFill>
          </a:ln>
        </p:spPr>
        <p:txBody>
          <a:bodyPr wrap="square" lIns="0" tIns="0" rIns="0" bIns="0" rtlCol="0" anchor="ctr"/>
          <a:lstStyle/>
          <a:p>
            <a:pPr algn="ctr" indent="0" marL="0">
              <a:buNone/>
            </a:pPr>
            <a:r>
              <a:rPr lang="en-US" sz="1250" b="1" dirty="0">
                <a:solidFill>
                  <a:srgbClr val="FFFFFF"/>
                </a:solidFill>
                <a:latin typeface="Barlow" pitchFamily="34" charset="0"/>
                <a:ea typeface="Barlow" pitchFamily="34" charset="-122"/>
                <a:cs typeface="Barlow" pitchFamily="34" charset="-120"/>
              </a:rPr>
              <a:t>2</a:t>
            </a:r>
            <a:endParaRPr lang="en-US" sz="1250" dirty="0"/>
          </a:p>
        </p:txBody>
      </p:sp>
      <p:sp>
        <p:nvSpPr>
          <p:cNvPr id="22" name="Text 19"/>
          <p:cNvSpPr txBox="1"/>
          <p:nvPr/>
        </p:nvSpPr>
        <p:spPr>
          <a:xfrm>
            <a:off x="3014472" y="3511296"/>
            <a:ext cx="1807464" cy="640080"/>
          </a:xfrm>
          <a:prstGeom prst="rect">
            <a:avLst/>
          </a:prstGeom>
          <a:noFill/>
          <a:ln/>
        </p:spPr>
        <p:txBody>
          <a:bodyPr wrap="square" lIns="0" tIns="0" rIns="0" bIns="0" rtlCol="0" anchor="t"/>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Pedirle que lo explique con sus palabras</a:t>
            </a:r>
            <a:endParaRPr lang="en-US" sz="1350" dirty="0"/>
          </a:p>
        </p:txBody>
      </p:sp>
      <p:sp>
        <p:nvSpPr>
          <p:cNvPr id="23" name="Shape 20"/>
          <p:cNvSpPr/>
          <p:nvPr/>
        </p:nvSpPr>
        <p:spPr>
          <a:xfrm>
            <a:off x="5288280" y="3054096"/>
            <a:ext cx="2026920" cy="1133856"/>
          </a:xfrm>
          <a:prstGeom prst="roundRect">
            <a:avLst>
              <a:gd name="adj" fmla="val 5645"/>
            </a:avLst>
          </a:prstGeom>
          <a:solidFill>
            <a:srgbClr val="F2F5F9"/>
          </a:solidFill>
          <a:ln w="9525">
            <a:solidFill>
              <a:srgbClr val="F2F5F9"/>
            </a:solidFill>
            <a:prstDash val="solid"/>
          </a:ln>
        </p:spPr>
      </p:sp>
      <p:sp>
        <p:nvSpPr>
          <p:cNvPr id="24" name="Text 21"/>
          <p:cNvSpPr/>
          <p:nvPr/>
        </p:nvSpPr>
        <p:spPr>
          <a:xfrm>
            <a:off x="5398008" y="3163824"/>
            <a:ext cx="310896" cy="310896"/>
          </a:xfrm>
          <a:prstGeom prst="ellipse">
            <a:avLst/>
          </a:prstGeom>
          <a:solidFill>
            <a:srgbClr val="163A63"/>
          </a:solidFill>
          <a:ln>
            <a:solidFill>
              <a:srgbClr val="163A63"/>
            </a:solidFill>
          </a:ln>
        </p:spPr>
        <p:txBody>
          <a:bodyPr wrap="square" lIns="0" tIns="0" rIns="0" bIns="0" rtlCol="0" anchor="ctr"/>
          <a:lstStyle/>
          <a:p>
            <a:pPr algn="ctr" indent="0" marL="0">
              <a:buNone/>
            </a:pPr>
            <a:r>
              <a:rPr lang="en-US" sz="1250" b="1" dirty="0">
                <a:solidFill>
                  <a:srgbClr val="FFFFFF"/>
                </a:solidFill>
                <a:latin typeface="Barlow" pitchFamily="34" charset="0"/>
                <a:ea typeface="Barlow" pitchFamily="34" charset="-122"/>
                <a:cs typeface="Barlow" pitchFamily="34" charset="-120"/>
              </a:rPr>
              <a:t>3</a:t>
            </a:r>
            <a:endParaRPr lang="en-US" sz="1250" dirty="0"/>
          </a:p>
        </p:txBody>
      </p:sp>
      <p:sp>
        <p:nvSpPr>
          <p:cNvPr id="25" name="Text 22"/>
          <p:cNvSpPr txBox="1"/>
          <p:nvPr/>
        </p:nvSpPr>
        <p:spPr>
          <a:xfrm>
            <a:off x="5407152" y="3511296"/>
            <a:ext cx="1807464" cy="640080"/>
          </a:xfrm>
          <a:prstGeom prst="rect">
            <a:avLst/>
          </a:prstGeom>
          <a:noFill/>
          <a:ln/>
        </p:spPr>
        <p:txBody>
          <a:bodyPr wrap="square" lIns="0" tIns="0" rIns="0" bIns="0" rtlCol="0" anchor="t"/>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Comprobar que lo ha entendido</a:t>
            </a:r>
            <a:endParaRPr lang="en-US" sz="1350" dirty="0"/>
          </a:p>
        </p:txBody>
      </p:sp>
      <p:sp>
        <p:nvSpPr>
          <p:cNvPr id="26" name="Shape 23"/>
          <p:cNvSpPr/>
          <p:nvPr/>
        </p:nvSpPr>
        <p:spPr>
          <a:xfrm>
            <a:off x="502920" y="4553712"/>
            <a:ext cx="2026920" cy="1133856"/>
          </a:xfrm>
          <a:prstGeom prst="roundRect">
            <a:avLst>
              <a:gd name="adj" fmla="val 5645"/>
            </a:avLst>
          </a:prstGeom>
          <a:solidFill>
            <a:srgbClr val="F2F5F9"/>
          </a:solidFill>
          <a:ln w="9525">
            <a:solidFill>
              <a:srgbClr val="F2F5F9"/>
            </a:solidFill>
            <a:prstDash val="solid"/>
          </a:ln>
        </p:spPr>
      </p:sp>
      <p:sp>
        <p:nvSpPr>
          <p:cNvPr id="27" name="Text 24"/>
          <p:cNvSpPr/>
          <p:nvPr/>
        </p:nvSpPr>
        <p:spPr>
          <a:xfrm>
            <a:off x="612648" y="4663440"/>
            <a:ext cx="310896" cy="310896"/>
          </a:xfrm>
          <a:prstGeom prst="ellipse">
            <a:avLst/>
          </a:prstGeom>
          <a:solidFill>
            <a:srgbClr val="163A63"/>
          </a:solidFill>
          <a:ln>
            <a:solidFill>
              <a:srgbClr val="163A63"/>
            </a:solidFill>
          </a:ln>
        </p:spPr>
        <p:txBody>
          <a:bodyPr wrap="square" lIns="0" tIns="0" rIns="0" bIns="0" rtlCol="0" anchor="ctr"/>
          <a:lstStyle/>
          <a:p>
            <a:pPr algn="ctr" indent="0" marL="0">
              <a:buNone/>
            </a:pPr>
            <a:r>
              <a:rPr lang="en-US" sz="1250" b="1" dirty="0">
                <a:solidFill>
                  <a:srgbClr val="FFFFFF"/>
                </a:solidFill>
                <a:latin typeface="Barlow" pitchFamily="34" charset="0"/>
                <a:ea typeface="Barlow" pitchFamily="34" charset="-122"/>
                <a:cs typeface="Barlow" pitchFamily="34" charset="-120"/>
              </a:rPr>
              <a:t>6</a:t>
            </a:r>
            <a:endParaRPr lang="en-US" sz="1250" dirty="0"/>
          </a:p>
        </p:txBody>
      </p:sp>
      <p:sp>
        <p:nvSpPr>
          <p:cNvPr id="28" name="Text 25"/>
          <p:cNvSpPr txBox="1"/>
          <p:nvPr/>
        </p:nvSpPr>
        <p:spPr>
          <a:xfrm>
            <a:off x="621792" y="5010912"/>
            <a:ext cx="1807464" cy="640080"/>
          </a:xfrm>
          <a:prstGeom prst="rect">
            <a:avLst/>
          </a:prstGeom>
          <a:noFill/>
          <a:ln/>
        </p:spPr>
        <p:txBody>
          <a:bodyPr wrap="square" lIns="0" tIns="0" rIns="0" bIns="0" rtlCol="0" anchor="t"/>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Cerrar y pasar a la parte siguiente</a:t>
            </a:r>
            <a:endParaRPr lang="en-US" sz="1350" dirty="0"/>
          </a:p>
        </p:txBody>
      </p:sp>
      <p:sp>
        <p:nvSpPr>
          <p:cNvPr id="29" name="Shape 26"/>
          <p:cNvSpPr/>
          <p:nvPr/>
        </p:nvSpPr>
        <p:spPr>
          <a:xfrm>
            <a:off x="2895600" y="4553712"/>
            <a:ext cx="2026920" cy="1133856"/>
          </a:xfrm>
          <a:prstGeom prst="roundRect">
            <a:avLst>
              <a:gd name="adj" fmla="val 5645"/>
            </a:avLst>
          </a:prstGeom>
          <a:solidFill>
            <a:srgbClr val="E6EDF5"/>
          </a:solidFill>
          <a:ln w="9525">
            <a:solidFill>
              <a:srgbClr val="E6EDF5"/>
            </a:solidFill>
            <a:prstDash val="solid"/>
          </a:ln>
        </p:spPr>
      </p:sp>
      <p:sp>
        <p:nvSpPr>
          <p:cNvPr id="30" name="Text 27"/>
          <p:cNvSpPr/>
          <p:nvPr/>
        </p:nvSpPr>
        <p:spPr>
          <a:xfrm>
            <a:off x="3005328" y="4663440"/>
            <a:ext cx="310896" cy="310896"/>
          </a:xfrm>
          <a:prstGeom prst="ellipse">
            <a:avLst/>
          </a:prstGeom>
          <a:solidFill>
            <a:srgbClr val="163A63"/>
          </a:solidFill>
          <a:ln>
            <a:solidFill>
              <a:srgbClr val="163A63"/>
            </a:solidFill>
          </a:ln>
        </p:spPr>
        <p:txBody>
          <a:bodyPr wrap="square" lIns="0" tIns="0" rIns="0" bIns="0" rtlCol="0" anchor="ctr"/>
          <a:lstStyle/>
          <a:p>
            <a:pPr algn="ctr" indent="0" marL="0">
              <a:buNone/>
            </a:pPr>
            <a:r>
              <a:rPr lang="en-US" sz="1250" b="1" dirty="0">
                <a:solidFill>
                  <a:srgbClr val="FFFFFF"/>
                </a:solidFill>
                <a:latin typeface="Barlow" pitchFamily="34" charset="0"/>
                <a:ea typeface="Barlow" pitchFamily="34" charset="-122"/>
                <a:cs typeface="Barlow" pitchFamily="34" charset="-120"/>
              </a:rPr>
              <a:t>5</a:t>
            </a:r>
            <a:endParaRPr lang="en-US" sz="1250" dirty="0"/>
          </a:p>
        </p:txBody>
      </p:sp>
      <p:sp>
        <p:nvSpPr>
          <p:cNvPr id="31" name="Text 28"/>
          <p:cNvSpPr txBox="1"/>
          <p:nvPr/>
        </p:nvSpPr>
        <p:spPr>
          <a:xfrm>
            <a:off x="3014472" y="5010912"/>
            <a:ext cx="1807464" cy="640080"/>
          </a:xfrm>
          <a:prstGeom prst="rect">
            <a:avLst/>
          </a:prstGeom>
          <a:noFill/>
          <a:ln/>
        </p:spPr>
        <p:txBody>
          <a:bodyPr wrap="square" lIns="0" tIns="0" rIns="0" bIns="0" rtlCol="0" anchor="t"/>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Pedírselo otra vez</a:t>
            </a:r>
            <a:endParaRPr lang="en-US" sz="1350" dirty="0"/>
          </a:p>
        </p:txBody>
      </p:sp>
      <p:sp>
        <p:nvSpPr>
          <p:cNvPr id="32" name="Shape 29"/>
          <p:cNvSpPr/>
          <p:nvPr/>
        </p:nvSpPr>
        <p:spPr>
          <a:xfrm>
            <a:off x="5288280" y="4553712"/>
            <a:ext cx="2026920" cy="1133856"/>
          </a:xfrm>
          <a:prstGeom prst="roundRect">
            <a:avLst>
              <a:gd name="adj" fmla="val 5645"/>
            </a:avLst>
          </a:prstGeom>
          <a:solidFill>
            <a:srgbClr val="F2F5F9"/>
          </a:solidFill>
          <a:ln w="9525">
            <a:solidFill>
              <a:srgbClr val="F2F5F9"/>
            </a:solidFill>
            <a:prstDash val="solid"/>
          </a:ln>
        </p:spPr>
      </p:sp>
      <p:sp>
        <p:nvSpPr>
          <p:cNvPr id="33" name="Text 30"/>
          <p:cNvSpPr/>
          <p:nvPr/>
        </p:nvSpPr>
        <p:spPr>
          <a:xfrm>
            <a:off x="5398008" y="4663440"/>
            <a:ext cx="310896" cy="310896"/>
          </a:xfrm>
          <a:prstGeom prst="ellipse">
            <a:avLst/>
          </a:prstGeom>
          <a:solidFill>
            <a:srgbClr val="163A63"/>
          </a:solidFill>
          <a:ln>
            <a:solidFill>
              <a:srgbClr val="163A63"/>
            </a:solidFill>
          </a:ln>
        </p:spPr>
        <p:txBody>
          <a:bodyPr wrap="square" lIns="0" tIns="0" rIns="0" bIns="0" rtlCol="0" anchor="ctr"/>
          <a:lstStyle/>
          <a:p>
            <a:pPr algn="ctr" indent="0" marL="0">
              <a:buNone/>
            </a:pPr>
            <a:r>
              <a:rPr lang="en-US" sz="1250" b="1" dirty="0">
                <a:solidFill>
                  <a:srgbClr val="FFFFFF"/>
                </a:solidFill>
                <a:latin typeface="Barlow" pitchFamily="34" charset="0"/>
                <a:ea typeface="Barlow" pitchFamily="34" charset="-122"/>
                <a:cs typeface="Barlow" pitchFamily="34" charset="-120"/>
              </a:rPr>
              <a:t>4</a:t>
            </a:r>
            <a:endParaRPr lang="en-US" sz="1250" dirty="0"/>
          </a:p>
        </p:txBody>
      </p:sp>
      <p:sp>
        <p:nvSpPr>
          <p:cNvPr id="34" name="Text 31"/>
          <p:cNvSpPr txBox="1"/>
          <p:nvPr/>
        </p:nvSpPr>
        <p:spPr>
          <a:xfrm>
            <a:off x="5407152" y="5010912"/>
            <a:ext cx="1807464" cy="640080"/>
          </a:xfrm>
          <a:prstGeom prst="rect">
            <a:avLst/>
          </a:prstGeom>
          <a:noFill/>
          <a:ln/>
        </p:spPr>
        <p:txBody>
          <a:bodyPr wrap="square" lIns="0" tIns="0" rIns="0" bIns="0" rtlCol="0" anchor="t"/>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Aclarar y corregir con suavidad</a:t>
            </a:r>
            <a:endParaRPr lang="en-US" sz="1350" dirty="0"/>
          </a:p>
        </p:txBody>
      </p:sp>
      <p:sp>
        <p:nvSpPr>
          <p:cNvPr id="35" name="Shape 32"/>
          <p:cNvSpPr/>
          <p:nvPr/>
        </p:nvSpPr>
        <p:spPr>
          <a:xfrm>
            <a:off x="2566416" y="3621024"/>
            <a:ext cx="292608" cy="0"/>
          </a:xfrm>
          <a:prstGeom prst="line">
            <a:avLst/>
          </a:prstGeom>
          <a:noFill/>
          <a:ln w="22225">
            <a:solidFill>
              <a:srgbClr val="163A63"/>
            </a:solidFill>
            <a:prstDash val="solid"/>
            <a:tailEnd type="triangle"/>
          </a:ln>
        </p:spPr>
      </p:sp>
      <p:sp>
        <p:nvSpPr>
          <p:cNvPr id="36" name="Shape 33"/>
          <p:cNvSpPr/>
          <p:nvPr/>
        </p:nvSpPr>
        <p:spPr>
          <a:xfrm>
            <a:off x="4959096" y="3621024"/>
            <a:ext cx="292608" cy="0"/>
          </a:xfrm>
          <a:prstGeom prst="line">
            <a:avLst/>
          </a:prstGeom>
          <a:noFill/>
          <a:ln w="22225">
            <a:solidFill>
              <a:srgbClr val="163A63"/>
            </a:solidFill>
            <a:prstDash val="solid"/>
            <a:tailEnd type="triangle"/>
          </a:ln>
        </p:spPr>
      </p:sp>
      <p:sp>
        <p:nvSpPr>
          <p:cNvPr id="37" name="Shape 34"/>
          <p:cNvSpPr/>
          <p:nvPr/>
        </p:nvSpPr>
        <p:spPr>
          <a:xfrm>
            <a:off x="6301740" y="4224528"/>
            <a:ext cx="0" cy="292608"/>
          </a:xfrm>
          <a:prstGeom prst="line">
            <a:avLst/>
          </a:prstGeom>
          <a:noFill/>
          <a:ln w="22225">
            <a:solidFill>
              <a:srgbClr val="163A63"/>
            </a:solidFill>
            <a:prstDash val="solid"/>
            <a:tailEnd type="triangle"/>
          </a:ln>
        </p:spPr>
      </p:sp>
      <p:sp>
        <p:nvSpPr>
          <p:cNvPr id="38" name="Shape 35"/>
          <p:cNvSpPr/>
          <p:nvPr/>
        </p:nvSpPr>
        <p:spPr>
          <a:xfrm flipH="1">
            <a:off x="4959096" y="5120640"/>
            <a:ext cx="292608" cy="0"/>
          </a:xfrm>
          <a:prstGeom prst="line">
            <a:avLst/>
          </a:prstGeom>
          <a:noFill/>
          <a:ln w="22225">
            <a:solidFill>
              <a:srgbClr val="163A63"/>
            </a:solidFill>
            <a:prstDash val="solid"/>
            <a:tailEnd type="triangle"/>
          </a:ln>
        </p:spPr>
      </p:sp>
      <p:sp>
        <p:nvSpPr>
          <p:cNvPr id="39" name="Shape 36"/>
          <p:cNvSpPr/>
          <p:nvPr/>
        </p:nvSpPr>
        <p:spPr>
          <a:xfrm flipH="1">
            <a:off x="2566416" y="5120640"/>
            <a:ext cx="292608" cy="0"/>
          </a:xfrm>
          <a:prstGeom prst="line">
            <a:avLst/>
          </a:prstGeom>
          <a:noFill/>
          <a:ln w="22225">
            <a:solidFill>
              <a:srgbClr val="163A63"/>
            </a:solidFill>
            <a:prstDash val="solid"/>
            <a:tailEnd type="triangle"/>
          </a:ln>
        </p:spPr>
      </p:sp>
      <p:sp>
        <p:nvSpPr>
          <p:cNvPr id="40" name="Text 37"/>
          <p:cNvSpPr txBox="1"/>
          <p:nvPr/>
        </p:nvSpPr>
        <p:spPr>
          <a:xfrm>
            <a:off x="7589520" y="1481328"/>
            <a:ext cx="4096512" cy="274320"/>
          </a:xfrm>
          <a:prstGeom prst="rect">
            <a:avLst/>
          </a:prstGeom>
          <a:noFill/>
          <a:ln/>
        </p:spPr>
        <p:txBody>
          <a:bodyPr wrap="square" lIns="0" tIns="0" rIns="0" bIns="0" rtlCol="0" anchor="t"/>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Lo que recomienda la guía</a:t>
            </a:r>
            <a:endParaRPr lang="en-US" sz="1500" dirty="0"/>
          </a:p>
        </p:txBody>
      </p:sp>
      <p:sp>
        <p:nvSpPr>
          <p:cNvPr id="41" name="Text 38"/>
          <p:cNvSpPr/>
          <p:nvPr/>
        </p:nvSpPr>
        <p:spPr>
          <a:xfrm>
            <a:off x="7589520" y="1865376"/>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B1</a:t>
            </a:r>
            <a:endParaRPr lang="en-US" sz="1200" dirty="0"/>
          </a:p>
        </p:txBody>
      </p:sp>
      <p:sp>
        <p:nvSpPr>
          <p:cNvPr id="42" name="Text 39"/>
          <p:cNvSpPr txBox="1"/>
          <p:nvPr/>
        </p:nvSpPr>
        <p:spPr>
          <a:xfrm>
            <a:off x="8321040" y="1847088"/>
            <a:ext cx="3364992" cy="859536"/>
          </a:xfrm>
          <a:prstGeom prst="rect">
            <a:avLst/>
          </a:prstGeom>
          <a:noFill/>
          <a:ln/>
        </p:spPr>
        <p:txBody>
          <a:bodyPr wrap="square" lIns="0" tIns="0" rIns="0" bIns="0" rtlCol="0" anchor="t"/>
          <a:lstStyle/>
          <a:p>
            <a:pPr indent="0" marL="0">
              <a:buNone/>
            </a:pPr>
            <a:r>
              <a:rPr lang="en-US" sz="1350" dirty="0">
                <a:solidFill>
                  <a:srgbClr val="13233B"/>
                </a:solidFill>
                <a:latin typeface="Barlow" pitchFamily="34" charset="0"/>
                <a:ea typeface="Barlow" pitchFamily="34" charset="-122"/>
                <a:cs typeface="Barlow" pitchFamily="34" charset="-120"/>
              </a:rPr>
              <a:t>Autocuidado con objetivos, autocontrol y apoyo: más actividad, calidad de vida y adherencia</a:t>
            </a:r>
            <a:endParaRPr lang="en-US" sz="1350" dirty="0"/>
          </a:p>
        </p:txBody>
      </p:sp>
      <p:sp>
        <p:nvSpPr>
          <p:cNvPr id="43" name="Text 40"/>
          <p:cNvSpPr/>
          <p:nvPr/>
        </p:nvSpPr>
        <p:spPr>
          <a:xfrm>
            <a:off x="7589520" y="2761488"/>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B1</a:t>
            </a:r>
            <a:endParaRPr lang="en-US" sz="1200" dirty="0"/>
          </a:p>
        </p:txBody>
      </p:sp>
      <p:sp>
        <p:nvSpPr>
          <p:cNvPr id="44" name="Text 41"/>
          <p:cNvSpPr txBox="1"/>
          <p:nvPr/>
        </p:nvSpPr>
        <p:spPr>
          <a:xfrm>
            <a:off x="8321040" y="2743200"/>
            <a:ext cx="3364992" cy="658368"/>
          </a:xfrm>
          <a:prstGeom prst="rect">
            <a:avLst/>
          </a:prstGeom>
          <a:noFill/>
          <a:ln/>
        </p:spPr>
        <p:txBody>
          <a:bodyPr wrap="square" lIns="0" tIns="0" rIns="0" bIns="0" rtlCol="0" anchor="t"/>
          <a:lstStyle/>
          <a:p>
            <a:pPr indent="0" marL="0">
              <a:buNone/>
            </a:pPr>
            <a:r>
              <a:rPr lang="en-US" sz="1350" dirty="0">
                <a:solidFill>
                  <a:srgbClr val="13233B"/>
                </a:solidFill>
                <a:latin typeface="Barlow" pitchFamily="34" charset="0"/>
                <a:ea typeface="Barlow" pitchFamily="34" charset="-122"/>
                <a:cs typeface="Barlow" pitchFamily="34" charset="-120"/>
              </a:rPr>
              <a:t>Educación con objetivos concretos sobre la enfermedad y los factores de riesgo</a:t>
            </a:r>
            <a:endParaRPr lang="en-US" sz="1350" dirty="0"/>
          </a:p>
        </p:txBody>
      </p:sp>
      <p:sp>
        <p:nvSpPr>
          <p:cNvPr id="45" name="Text 42"/>
          <p:cNvSpPr/>
          <p:nvPr/>
        </p:nvSpPr>
        <p:spPr>
          <a:xfrm>
            <a:off x="7589520" y="3456432"/>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B2</a:t>
            </a:r>
            <a:endParaRPr lang="en-US" sz="1200" dirty="0"/>
          </a:p>
        </p:txBody>
      </p:sp>
      <p:sp>
        <p:nvSpPr>
          <p:cNvPr id="46" name="Text 43"/>
          <p:cNvSpPr txBox="1"/>
          <p:nvPr/>
        </p:nvSpPr>
        <p:spPr>
          <a:xfrm>
            <a:off x="8321040" y="3438144"/>
            <a:ext cx="3364992" cy="658368"/>
          </a:xfrm>
          <a:prstGeom prst="rect">
            <a:avLst/>
          </a:prstGeom>
          <a:noFill/>
          <a:ln/>
        </p:spPr>
        <p:txBody>
          <a:bodyPr wrap="square" lIns="0" tIns="0" rIns="0" bIns="0" rtlCol="0" anchor="t"/>
          <a:lstStyle/>
          <a:p>
            <a:pPr indent="0" marL="0">
              <a:buNone/>
            </a:pPr>
            <a:r>
              <a:rPr lang="en-US" sz="1350" dirty="0">
                <a:solidFill>
                  <a:srgbClr val="13233B"/>
                </a:solidFill>
                <a:latin typeface="Barlow" pitchFamily="34" charset="0"/>
                <a:ea typeface="Barlow" pitchFamily="34" charset="-122"/>
                <a:cs typeface="Barlow" pitchFamily="34" charset="-120"/>
              </a:rPr>
              <a:t>Tener en cuenta y reforzar la alfabetización en salud, también la digital</a:t>
            </a:r>
            <a:endParaRPr lang="en-US" sz="1350" dirty="0"/>
          </a:p>
        </p:txBody>
      </p:sp>
      <p:sp>
        <p:nvSpPr>
          <p:cNvPr id="47" name="Text 44"/>
          <p:cNvSpPr/>
          <p:nvPr/>
        </p:nvSpPr>
        <p:spPr>
          <a:xfrm>
            <a:off x="7589520" y="4151376"/>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B2</a:t>
            </a:r>
            <a:endParaRPr lang="en-US" sz="1200" dirty="0"/>
          </a:p>
        </p:txBody>
      </p:sp>
      <p:sp>
        <p:nvSpPr>
          <p:cNvPr id="48" name="Text 45"/>
          <p:cNvSpPr txBox="1"/>
          <p:nvPr/>
        </p:nvSpPr>
        <p:spPr>
          <a:xfrm>
            <a:off x="8321040" y="4133088"/>
            <a:ext cx="3364992" cy="658368"/>
          </a:xfrm>
          <a:prstGeom prst="rect">
            <a:avLst/>
          </a:prstGeom>
          <a:noFill/>
          <a:ln/>
        </p:spPr>
        <p:txBody>
          <a:bodyPr wrap="square" lIns="0" tIns="0" rIns="0" bIns="0" rtlCol="0" anchor="t"/>
          <a:lstStyle/>
          <a:p>
            <a:pPr indent="0" marL="0">
              <a:buNone/>
            </a:pPr>
            <a:r>
              <a:rPr lang="en-US" sz="1350" dirty="0">
                <a:solidFill>
                  <a:srgbClr val="13233B"/>
                </a:solidFill>
                <a:latin typeface="Barlow" pitchFamily="34" charset="0"/>
                <a:ea typeface="Barlow" pitchFamily="34" charset="-122"/>
                <a:cs typeface="Barlow" pitchFamily="34" charset="-120"/>
              </a:rPr>
              <a:t>Educación en coronarios y fibrilación auricular para reducir ansiedad y depresión</a:t>
            </a:r>
            <a:endParaRPr lang="en-US" sz="1350" dirty="0"/>
          </a:p>
        </p:txBody>
      </p:sp>
      <p:sp>
        <p:nvSpPr>
          <p:cNvPr id="49" name="Text 46"/>
          <p:cNvSpPr/>
          <p:nvPr/>
        </p:nvSpPr>
        <p:spPr>
          <a:xfrm>
            <a:off x="7589520" y="4846320"/>
            <a:ext cx="621792" cy="265176"/>
          </a:xfrm>
          <a:prstGeom prst="roundRect">
            <a:avLst>
              <a:gd name="adj" fmla="val 17241"/>
            </a:avLst>
          </a:prstGeom>
          <a:solidFill>
            <a:srgbClr val="C2630A"/>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IIb B2</a:t>
            </a:r>
            <a:endParaRPr lang="en-US" sz="1200" dirty="0"/>
          </a:p>
        </p:txBody>
      </p:sp>
      <p:sp>
        <p:nvSpPr>
          <p:cNvPr id="50" name="Text 47"/>
          <p:cNvSpPr txBox="1"/>
          <p:nvPr/>
        </p:nvSpPr>
        <p:spPr>
          <a:xfrm>
            <a:off x="8321040" y="4828032"/>
            <a:ext cx="3364992" cy="475488"/>
          </a:xfrm>
          <a:prstGeom prst="rect">
            <a:avLst/>
          </a:prstGeom>
          <a:noFill/>
          <a:ln/>
        </p:spPr>
        <p:txBody>
          <a:bodyPr wrap="square" lIns="0" tIns="0" rIns="0" bIns="0" rtlCol="0" anchor="t"/>
          <a:lstStyle/>
          <a:p>
            <a:pPr indent="0" marL="0">
              <a:buNone/>
            </a:pPr>
            <a:r>
              <a:rPr lang="en-US" sz="1350" dirty="0">
                <a:solidFill>
                  <a:srgbClr val="13233B"/>
                </a:solidFill>
                <a:latin typeface="Barlow" pitchFamily="34" charset="0"/>
                <a:ea typeface="Barlow" pitchFamily="34" charset="-122"/>
                <a:cs typeface="Barlow" pitchFamily="34" charset="-120"/>
              </a:rPr>
              <a:t>Psicoeducación en portadores de desfibrilador</a:t>
            </a:r>
            <a:endParaRPr lang="en-US" sz="1350" dirty="0"/>
          </a:p>
        </p:txBody>
      </p:sp>
      <p:sp>
        <p:nvSpPr>
          <p:cNvPr id="51" name="Text 48"/>
          <p:cNvSpPr/>
          <p:nvPr/>
        </p:nvSpPr>
        <p:spPr>
          <a:xfrm>
            <a:off x="7589520" y="5358384"/>
            <a:ext cx="621792" cy="265176"/>
          </a:xfrm>
          <a:prstGeom prst="roundRect">
            <a:avLst>
              <a:gd name="adj" fmla="val 17241"/>
            </a:avLst>
          </a:prstGeom>
          <a:solidFill>
            <a:srgbClr val="C2630A"/>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IIb C</a:t>
            </a:r>
            <a:endParaRPr lang="en-US" sz="1200" dirty="0"/>
          </a:p>
        </p:txBody>
      </p:sp>
      <p:sp>
        <p:nvSpPr>
          <p:cNvPr id="52" name="Text 49"/>
          <p:cNvSpPr txBox="1"/>
          <p:nvPr/>
        </p:nvSpPr>
        <p:spPr>
          <a:xfrm>
            <a:off x="8321040" y="5340096"/>
            <a:ext cx="3364992" cy="475488"/>
          </a:xfrm>
          <a:prstGeom prst="rect">
            <a:avLst/>
          </a:prstGeom>
          <a:noFill/>
          <a:ln/>
        </p:spPr>
        <p:txBody>
          <a:bodyPr wrap="square" lIns="0" tIns="0" rIns="0" bIns="0" rtlCol="0" anchor="t"/>
          <a:lstStyle/>
          <a:p>
            <a:pPr indent="0" marL="0">
              <a:buNone/>
            </a:pPr>
            <a:r>
              <a:rPr lang="en-US" sz="1350" dirty="0">
                <a:solidFill>
                  <a:srgbClr val="13233B"/>
                </a:solidFill>
                <a:latin typeface="Barlow" pitchFamily="34" charset="0"/>
                <a:ea typeface="Barlow" pitchFamily="34" charset="-122"/>
                <a:cs typeface="Barlow" pitchFamily="34" charset="-120"/>
              </a:rPr>
              <a:t>Pedirle que lo explique con sus palabras</a:t>
            </a:r>
            <a:endParaRPr lang="en-US" sz="135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4 · LO DEMÁS DEL PROGRAMA</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Las semanas de rehabilitación son el marco para ajustar el tratamiento: subir, bajar, mantener, retirar o empezar</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 7.3 y figura 10 [1]; estudio STRONG-HF [11]. Elaboración propia. Las dosis de cada fármaco están en su ficha técnica.</a:t>
            </a:r>
            <a:endParaRPr lang="en-US" sz="1000" dirty="0"/>
          </a:p>
        </p:txBody>
      </p:sp>
      <p:sp>
        <p:nvSpPr>
          <p:cNvPr id="6" name="Shape 3"/>
          <p:cNvSpPr/>
          <p:nvPr/>
        </p:nvSpPr>
        <p:spPr>
          <a:xfrm>
            <a:off x="502920" y="1481328"/>
            <a:ext cx="6675120" cy="822960"/>
          </a:xfrm>
          <a:prstGeom prst="roundRect">
            <a:avLst>
              <a:gd name="adj" fmla="val 7778"/>
            </a:avLst>
          </a:prstGeom>
          <a:solidFill>
            <a:srgbClr val="F2F5F9"/>
          </a:solidFill>
          <a:ln w="9525">
            <a:solidFill>
              <a:srgbClr val="F2F5F9"/>
            </a:solidFill>
            <a:prstDash val="solid"/>
          </a:ln>
        </p:spPr>
      </p:sp>
      <p:sp>
        <p:nvSpPr>
          <p:cNvPr id="7" name="Text 4"/>
          <p:cNvSpPr txBox="1"/>
          <p:nvPr/>
        </p:nvSpPr>
        <p:spPr>
          <a:xfrm>
            <a:off x="667512" y="1481328"/>
            <a:ext cx="1143000" cy="822960"/>
          </a:xfrm>
          <a:prstGeom prst="rect">
            <a:avLst/>
          </a:prstGeom>
          <a:noFill/>
          <a:ln/>
        </p:spPr>
        <p:txBody>
          <a:bodyPr wrap="square" lIns="0" tIns="0" rIns="0" bIns="0" rtlCol="0" anchor="ctr"/>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Subir dosis</a:t>
            </a:r>
            <a:endParaRPr lang="en-US" sz="1500" dirty="0"/>
          </a:p>
        </p:txBody>
      </p:sp>
      <p:sp>
        <p:nvSpPr>
          <p:cNvPr id="8" name="Shape 5"/>
          <p:cNvSpPr/>
          <p:nvPr/>
        </p:nvSpPr>
        <p:spPr>
          <a:xfrm>
            <a:off x="1993392" y="1810512"/>
            <a:ext cx="164592" cy="164592"/>
          </a:xfrm>
          <a:prstGeom prst="ellipse">
            <a:avLst/>
          </a:prstGeom>
          <a:solidFill>
            <a:srgbClr val="163A63"/>
          </a:solidFill>
          <a:ln w="9525">
            <a:solidFill>
              <a:srgbClr val="163A63"/>
            </a:solidFill>
            <a:prstDash val="solid"/>
          </a:ln>
        </p:spPr>
      </p:sp>
      <p:sp>
        <p:nvSpPr>
          <p:cNvPr id="9" name="Shape 6"/>
          <p:cNvSpPr/>
          <p:nvPr/>
        </p:nvSpPr>
        <p:spPr>
          <a:xfrm>
            <a:off x="2350008" y="1892808"/>
            <a:ext cx="576072" cy="0"/>
          </a:xfrm>
          <a:prstGeom prst="line">
            <a:avLst/>
          </a:prstGeom>
          <a:noFill/>
          <a:ln w="19050">
            <a:solidFill>
              <a:srgbClr val="163A63"/>
            </a:solidFill>
            <a:prstDash val="solid"/>
            <a:tailEnd type="triangle"/>
          </a:ln>
        </p:spPr>
      </p:sp>
      <p:sp>
        <p:nvSpPr>
          <p:cNvPr id="10" name="Shape 7"/>
          <p:cNvSpPr/>
          <p:nvPr/>
        </p:nvSpPr>
        <p:spPr>
          <a:xfrm>
            <a:off x="2971800" y="1664208"/>
            <a:ext cx="457200" cy="457200"/>
          </a:xfrm>
          <a:prstGeom prst="ellipse">
            <a:avLst/>
          </a:prstGeom>
          <a:solidFill>
            <a:srgbClr val="163A63"/>
          </a:solidFill>
          <a:ln w="9525">
            <a:solidFill>
              <a:srgbClr val="163A63"/>
            </a:solidFill>
            <a:prstDash val="solid"/>
          </a:ln>
        </p:spPr>
      </p:sp>
      <p:sp>
        <p:nvSpPr>
          <p:cNvPr id="11" name="Text 8"/>
          <p:cNvSpPr txBox="1"/>
          <p:nvPr/>
        </p:nvSpPr>
        <p:spPr>
          <a:xfrm>
            <a:off x="3630168" y="1527048"/>
            <a:ext cx="3401568" cy="731520"/>
          </a:xfrm>
          <a:prstGeom prst="rect">
            <a:avLst/>
          </a:prstGeom>
          <a:noFill/>
          <a:ln/>
        </p:spPr>
        <p:txBody>
          <a:bodyPr wrap="square" lIns="0" tIns="0" rIns="0" bIns="0" rtlCol="0" anchor="ctr"/>
          <a:lstStyle/>
          <a:p>
            <a:pPr indent="0" marL="0">
              <a:buNone/>
            </a:pPr>
            <a:r>
              <a:rPr lang="en-US" sz="1350" dirty="0">
                <a:solidFill>
                  <a:srgbClr val="13233B"/>
                </a:solidFill>
                <a:latin typeface="Barlow" pitchFamily="34" charset="0"/>
                <a:ea typeface="Barlow" pitchFamily="34" charset="-122"/>
                <a:cs typeface="Barlow" pitchFamily="34" charset="-120"/>
              </a:rPr>
              <a:t>Por ejemplo, el tratamiento recomendado en la insuficiencia cardiaca.</a:t>
            </a:r>
            <a:endParaRPr lang="en-US" sz="1350" dirty="0"/>
          </a:p>
        </p:txBody>
      </p:sp>
      <p:sp>
        <p:nvSpPr>
          <p:cNvPr id="12" name="Shape 9"/>
          <p:cNvSpPr/>
          <p:nvPr/>
        </p:nvSpPr>
        <p:spPr>
          <a:xfrm>
            <a:off x="502920" y="2395728"/>
            <a:ext cx="6675120" cy="822960"/>
          </a:xfrm>
          <a:prstGeom prst="roundRect">
            <a:avLst>
              <a:gd name="adj" fmla="val 7778"/>
            </a:avLst>
          </a:prstGeom>
          <a:solidFill>
            <a:srgbClr val="F2F5F9"/>
          </a:solidFill>
          <a:ln w="9525">
            <a:solidFill>
              <a:srgbClr val="F2F5F9"/>
            </a:solidFill>
            <a:prstDash val="solid"/>
          </a:ln>
        </p:spPr>
      </p:sp>
      <p:sp>
        <p:nvSpPr>
          <p:cNvPr id="13" name="Text 10"/>
          <p:cNvSpPr txBox="1"/>
          <p:nvPr/>
        </p:nvSpPr>
        <p:spPr>
          <a:xfrm>
            <a:off x="667512" y="2395728"/>
            <a:ext cx="1143000" cy="822960"/>
          </a:xfrm>
          <a:prstGeom prst="rect">
            <a:avLst/>
          </a:prstGeom>
          <a:noFill/>
          <a:ln/>
        </p:spPr>
        <p:txBody>
          <a:bodyPr wrap="square" lIns="0" tIns="0" rIns="0" bIns="0" rtlCol="0" anchor="ctr"/>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Bajar dosis</a:t>
            </a:r>
            <a:endParaRPr lang="en-US" sz="1500" dirty="0"/>
          </a:p>
        </p:txBody>
      </p:sp>
      <p:sp>
        <p:nvSpPr>
          <p:cNvPr id="14" name="Shape 11"/>
          <p:cNvSpPr/>
          <p:nvPr/>
        </p:nvSpPr>
        <p:spPr>
          <a:xfrm>
            <a:off x="1847088" y="2578608"/>
            <a:ext cx="457200" cy="457200"/>
          </a:xfrm>
          <a:prstGeom prst="ellipse">
            <a:avLst/>
          </a:prstGeom>
          <a:solidFill>
            <a:srgbClr val="163A63"/>
          </a:solidFill>
          <a:ln w="9525">
            <a:solidFill>
              <a:srgbClr val="163A63"/>
            </a:solidFill>
            <a:prstDash val="solid"/>
          </a:ln>
        </p:spPr>
      </p:sp>
      <p:sp>
        <p:nvSpPr>
          <p:cNvPr id="15" name="Shape 12"/>
          <p:cNvSpPr/>
          <p:nvPr/>
        </p:nvSpPr>
        <p:spPr>
          <a:xfrm>
            <a:off x="2350008" y="2807208"/>
            <a:ext cx="576072" cy="0"/>
          </a:xfrm>
          <a:prstGeom prst="line">
            <a:avLst/>
          </a:prstGeom>
          <a:noFill/>
          <a:ln w="19050">
            <a:solidFill>
              <a:srgbClr val="163A63"/>
            </a:solidFill>
            <a:prstDash val="solid"/>
            <a:tailEnd type="triangle"/>
          </a:ln>
        </p:spPr>
      </p:sp>
      <p:sp>
        <p:nvSpPr>
          <p:cNvPr id="16" name="Shape 13"/>
          <p:cNvSpPr/>
          <p:nvPr/>
        </p:nvSpPr>
        <p:spPr>
          <a:xfrm>
            <a:off x="3118104" y="2724912"/>
            <a:ext cx="164592" cy="164592"/>
          </a:xfrm>
          <a:prstGeom prst="ellipse">
            <a:avLst/>
          </a:prstGeom>
          <a:solidFill>
            <a:srgbClr val="163A63"/>
          </a:solidFill>
          <a:ln w="9525">
            <a:solidFill>
              <a:srgbClr val="163A63"/>
            </a:solidFill>
            <a:prstDash val="solid"/>
          </a:ln>
        </p:spPr>
      </p:sp>
      <p:sp>
        <p:nvSpPr>
          <p:cNvPr id="17" name="Text 14"/>
          <p:cNvSpPr txBox="1"/>
          <p:nvPr/>
        </p:nvSpPr>
        <p:spPr>
          <a:xfrm>
            <a:off x="3630168" y="2441448"/>
            <a:ext cx="3401568" cy="731520"/>
          </a:xfrm>
          <a:prstGeom prst="rect">
            <a:avLst/>
          </a:prstGeom>
          <a:noFill/>
          <a:ln/>
        </p:spPr>
        <p:txBody>
          <a:bodyPr wrap="square" lIns="0" tIns="0" rIns="0" bIns="0" rtlCol="0" anchor="ctr"/>
          <a:lstStyle/>
          <a:p>
            <a:pPr indent="0" marL="0">
              <a:buNone/>
            </a:pPr>
            <a:r>
              <a:rPr lang="en-US" sz="1350" dirty="0">
                <a:solidFill>
                  <a:srgbClr val="13233B"/>
                </a:solidFill>
                <a:latin typeface="Barlow" pitchFamily="34" charset="0"/>
                <a:ea typeface="Barlow" pitchFamily="34" charset="-122"/>
                <a:cs typeface="Barlow" pitchFamily="34" charset="-120"/>
              </a:rPr>
              <a:t>Según la analítica, las constantes y los síntomas.</a:t>
            </a:r>
            <a:endParaRPr lang="en-US" sz="1350" dirty="0"/>
          </a:p>
        </p:txBody>
      </p:sp>
      <p:sp>
        <p:nvSpPr>
          <p:cNvPr id="18" name="Shape 15"/>
          <p:cNvSpPr/>
          <p:nvPr/>
        </p:nvSpPr>
        <p:spPr>
          <a:xfrm>
            <a:off x="502920" y="3310128"/>
            <a:ext cx="6675120" cy="822960"/>
          </a:xfrm>
          <a:prstGeom prst="roundRect">
            <a:avLst>
              <a:gd name="adj" fmla="val 7778"/>
            </a:avLst>
          </a:prstGeom>
          <a:solidFill>
            <a:srgbClr val="F2F5F9"/>
          </a:solidFill>
          <a:ln w="9525">
            <a:solidFill>
              <a:srgbClr val="F2F5F9"/>
            </a:solidFill>
            <a:prstDash val="solid"/>
          </a:ln>
        </p:spPr>
      </p:sp>
      <p:sp>
        <p:nvSpPr>
          <p:cNvPr id="19" name="Text 16"/>
          <p:cNvSpPr txBox="1"/>
          <p:nvPr/>
        </p:nvSpPr>
        <p:spPr>
          <a:xfrm>
            <a:off x="667512" y="3310128"/>
            <a:ext cx="1143000" cy="822960"/>
          </a:xfrm>
          <a:prstGeom prst="rect">
            <a:avLst/>
          </a:prstGeom>
          <a:noFill/>
          <a:ln/>
        </p:spPr>
        <p:txBody>
          <a:bodyPr wrap="square" lIns="0" tIns="0" rIns="0" bIns="0" rtlCol="0" anchor="ctr"/>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Mantener</a:t>
            </a:r>
            <a:endParaRPr lang="en-US" sz="1500" dirty="0"/>
          </a:p>
        </p:txBody>
      </p:sp>
      <p:sp>
        <p:nvSpPr>
          <p:cNvPr id="20" name="Shape 17"/>
          <p:cNvSpPr/>
          <p:nvPr/>
        </p:nvSpPr>
        <p:spPr>
          <a:xfrm>
            <a:off x="1883664" y="3529584"/>
            <a:ext cx="384048" cy="384048"/>
          </a:xfrm>
          <a:prstGeom prst="ellipse">
            <a:avLst/>
          </a:prstGeom>
          <a:solidFill>
            <a:srgbClr val="163A63"/>
          </a:solidFill>
          <a:ln w="9525">
            <a:solidFill>
              <a:srgbClr val="163A63"/>
            </a:solidFill>
            <a:prstDash val="solid"/>
          </a:ln>
        </p:spPr>
      </p:sp>
      <p:sp>
        <p:nvSpPr>
          <p:cNvPr id="21" name="Shape 18"/>
          <p:cNvSpPr/>
          <p:nvPr/>
        </p:nvSpPr>
        <p:spPr>
          <a:xfrm>
            <a:off x="2350008" y="3721608"/>
            <a:ext cx="576072" cy="0"/>
          </a:xfrm>
          <a:prstGeom prst="line">
            <a:avLst/>
          </a:prstGeom>
          <a:noFill/>
          <a:ln w="19050">
            <a:solidFill>
              <a:srgbClr val="163A63"/>
            </a:solidFill>
            <a:prstDash val="solid"/>
            <a:tailEnd type="triangle"/>
          </a:ln>
        </p:spPr>
      </p:sp>
      <p:sp>
        <p:nvSpPr>
          <p:cNvPr id="22" name="Shape 19"/>
          <p:cNvSpPr/>
          <p:nvPr/>
        </p:nvSpPr>
        <p:spPr>
          <a:xfrm>
            <a:off x="3008376" y="3529584"/>
            <a:ext cx="384048" cy="384048"/>
          </a:xfrm>
          <a:prstGeom prst="ellipse">
            <a:avLst/>
          </a:prstGeom>
          <a:solidFill>
            <a:srgbClr val="163A63"/>
          </a:solidFill>
          <a:ln w="9525">
            <a:solidFill>
              <a:srgbClr val="163A63"/>
            </a:solidFill>
            <a:prstDash val="solid"/>
          </a:ln>
        </p:spPr>
      </p:sp>
      <p:sp>
        <p:nvSpPr>
          <p:cNvPr id="23" name="Text 20"/>
          <p:cNvSpPr txBox="1"/>
          <p:nvPr/>
        </p:nvSpPr>
        <p:spPr>
          <a:xfrm>
            <a:off x="3630168" y="3355848"/>
            <a:ext cx="3401568" cy="731520"/>
          </a:xfrm>
          <a:prstGeom prst="rect">
            <a:avLst/>
          </a:prstGeom>
          <a:noFill/>
          <a:ln/>
        </p:spPr>
        <p:txBody>
          <a:bodyPr wrap="square" lIns="0" tIns="0" rIns="0" bIns="0" rtlCol="0" anchor="ctr"/>
          <a:lstStyle/>
          <a:p>
            <a:pPr indent="0" marL="0">
              <a:buNone/>
            </a:pPr>
            <a:r>
              <a:rPr lang="en-US" sz="1350" dirty="0">
                <a:solidFill>
                  <a:srgbClr val="13233B"/>
                </a:solidFill>
                <a:latin typeface="Barlow" pitchFamily="34" charset="0"/>
                <a:ea typeface="Barlow" pitchFamily="34" charset="-122"/>
                <a:cs typeface="Barlow" pitchFamily="34" charset="-120"/>
              </a:rPr>
              <a:t>Con educación para que el paciente sepa por qué lo toma.</a:t>
            </a:r>
            <a:endParaRPr lang="en-US" sz="1350" dirty="0"/>
          </a:p>
        </p:txBody>
      </p:sp>
      <p:sp>
        <p:nvSpPr>
          <p:cNvPr id="24" name="Shape 21"/>
          <p:cNvSpPr/>
          <p:nvPr/>
        </p:nvSpPr>
        <p:spPr>
          <a:xfrm>
            <a:off x="502920" y="4224528"/>
            <a:ext cx="6675120" cy="822960"/>
          </a:xfrm>
          <a:prstGeom prst="roundRect">
            <a:avLst>
              <a:gd name="adj" fmla="val 7778"/>
            </a:avLst>
          </a:prstGeom>
          <a:solidFill>
            <a:srgbClr val="F2F5F9"/>
          </a:solidFill>
          <a:ln w="9525">
            <a:solidFill>
              <a:srgbClr val="F2F5F9"/>
            </a:solidFill>
            <a:prstDash val="solid"/>
          </a:ln>
        </p:spPr>
      </p:sp>
      <p:sp>
        <p:nvSpPr>
          <p:cNvPr id="25" name="Text 22"/>
          <p:cNvSpPr txBox="1"/>
          <p:nvPr/>
        </p:nvSpPr>
        <p:spPr>
          <a:xfrm>
            <a:off x="667512" y="4224528"/>
            <a:ext cx="1143000" cy="822960"/>
          </a:xfrm>
          <a:prstGeom prst="rect">
            <a:avLst/>
          </a:prstGeom>
          <a:noFill/>
          <a:ln/>
        </p:spPr>
        <p:txBody>
          <a:bodyPr wrap="square" lIns="0" tIns="0" rIns="0" bIns="0" rtlCol="0" anchor="ctr"/>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Retirar</a:t>
            </a:r>
            <a:endParaRPr lang="en-US" sz="1500" dirty="0"/>
          </a:p>
        </p:txBody>
      </p:sp>
      <p:sp>
        <p:nvSpPr>
          <p:cNvPr id="26" name="Shape 23"/>
          <p:cNvSpPr/>
          <p:nvPr/>
        </p:nvSpPr>
        <p:spPr>
          <a:xfrm>
            <a:off x="1883664" y="4443984"/>
            <a:ext cx="384048" cy="384048"/>
          </a:xfrm>
          <a:prstGeom prst="ellipse">
            <a:avLst/>
          </a:prstGeom>
          <a:solidFill>
            <a:srgbClr val="163A63"/>
          </a:solidFill>
          <a:ln w="9525">
            <a:solidFill>
              <a:srgbClr val="163A63"/>
            </a:solidFill>
            <a:prstDash val="solid"/>
          </a:ln>
        </p:spPr>
      </p:sp>
      <p:sp>
        <p:nvSpPr>
          <p:cNvPr id="27" name="Shape 24"/>
          <p:cNvSpPr/>
          <p:nvPr/>
        </p:nvSpPr>
        <p:spPr>
          <a:xfrm>
            <a:off x="2350008" y="4636008"/>
            <a:ext cx="576072" cy="0"/>
          </a:xfrm>
          <a:prstGeom prst="line">
            <a:avLst/>
          </a:prstGeom>
          <a:noFill/>
          <a:ln w="19050">
            <a:solidFill>
              <a:srgbClr val="163A63"/>
            </a:solidFill>
            <a:prstDash val="solid"/>
            <a:tailEnd type="triangle"/>
          </a:ln>
        </p:spPr>
      </p:sp>
      <p:sp>
        <p:nvSpPr>
          <p:cNvPr id="28" name="Text 25"/>
          <p:cNvSpPr/>
          <p:nvPr/>
        </p:nvSpPr>
        <p:spPr>
          <a:xfrm>
            <a:off x="3017520" y="4453128"/>
            <a:ext cx="365760" cy="365760"/>
          </a:xfrm>
          <a:prstGeom prst="ellipse">
            <a:avLst/>
          </a:prstGeom>
          <a:solidFill>
            <a:srgbClr val="FAECEE"/>
          </a:solidFill>
          <a:ln w="9525">
            <a:solidFill>
              <a:srgbClr val="97112A"/>
            </a:solidFill>
          </a:ln>
        </p:spPr>
        <p:txBody>
          <a:bodyPr wrap="square" lIns="0" tIns="0" rIns="0" bIns="0" rtlCol="0" anchor="ctr"/>
          <a:lstStyle/>
          <a:p>
            <a:pPr algn="ctr" indent="0" marL="0">
              <a:buNone/>
            </a:pPr>
            <a:r>
              <a:rPr lang="en-US" sz="2200" b="1" dirty="0">
                <a:solidFill>
                  <a:srgbClr val="97112A"/>
                </a:solidFill>
                <a:latin typeface="Barlow" pitchFamily="34" charset="0"/>
                <a:ea typeface="Barlow" pitchFamily="34" charset="-122"/>
                <a:cs typeface="Barlow" pitchFamily="34" charset="-120"/>
              </a:rPr>
              <a:t>×</a:t>
            </a:r>
            <a:endParaRPr lang="en-US" sz="2200" dirty="0"/>
          </a:p>
        </p:txBody>
      </p:sp>
      <p:sp>
        <p:nvSpPr>
          <p:cNvPr id="29" name="Text 26"/>
          <p:cNvSpPr txBox="1"/>
          <p:nvPr/>
        </p:nvSpPr>
        <p:spPr>
          <a:xfrm>
            <a:off x="3630168" y="4270248"/>
            <a:ext cx="3401568" cy="731520"/>
          </a:xfrm>
          <a:prstGeom prst="rect">
            <a:avLst/>
          </a:prstGeom>
          <a:noFill/>
          <a:ln/>
        </p:spPr>
        <p:txBody>
          <a:bodyPr wrap="square" lIns="0" tIns="0" rIns="0" bIns="0" rtlCol="0" anchor="ctr"/>
          <a:lstStyle/>
          <a:p>
            <a:pPr indent="0" marL="0">
              <a:buNone/>
            </a:pPr>
            <a:r>
              <a:rPr lang="en-US" sz="1350" dirty="0">
                <a:solidFill>
                  <a:srgbClr val="13233B"/>
                </a:solidFill>
                <a:latin typeface="Barlow" pitchFamily="34" charset="0"/>
                <a:ea typeface="Barlow" pitchFamily="34" charset="-122"/>
                <a:cs typeface="Barlow" pitchFamily="34" charset="-120"/>
              </a:rPr>
              <a:t>En el mayor polimedicado, conciliar y retirar lo que no hace falta.</a:t>
            </a:r>
            <a:endParaRPr lang="en-US" sz="1350" dirty="0"/>
          </a:p>
        </p:txBody>
      </p:sp>
      <p:sp>
        <p:nvSpPr>
          <p:cNvPr id="30" name="Shape 27"/>
          <p:cNvSpPr/>
          <p:nvPr/>
        </p:nvSpPr>
        <p:spPr>
          <a:xfrm>
            <a:off x="502920" y="5138928"/>
            <a:ext cx="6675120" cy="822960"/>
          </a:xfrm>
          <a:prstGeom prst="roundRect">
            <a:avLst>
              <a:gd name="adj" fmla="val 7778"/>
            </a:avLst>
          </a:prstGeom>
          <a:solidFill>
            <a:srgbClr val="F2F5F9"/>
          </a:solidFill>
          <a:ln w="9525">
            <a:solidFill>
              <a:srgbClr val="F2F5F9"/>
            </a:solidFill>
            <a:prstDash val="solid"/>
          </a:ln>
        </p:spPr>
      </p:sp>
      <p:sp>
        <p:nvSpPr>
          <p:cNvPr id="31" name="Text 28"/>
          <p:cNvSpPr txBox="1"/>
          <p:nvPr/>
        </p:nvSpPr>
        <p:spPr>
          <a:xfrm>
            <a:off x="667512" y="5138928"/>
            <a:ext cx="1143000" cy="822960"/>
          </a:xfrm>
          <a:prstGeom prst="rect">
            <a:avLst/>
          </a:prstGeom>
          <a:noFill/>
          <a:ln/>
        </p:spPr>
        <p:txBody>
          <a:bodyPr wrap="square" lIns="0" tIns="0" rIns="0" bIns="0" rtlCol="0" anchor="ctr"/>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Empezar</a:t>
            </a:r>
            <a:endParaRPr lang="en-US" sz="1500" dirty="0"/>
          </a:p>
        </p:txBody>
      </p:sp>
      <p:sp>
        <p:nvSpPr>
          <p:cNvPr id="32" name="Text 29"/>
          <p:cNvSpPr/>
          <p:nvPr/>
        </p:nvSpPr>
        <p:spPr>
          <a:xfrm>
            <a:off x="1892808" y="5367528"/>
            <a:ext cx="365760" cy="365760"/>
          </a:xfrm>
          <a:prstGeom prst="ellipse">
            <a:avLst/>
          </a:prstGeom>
          <a:solidFill>
            <a:srgbClr val="E6EDF5"/>
          </a:solidFill>
          <a:ln w="9525">
            <a:solidFill>
              <a:srgbClr val="B5C7DA"/>
            </a:solidFill>
          </a:ln>
        </p:spPr>
        <p:txBody>
          <a:bodyPr wrap="square" lIns="0" tIns="0" rIns="0" bIns="0" rtlCol="0" anchor="ctr"/>
          <a:lstStyle/>
          <a:p>
            <a:pPr algn="ctr" indent="0" marL="0">
              <a:buNone/>
            </a:pPr>
            <a:r>
              <a:rPr lang="en-US" sz="1400" b="1" dirty="0">
                <a:solidFill>
                  <a:srgbClr val="163A63"/>
                </a:solidFill>
                <a:latin typeface="Barlow" pitchFamily="34" charset="0"/>
                <a:ea typeface="Barlow" pitchFamily="34" charset="-122"/>
                <a:cs typeface="Barlow" pitchFamily="34" charset="-120"/>
              </a:rPr>
              <a:t>?</a:t>
            </a:r>
            <a:endParaRPr lang="en-US" sz="1400" dirty="0"/>
          </a:p>
        </p:txBody>
      </p:sp>
      <p:sp>
        <p:nvSpPr>
          <p:cNvPr id="33" name="Shape 30"/>
          <p:cNvSpPr/>
          <p:nvPr/>
        </p:nvSpPr>
        <p:spPr>
          <a:xfrm>
            <a:off x="2350008" y="5550408"/>
            <a:ext cx="576072" cy="0"/>
          </a:xfrm>
          <a:prstGeom prst="line">
            <a:avLst/>
          </a:prstGeom>
          <a:noFill/>
          <a:ln w="19050">
            <a:solidFill>
              <a:srgbClr val="163A63"/>
            </a:solidFill>
            <a:prstDash val="solid"/>
            <a:tailEnd type="triangle"/>
          </a:ln>
        </p:spPr>
      </p:sp>
      <p:sp>
        <p:nvSpPr>
          <p:cNvPr id="34" name="Shape 31"/>
          <p:cNvSpPr/>
          <p:nvPr/>
        </p:nvSpPr>
        <p:spPr>
          <a:xfrm>
            <a:off x="3008376" y="5358384"/>
            <a:ext cx="384048" cy="384048"/>
          </a:xfrm>
          <a:prstGeom prst="ellipse">
            <a:avLst/>
          </a:prstGeom>
          <a:solidFill>
            <a:srgbClr val="163A63"/>
          </a:solidFill>
          <a:ln w="9525">
            <a:solidFill>
              <a:srgbClr val="163A63"/>
            </a:solidFill>
            <a:prstDash val="solid"/>
          </a:ln>
        </p:spPr>
      </p:sp>
      <p:sp>
        <p:nvSpPr>
          <p:cNvPr id="35" name="Text 32"/>
          <p:cNvSpPr txBox="1"/>
          <p:nvPr/>
        </p:nvSpPr>
        <p:spPr>
          <a:xfrm>
            <a:off x="3630168" y="5184648"/>
            <a:ext cx="3401568" cy="731520"/>
          </a:xfrm>
          <a:prstGeom prst="rect">
            <a:avLst/>
          </a:prstGeom>
          <a:noFill/>
          <a:ln/>
        </p:spPr>
        <p:txBody>
          <a:bodyPr wrap="square" lIns="0" tIns="0" rIns="0" bIns="0" rtlCol="0" anchor="ctr"/>
          <a:lstStyle/>
          <a:p>
            <a:pPr indent="0" marL="0">
              <a:buNone/>
            </a:pPr>
            <a:r>
              <a:rPr lang="en-US" sz="1350" dirty="0">
                <a:solidFill>
                  <a:srgbClr val="13233B"/>
                </a:solidFill>
                <a:latin typeface="Barlow" pitchFamily="34" charset="0"/>
                <a:ea typeface="Barlow" pitchFamily="34" charset="-122"/>
                <a:cs typeface="Barlow" pitchFamily="34" charset="-120"/>
              </a:rPr>
              <a:t>Lo que falte y esté indicado, como un agonista de GLP-1 junto a la dieta y el ejercicio.</a:t>
            </a:r>
            <a:endParaRPr lang="en-US" sz="1350" dirty="0"/>
          </a:p>
        </p:txBody>
      </p:sp>
      <p:sp>
        <p:nvSpPr>
          <p:cNvPr id="36" name="Shape 33"/>
          <p:cNvSpPr/>
          <p:nvPr/>
        </p:nvSpPr>
        <p:spPr>
          <a:xfrm>
            <a:off x="7406640" y="1481328"/>
            <a:ext cx="4279392" cy="1463040"/>
          </a:xfrm>
          <a:prstGeom prst="roundRect">
            <a:avLst>
              <a:gd name="adj" fmla="val 4375"/>
            </a:avLst>
          </a:prstGeom>
          <a:solidFill>
            <a:srgbClr val="E6EDF5"/>
          </a:solidFill>
          <a:ln w="9525">
            <a:solidFill>
              <a:srgbClr val="E6EDF5"/>
            </a:solidFill>
            <a:prstDash val="solid"/>
          </a:ln>
        </p:spPr>
      </p:sp>
      <p:sp>
        <p:nvSpPr>
          <p:cNvPr id="37" name="Text 34"/>
          <p:cNvSpPr/>
          <p:nvPr/>
        </p:nvSpPr>
        <p:spPr>
          <a:xfrm>
            <a:off x="7562088" y="1618488"/>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C</a:t>
            </a:r>
            <a:endParaRPr lang="en-US" sz="1200" dirty="0"/>
          </a:p>
        </p:txBody>
      </p:sp>
      <p:sp>
        <p:nvSpPr>
          <p:cNvPr id="38" name="Text 35"/>
          <p:cNvSpPr txBox="1"/>
          <p:nvPr/>
        </p:nvSpPr>
        <p:spPr>
          <a:xfrm>
            <a:off x="7562088" y="1938528"/>
            <a:ext cx="4005072" cy="960120"/>
          </a:xfrm>
          <a:prstGeom prst="rect">
            <a:avLst/>
          </a:prstGeom>
          <a:noFill/>
          <a:ln/>
        </p:spPr>
        <p:txBody>
          <a:bodyPr wrap="square" lIns="0" tIns="0" rIns="0" bIns="0" rtlCol="0" anchor="t"/>
          <a:lstStyle/>
          <a:p>
            <a:pPr indent="0" marL="0">
              <a:buNone/>
            </a:pPr>
            <a:r>
              <a:rPr lang="en-US" sz="1350" dirty="0">
                <a:solidFill>
                  <a:srgbClr val="13233B"/>
                </a:solidFill>
                <a:latin typeface="Barlow" pitchFamily="34" charset="0"/>
                <a:ea typeface="Barlow" pitchFamily="34" charset="-122"/>
                <a:cs typeface="Barlow" pitchFamily="34" charset="-120"/>
              </a:rPr>
              <a:t>Usar el programa como marco para optimizar el tratamiento recomendado, en todos los que tienen indicación.</a:t>
            </a:r>
            <a:endParaRPr lang="en-US" sz="1350" dirty="0"/>
          </a:p>
        </p:txBody>
      </p:sp>
      <p:sp>
        <p:nvSpPr>
          <p:cNvPr id="39" name="Shape 36"/>
          <p:cNvSpPr/>
          <p:nvPr/>
        </p:nvSpPr>
        <p:spPr>
          <a:xfrm>
            <a:off x="7406640" y="3035808"/>
            <a:ext cx="4279392" cy="1097280"/>
          </a:xfrm>
          <a:prstGeom prst="roundRect">
            <a:avLst>
              <a:gd name="adj" fmla="val 5833"/>
            </a:avLst>
          </a:prstGeom>
          <a:solidFill>
            <a:srgbClr val="E6EDF5"/>
          </a:solidFill>
          <a:ln w="9525">
            <a:solidFill>
              <a:srgbClr val="E6EDF5"/>
            </a:solidFill>
            <a:prstDash val="solid"/>
          </a:ln>
        </p:spPr>
      </p:sp>
      <p:sp>
        <p:nvSpPr>
          <p:cNvPr id="40" name="Text 37"/>
          <p:cNvSpPr/>
          <p:nvPr/>
        </p:nvSpPr>
        <p:spPr>
          <a:xfrm>
            <a:off x="7562088" y="3145536"/>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B1</a:t>
            </a:r>
            <a:endParaRPr lang="en-US" sz="1200" dirty="0"/>
          </a:p>
        </p:txBody>
      </p:sp>
      <p:sp>
        <p:nvSpPr>
          <p:cNvPr id="41" name="Text 38"/>
          <p:cNvSpPr txBox="1"/>
          <p:nvPr/>
        </p:nvSpPr>
        <p:spPr>
          <a:xfrm>
            <a:off x="7562088" y="3465576"/>
            <a:ext cx="4005072" cy="640080"/>
          </a:xfrm>
          <a:prstGeom prst="rect">
            <a:avLst/>
          </a:prstGeom>
          <a:noFill/>
          <a:ln/>
        </p:spPr>
        <p:txBody>
          <a:bodyPr wrap="square" lIns="0" tIns="0" rIns="0" bIns="0" rtlCol="0" anchor="t"/>
          <a:lstStyle/>
          <a:p>
            <a:pPr indent="0" marL="0">
              <a:buNone/>
            </a:pPr>
            <a:r>
              <a:rPr lang="en-US" sz="1350" dirty="0">
                <a:solidFill>
                  <a:srgbClr val="13233B"/>
                </a:solidFill>
                <a:latin typeface="Barlow" pitchFamily="34" charset="0"/>
                <a:ea typeface="Barlow" pitchFamily="34" charset="-122"/>
                <a:cs typeface="Barlow" pitchFamily="34" charset="-120"/>
              </a:rPr>
              <a:t>Enseñar al paciente para qué es cada fármaco, en todos los que acuden.</a:t>
            </a:r>
            <a:endParaRPr lang="en-US" sz="1350" dirty="0"/>
          </a:p>
        </p:txBody>
      </p:sp>
      <p:sp>
        <p:nvSpPr>
          <p:cNvPr id="42" name="Shape 39"/>
          <p:cNvSpPr/>
          <p:nvPr/>
        </p:nvSpPr>
        <p:spPr>
          <a:xfrm>
            <a:off x="7406640" y="4224528"/>
            <a:ext cx="4279392" cy="841248"/>
          </a:xfrm>
          <a:prstGeom prst="roundRect">
            <a:avLst>
              <a:gd name="adj" fmla="val 7609"/>
            </a:avLst>
          </a:prstGeom>
          <a:solidFill>
            <a:srgbClr val="F2F5F9"/>
          </a:solidFill>
          <a:ln w="9525">
            <a:solidFill>
              <a:srgbClr val="F2F5F9"/>
            </a:solidFill>
            <a:prstDash val="solid"/>
          </a:ln>
        </p:spPr>
      </p:sp>
      <p:sp>
        <p:nvSpPr>
          <p:cNvPr id="43" name="Text 40"/>
          <p:cNvSpPr txBox="1"/>
          <p:nvPr/>
        </p:nvSpPr>
        <p:spPr>
          <a:xfrm>
            <a:off x="7562088" y="4261104"/>
            <a:ext cx="1051560" cy="768096"/>
          </a:xfrm>
          <a:prstGeom prst="rect">
            <a:avLst/>
          </a:prstGeom>
          <a:noFill/>
          <a:ln/>
        </p:spPr>
        <p:txBody>
          <a:bodyPr wrap="square" lIns="0" tIns="0" rIns="0" bIns="0" rtlCol="0" anchor="ctr"/>
          <a:lstStyle/>
          <a:p>
            <a:pPr indent="0" marL="0">
              <a:buNone/>
            </a:pPr>
            <a:r>
              <a:rPr lang="en-US" sz="3000" dirty="0">
                <a:solidFill>
                  <a:srgbClr val="163A63"/>
                </a:solidFill>
                <a:latin typeface="Barlow SemiBold" pitchFamily="34" charset="0"/>
                <a:ea typeface="Barlow SemiBold" pitchFamily="34" charset="-122"/>
                <a:cs typeface="Barlow SemiBold" pitchFamily="34" charset="-120"/>
              </a:rPr>
              <a:t>31%</a:t>
            </a:r>
            <a:endParaRPr lang="en-US" sz="3000" dirty="0"/>
          </a:p>
        </p:txBody>
      </p:sp>
      <p:sp>
        <p:nvSpPr>
          <p:cNvPr id="44" name="Text 41"/>
          <p:cNvSpPr txBox="1"/>
          <p:nvPr/>
        </p:nvSpPr>
        <p:spPr>
          <a:xfrm>
            <a:off x="8613648" y="4261104"/>
            <a:ext cx="2980944" cy="768096"/>
          </a:xfrm>
          <a:prstGeom prst="rect">
            <a:avLst/>
          </a:prstGeom>
          <a:noFill/>
          <a:ln/>
        </p:spPr>
        <p:txBody>
          <a:bodyPr wrap="square" lIns="0" tIns="0" rIns="0" bIns="0" rtlCol="0" anchor="ctr"/>
          <a:lstStyle/>
          <a:p>
            <a:pPr indent="0" marL="0">
              <a:buNone/>
            </a:pPr>
            <a:r>
              <a:rPr lang="en-US" sz="1200" dirty="0">
                <a:solidFill>
                  <a:srgbClr val="13233B"/>
                </a:solidFill>
                <a:latin typeface="Barlow" pitchFamily="34" charset="0"/>
                <a:ea typeface="Barlow" pitchFamily="34" charset="-122"/>
                <a:cs typeface="Barlow" pitchFamily="34" charset="-120"/>
              </a:rPr>
              <a:t>de los pacientes de riesgo alto y muy alto llegaba al objetivo de colesterol LDL de la guía ESC/EAS 2019</a:t>
            </a:r>
            <a:endParaRPr lang="en-US" sz="1200" dirty="0"/>
          </a:p>
        </p:txBody>
      </p:sp>
      <p:sp>
        <p:nvSpPr>
          <p:cNvPr id="45" name="Shape 42"/>
          <p:cNvSpPr/>
          <p:nvPr/>
        </p:nvSpPr>
        <p:spPr>
          <a:xfrm>
            <a:off x="7406640" y="5138928"/>
            <a:ext cx="4279392" cy="841248"/>
          </a:xfrm>
          <a:prstGeom prst="roundRect">
            <a:avLst>
              <a:gd name="adj" fmla="val 7609"/>
            </a:avLst>
          </a:prstGeom>
          <a:solidFill>
            <a:srgbClr val="F2F5F9"/>
          </a:solidFill>
          <a:ln w="9525">
            <a:solidFill>
              <a:srgbClr val="F2F5F9"/>
            </a:solidFill>
            <a:prstDash val="solid"/>
          </a:ln>
        </p:spPr>
      </p:sp>
      <p:sp>
        <p:nvSpPr>
          <p:cNvPr id="46" name="Shape 43"/>
          <p:cNvSpPr/>
          <p:nvPr/>
        </p:nvSpPr>
        <p:spPr>
          <a:xfrm>
            <a:off x="7562088" y="5321808"/>
            <a:ext cx="457200" cy="457200"/>
          </a:xfrm>
          <a:prstGeom prst="ellipse">
            <a:avLst/>
          </a:prstGeom>
          <a:solidFill>
            <a:srgbClr val="E6EDF5"/>
          </a:solidFill>
          <a:ln w="9525">
            <a:solidFill>
              <a:srgbClr val="E6EDF5"/>
            </a:solidFill>
            <a:prstDash val="solid"/>
          </a:ln>
        </p:spPr>
      </p:sp>
      <p:pic>
        <p:nvPicPr>
          <p:cNvPr id="47" name="Image 0" descr="preencoded.png">    </p:cNvPr>
          <p:cNvPicPr>
            <a:picLocks noChangeAspect="1"/>
          </p:cNvPicPr>
          <p:nvPr/>
        </p:nvPicPr>
        <p:blipFill>
          <a:blip r:embed="rId1"/>
          <a:stretch>
            <a:fillRect/>
          </a:stretch>
        </p:blipFill>
        <p:spPr>
          <a:xfrm>
            <a:off x="7658100" y="5417820"/>
            <a:ext cx="265176" cy="265176"/>
          </a:xfrm>
          <a:prstGeom prst="rect">
            <a:avLst/>
          </a:prstGeom>
        </p:spPr>
      </p:pic>
      <p:sp>
        <p:nvSpPr>
          <p:cNvPr id="48" name="Text 44"/>
          <p:cNvSpPr txBox="1"/>
          <p:nvPr/>
        </p:nvSpPr>
        <p:spPr>
          <a:xfrm>
            <a:off x="8156448" y="5175504"/>
            <a:ext cx="3438144" cy="768096"/>
          </a:xfrm>
          <a:prstGeom prst="rect">
            <a:avLst/>
          </a:prstGeom>
          <a:noFill/>
          <a:ln/>
        </p:spPr>
        <p:txBody>
          <a:bodyPr wrap="square" lIns="0" tIns="0" rIns="0" bIns="0" rtlCol="0" anchor="ctr"/>
          <a:lstStyle/>
          <a:p>
            <a:pPr indent="0" marL="0">
              <a:buNone/>
            </a:pPr>
            <a:r>
              <a:rPr lang="en-US" sz="1200" dirty="0">
                <a:solidFill>
                  <a:srgbClr val="13233B"/>
                </a:solidFill>
                <a:latin typeface="Barlow" pitchFamily="34" charset="0"/>
                <a:ea typeface="Barlow" pitchFamily="34" charset="-122"/>
                <a:cs typeface="Barlow" pitchFamily="34" charset="-120"/>
              </a:rPr>
              <a:t>Las mujeres reciben menos fármacos recomendados y llegan menos al objetivo de LDL</a:t>
            </a:r>
            <a:endParaRPr lang="en-US" sz="120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4 · LO DEMÁS DEL PROGRAMA</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El índice de masa corporal no detecta el exceso de grasa en alrededor de la mitad de quienes lo tienen</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 7.6, figura 15 y tabla de recomendaciones de nutrición y composición corporal [1]. Elaboración propia.</a:t>
            </a:r>
            <a:endParaRPr lang="en-US" sz="1000" dirty="0"/>
          </a:p>
        </p:txBody>
      </p:sp>
      <p:sp>
        <p:nvSpPr>
          <p:cNvPr id="6" name="Text 3"/>
          <p:cNvSpPr txBox="1"/>
          <p:nvPr/>
        </p:nvSpPr>
        <p:spPr>
          <a:xfrm>
            <a:off x="886968" y="1481328"/>
            <a:ext cx="2212848" cy="292608"/>
          </a:xfrm>
          <a:prstGeom prst="rect">
            <a:avLst/>
          </a:prstGeom>
          <a:noFill/>
          <a:ln/>
        </p:spPr>
        <p:txBody>
          <a:bodyPr wrap="square" lIns="0" tIns="0" rIns="0" bIns="0" rtlCol="0" anchor="ctr"/>
          <a:lstStyle/>
          <a:p>
            <a:pPr algn="ctr" indent="0" marL="0">
              <a:buNone/>
            </a:pPr>
            <a:r>
              <a:rPr lang="en-US" sz="1350" dirty="0">
                <a:solidFill>
                  <a:srgbClr val="163A63"/>
                </a:solidFill>
                <a:latin typeface="Barlow SemiBold" pitchFamily="34" charset="0"/>
                <a:ea typeface="Barlow SemiBold" pitchFamily="34" charset="-122"/>
                <a:cs typeface="Barlow SemiBold" pitchFamily="34" charset="-120"/>
              </a:rPr>
              <a:t>Músculo bajo</a:t>
            </a:r>
            <a:endParaRPr lang="en-US" sz="1350" dirty="0"/>
          </a:p>
        </p:txBody>
      </p:sp>
      <p:sp>
        <p:nvSpPr>
          <p:cNvPr id="7" name="Text 4"/>
          <p:cNvSpPr txBox="1"/>
          <p:nvPr/>
        </p:nvSpPr>
        <p:spPr>
          <a:xfrm>
            <a:off x="3191256" y="1481328"/>
            <a:ext cx="2212848" cy="292608"/>
          </a:xfrm>
          <a:prstGeom prst="rect">
            <a:avLst/>
          </a:prstGeom>
          <a:noFill/>
          <a:ln/>
        </p:spPr>
        <p:txBody>
          <a:bodyPr wrap="square" lIns="0" tIns="0" rIns="0" bIns="0" rtlCol="0" anchor="ctr"/>
          <a:lstStyle/>
          <a:p>
            <a:pPr algn="ctr" indent="0" marL="0">
              <a:buNone/>
            </a:pPr>
            <a:r>
              <a:rPr lang="en-US" sz="1350" dirty="0">
                <a:solidFill>
                  <a:srgbClr val="163A63"/>
                </a:solidFill>
                <a:latin typeface="Barlow SemiBold" pitchFamily="34" charset="0"/>
                <a:ea typeface="Barlow SemiBold" pitchFamily="34" charset="-122"/>
                <a:cs typeface="Barlow SemiBold" pitchFamily="34" charset="-120"/>
              </a:rPr>
              <a:t>Músculo normal</a:t>
            </a:r>
            <a:endParaRPr lang="en-US" sz="1350" dirty="0"/>
          </a:p>
        </p:txBody>
      </p:sp>
      <p:sp>
        <p:nvSpPr>
          <p:cNvPr id="8" name="Shape 5"/>
          <p:cNvSpPr/>
          <p:nvPr/>
        </p:nvSpPr>
        <p:spPr>
          <a:xfrm>
            <a:off x="886968" y="1865376"/>
            <a:ext cx="2212848" cy="1591056"/>
          </a:xfrm>
          <a:prstGeom prst="roundRect">
            <a:avLst>
              <a:gd name="adj" fmla="val 4023"/>
            </a:avLst>
          </a:prstGeom>
          <a:solidFill>
            <a:srgbClr val="FAECEE"/>
          </a:solidFill>
          <a:ln w="9525">
            <a:solidFill>
              <a:srgbClr val="FAECEE"/>
            </a:solidFill>
            <a:prstDash val="solid"/>
          </a:ln>
        </p:spPr>
      </p:sp>
      <p:sp>
        <p:nvSpPr>
          <p:cNvPr id="9" name="Text 6"/>
          <p:cNvSpPr txBox="1"/>
          <p:nvPr/>
        </p:nvSpPr>
        <p:spPr>
          <a:xfrm>
            <a:off x="1024128" y="1975104"/>
            <a:ext cx="1956816" cy="292608"/>
          </a:xfrm>
          <a:prstGeom prst="rect">
            <a:avLst/>
          </a:prstGeom>
          <a:noFill/>
          <a:ln/>
        </p:spPr>
        <p:txBody>
          <a:bodyPr wrap="square" lIns="0" tIns="0" rIns="0" bIns="0" rtlCol="0" anchor="t"/>
          <a:lstStyle/>
          <a:p>
            <a:pPr indent="0" marL="0">
              <a:buNone/>
            </a:pPr>
            <a:r>
              <a:rPr lang="en-US" sz="1500" dirty="0">
                <a:solidFill>
                  <a:srgbClr val="97112A"/>
                </a:solidFill>
                <a:latin typeface="Barlow SemiBold" pitchFamily="34" charset="0"/>
                <a:ea typeface="Barlow SemiBold" pitchFamily="34" charset="-122"/>
                <a:cs typeface="Barlow SemiBold" pitchFamily="34" charset="-120"/>
              </a:rPr>
              <a:t>Obesidad sarcopénica</a:t>
            </a:r>
            <a:endParaRPr lang="en-US" sz="1500" dirty="0"/>
          </a:p>
        </p:txBody>
      </p:sp>
      <p:sp>
        <p:nvSpPr>
          <p:cNvPr id="10" name="Text 7"/>
          <p:cNvSpPr txBox="1"/>
          <p:nvPr/>
        </p:nvSpPr>
        <p:spPr>
          <a:xfrm>
            <a:off x="1024128" y="2322576"/>
            <a:ext cx="1956816" cy="1097280"/>
          </a:xfrm>
          <a:prstGeom prst="rect">
            <a:avLst/>
          </a:prstGeom>
          <a:noFill/>
          <a:ln/>
        </p:spPr>
        <p:txBody>
          <a:bodyPr wrap="square" lIns="0" tIns="0" rIns="0" bIns="0" rtlCol="0" anchor="t"/>
          <a:lstStyle/>
          <a:p>
            <a:pPr indent="0" marL="0">
              <a:buNone/>
            </a:pPr>
            <a:r>
              <a:rPr lang="en-US" sz="1300" dirty="0">
                <a:solidFill>
                  <a:srgbClr val="13233B"/>
                </a:solidFill>
                <a:latin typeface="Barlow" pitchFamily="34" charset="0"/>
                <a:ea typeface="Barlow" pitchFamily="34" charset="-122"/>
                <a:cs typeface="Barlow" pitchFamily="34" charset="-120"/>
              </a:rPr>
              <a:t>Más riesgo cardiovascular y de ictus. Reducir grasa conservando músculo.</a:t>
            </a:r>
            <a:endParaRPr lang="en-US" sz="1300" dirty="0"/>
          </a:p>
        </p:txBody>
      </p:sp>
      <p:sp>
        <p:nvSpPr>
          <p:cNvPr id="11" name="Shape 8"/>
          <p:cNvSpPr/>
          <p:nvPr/>
        </p:nvSpPr>
        <p:spPr>
          <a:xfrm>
            <a:off x="3191256" y="1865376"/>
            <a:ext cx="2212848" cy="1591056"/>
          </a:xfrm>
          <a:prstGeom prst="roundRect">
            <a:avLst>
              <a:gd name="adj" fmla="val 4023"/>
            </a:avLst>
          </a:prstGeom>
          <a:solidFill>
            <a:srgbClr val="FDF3E7"/>
          </a:solidFill>
          <a:ln w="9525">
            <a:solidFill>
              <a:srgbClr val="FDF3E7"/>
            </a:solidFill>
            <a:prstDash val="solid"/>
          </a:ln>
        </p:spPr>
      </p:sp>
      <p:sp>
        <p:nvSpPr>
          <p:cNvPr id="12" name="Text 9"/>
          <p:cNvSpPr txBox="1"/>
          <p:nvPr/>
        </p:nvSpPr>
        <p:spPr>
          <a:xfrm>
            <a:off x="3328416" y="1975104"/>
            <a:ext cx="1956816" cy="292608"/>
          </a:xfrm>
          <a:prstGeom prst="rect">
            <a:avLst/>
          </a:prstGeom>
          <a:noFill/>
          <a:ln/>
        </p:spPr>
        <p:txBody>
          <a:bodyPr wrap="square" lIns="0" tIns="0" rIns="0" bIns="0" rtlCol="0" anchor="t"/>
          <a:lstStyle/>
          <a:p>
            <a:pPr indent="0" marL="0">
              <a:buNone/>
            </a:pPr>
            <a:r>
              <a:rPr lang="en-US" sz="1500" dirty="0">
                <a:solidFill>
                  <a:srgbClr val="8F4300"/>
                </a:solidFill>
                <a:latin typeface="Barlow SemiBold" pitchFamily="34" charset="0"/>
                <a:ea typeface="Barlow SemiBold" pitchFamily="34" charset="-122"/>
                <a:cs typeface="Barlow SemiBold" pitchFamily="34" charset="-120"/>
              </a:rPr>
              <a:t>Obesidad</a:t>
            </a:r>
            <a:endParaRPr lang="en-US" sz="1500" dirty="0"/>
          </a:p>
        </p:txBody>
      </p:sp>
      <p:sp>
        <p:nvSpPr>
          <p:cNvPr id="13" name="Text 10"/>
          <p:cNvSpPr txBox="1"/>
          <p:nvPr/>
        </p:nvSpPr>
        <p:spPr>
          <a:xfrm>
            <a:off x="3328416" y="2322576"/>
            <a:ext cx="1956816" cy="1097280"/>
          </a:xfrm>
          <a:prstGeom prst="rect">
            <a:avLst/>
          </a:prstGeom>
          <a:noFill/>
          <a:ln/>
        </p:spPr>
        <p:txBody>
          <a:bodyPr wrap="square" lIns="0" tIns="0" rIns="0" bIns="0" rtlCol="0" anchor="t"/>
          <a:lstStyle/>
          <a:p>
            <a:pPr indent="0" marL="0">
              <a:buNone/>
            </a:pPr>
            <a:r>
              <a:rPr lang="en-US" sz="1300" dirty="0">
                <a:solidFill>
                  <a:srgbClr val="13233B"/>
                </a:solidFill>
                <a:latin typeface="Barlow" pitchFamily="34" charset="0"/>
                <a:ea typeface="Barlow" pitchFamily="34" charset="-122"/>
                <a:cs typeface="Barlow" pitchFamily="34" charset="-120"/>
              </a:rPr>
              <a:t>Programa integral de pérdida de peso, sin perder músculo.</a:t>
            </a:r>
            <a:endParaRPr lang="en-US" sz="1300" dirty="0"/>
          </a:p>
        </p:txBody>
      </p:sp>
      <p:sp>
        <p:nvSpPr>
          <p:cNvPr id="14" name="Shape 11"/>
          <p:cNvSpPr/>
          <p:nvPr/>
        </p:nvSpPr>
        <p:spPr>
          <a:xfrm>
            <a:off x="886968" y="3547872"/>
            <a:ext cx="2212848" cy="1591056"/>
          </a:xfrm>
          <a:prstGeom prst="roundRect">
            <a:avLst>
              <a:gd name="adj" fmla="val 4023"/>
            </a:avLst>
          </a:prstGeom>
          <a:solidFill>
            <a:srgbClr val="FDF3E7"/>
          </a:solidFill>
          <a:ln w="9525">
            <a:solidFill>
              <a:srgbClr val="FDF3E7"/>
            </a:solidFill>
            <a:prstDash val="solid"/>
          </a:ln>
        </p:spPr>
      </p:sp>
      <p:sp>
        <p:nvSpPr>
          <p:cNvPr id="15" name="Text 12"/>
          <p:cNvSpPr txBox="1"/>
          <p:nvPr/>
        </p:nvSpPr>
        <p:spPr>
          <a:xfrm>
            <a:off x="1024128" y="3657600"/>
            <a:ext cx="1956816" cy="292608"/>
          </a:xfrm>
          <a:prstGeom prst="rect">
            <a:avLst/>
          </a:prstGeom>
          <a:noFill/>
          <a:ln/>
        </p:spPr>
        <p:txBody>
          <a:bodyPr wrap="square" lIns="0" tIns="0" rIns="0" bIns="0" rtlCol="0" anchor="t"/>
          <a:lstStyle/>
          <a:p>
            <a:pPr indent="0" marL="0">
              <a:buNone/>
            </a:pPr>
            <a:r>
              <a:rPr lang="en-US" sz="1500" dirty="0">
                <a:solidFill>
                  <a:srgbClr val="8F4300"/>
                </a:solidFill>
                <a:latin typeface="Barlow SemiBold" pitchFamily="34" charset="0"/>
                <a:ea typeface="Barlow SemiBold" pitchFamily="34" charset="-122"/>
                <a:cs typeface="Barlow SemiBold" pitchFamily="34" charset="-120"/>
              </a:rPr>
              <a:t>Sarcopenia</a:t>
            </a:r>
            <a:endParaRPr lang="en-US" sz="1500" dirty="0"/>
          </a:p>
        </p:txBody>
      </p:sp>
      <p:sp>
        <p:nvSpPr>
          <p:cNvPr id="16" name="Text 13"/>
          <p:cNvSpPr txBox="1"/>
          <p:nvPr/>
        </p:nvSpPr>
        <p:spPr>
          <a:xfrm>
            <a:off x="1024128" y="4005072"/>
            <a:ext cx="1956816" cy="1097280"/>
          </a:xfrm>
          <a:prstGeom prst="rect">
            <a:avLst/>
          </a:prstGeom>
          <a:noFill/>
          <a:ln/>
        </p:spPr>
        <p:txBody>
          <a:bodyPr wrap="square" lIns="0" tIns="0" rIns="0" bIns="0" rtlCol="0" anchor="t"/>
          <a:lstStyle/>
          <a:p>
            <a:pPr indent="0" marL="0">
              <a:buNone/>
            </a:pPr>
            <a:r>
              <a:rPr lang="en-US" sz="1300" dirty="0">
                <a:solidFill>
                  <a:srgbClr val="13233B"/>
                </a:solidFill>
                <a:latin typeface="Barlow" pitchFamily="34" charset="0"/>
                <a:ea typeface="Barlow" pitchFamily="34" charset="-122"/>
                <a:cs typeface="Barlow" pitchFamily="34" charset="-120"/>
              </a:rPr>
              <a:t>Más energía y proteínas, y fuerza a mayor intensidad.</a:t>
            </a:r>
            <a:endParaRPr lang="en-US" sz="1300" dirty="0"/>
          </a:p>
        </p:txBody>
      </p:sp>
      <p:sp>
        <p:nvSpPr>
          <p:cNvPr id="17" name="Shape 14"/>
          <p:cNvSpPr/>
          <p:nvPr/>
        </p:nvSpPr>
        <p:spPr>
          <a:xfrm>
            <a:off x="3191256" y="3547872"/>
            <a:ext cx="2212848" cy="1591056"/>
          </a:xfrm>
          <a:prstGeom prst="roundRect">
            <a:avLst>
              <a:gd name="adj" fmla="val 4023"/>
            </a:avLst>
          </a:prstGeom>
          <a:solidFill>
            <a:srgbClr val="F0F7F1"/>
          </a:solidFill>
          <a:ln w="9525">
            <a:solidFill>
              <a:srgbClr val="F0F7F1"/>
            </a:solidFill>
            <a:prstDash val="solid"/>
          </a:ln>
        </p:spPr>
      </p:sp>
      <p:sp>
        <p:nvSpPr>
          <p:cNvPr id="18" name="Text 15"/>
          <p:cNvSpPr txBox="1"/>
          <p:nvPr/>
        </p:nvSpPr>
        <p:spPr>
          <a:xfrm>
            <a:off x="3328416" y="3657600"/>
            <a:ext cx="1956816" cy="292608"/>
          </a:xfrm>
          <a:prstGeom prst="rect">
            <a:avLst/>
          </a:prstGeom>
          <a:noFill/>
          <a:ln/>
        </p:spPr>
        <p:txBody>
          <a:bodyPr wrap="square" lIns="0" tIns="0" rIns="0" bIns="0" rtlCol="0" anchor="t"/>
          <a:lstStyle/>
          <a:p>
            <a:pPr indent="0" marL="0">
              <a:buNone/>
            </a:pPr>
            <a:r>
              <a:rPr lang="en-US" sz="1500" dirty="0">
                <a:solidFill>
                  <a:srgbClr val="1E5C24"/>
                </a:solidFill>
                <a:latin typeface="Barlow SemiBold" pitchFamily="34" charset="0"/>
                <a:ea typeface="Barlow SemiBold" pitchFamily="34" charset="-122"/>
                <a:cs typeface="Barlow SemiBold" pitchFamily="34" charset="-120"/>
              </a:rPr>
              <a:t>Composición normal</a:t>
            </a:r>
            <a:endParaRPr lang="en-US" sz="1500" dirty="0"/>
          </a:p>
        </p:txBody>
      </p:sp>
      <p:sp>
        <p:nvSpPr>
          <p:cNvPr id="19" name="Text 16"/>
          <p:cNvSpPr txBox="1"/>
          <p:nvPr/>
        </p:nvSpPr>
        <p:spPr>
          <a:xfrm>
            <a:off x="3328416" y="4005072"/>
            <a:ext cx="1956816" cy="1097280"/>
          </a:xfrm>
          <a:prstGeom prst="rect">
            <a:avLst/>
          </a:prstGeom>
          <a:noFill/>
          <a:ln/>
        </p:spPr>
        <p:txBody>
          <a:bodyPr wrap="square" lIns="0" tIns="0" rIns="0" bIns="0" rtlCol="0" anchor="t"/>
          <a:lstStyle/>
          <a:p>
            <a:pPr indent="0" marL="0">
              <a:buNone/>
            </a:pPr>
            <a:r>
              <a:rPr lang="en-US" sz="1300" dirty="0">
                <a:solidFill>
                  <a:srgbClr val="13233B"/>
                </a:solidFill>
                <a:latin typeface="Barlow" pitchFamily="34" charset="0"/>
                <a:ea typeface="Barlow" pitchFamily="34" charset="-122"/>
                <a:cs typeface="Barlow" pitchFamily="34" charset="-120"/>
              </a:rPr>
              <a:t>Dieta cardiosaludable, sin grandes déficits calóricos.</a:t>
            </a:r>
            <a:endParaRPr lang="en-US" sz="1300" dirty="0"/>
          </a:p>
        </p:txBody>
      </p:sp>
      <p:sp>
        <p:nvSpPr>
          <p:cNvPr id="20" name="Text 17"/>
          <p:cNvSpPr txBox="1"/>
          <p:nvPr/>
        </p:nvSpPr>
        <p:spPr>
          <a:xfrm rot="16200000">
            <a:off x="-182880" y="2523744"/>
            <a:ext cx="1737360" cy="274320"/>
          </a:xfrm>
          <a:prstGeom prst="rect">
            <a:avLst/>
          </a:prstGeom>
          <a:noFill/>
          <a:ln/>
        </p:spPr>
        <p:txBody>
          <a:bodyPr wrap="square" lIns="0" tIns="0" rIns="0" bIns="0" rtlCol="0" anchor="ctr"/>
          <a:lstStyle/>
          <a:p>
            <a:pPr algn="ctr" indent="0" marL="0">
              <a:buNone/>
            </a:pPr>
            <a:r>
              <a:rPr lang="en-US" sz="1300" dirty="0">
                <a:solidFill>
                  <a:srgbClr val="163A63"/>
                </a:solidFill>
                <a:latin typeface="Barlow SemiBold" pitchFamily="34" charset="0"/>
                <a:ea typeface="Barlow SemiBold" pitchFamily="34" charset="-122"/>
                <a:cs typeface="Barlow SemiBold" pitchFamily="34" charset="-120"/>
              </a:rPr>
              <a:t>Exceso de grasa</a:t>
            </a:r>
            <a:endParaRPr lang="en-US" sz="1300" dirty="0"/>
          </a:p>
        </p:txBody>
      </p:sp>
      <p:sp>
        <p:nvSpPr>
          <p:cNvPr id="21" name="Text 18"/>
          <p:cNvSpPr txBox="1"/>
          <p:nvPr/>
        </p:nvSpPr>
        <p:spPr>
          <a:xfrm rot="16200000">
            <a:off x="-182880" y="4206240"/>
            <a:ext cx="1737360" cy="274320"/>
          </a:xfrm>
          <a:prstGeom prst="rect">
            <a:avLst/>
          </a:prstGeom>
          <a:noFill/>
          <a:ln/>
        </p:spPr>
        <p:txBody>
          <a:bodyPr wrap="square" lIns="0" tIns="0" rIns="0" bIns="0" rtlCol="0" anchor="ctr"/>
          <a:lstStyle/>
          <a:p>
            <a:pPr algn="ctr" indent="0" marL="0">
              <a:buNone/>
            </a:pPr>
            <a:r>
              <a:rPr lang="en-US" sz="1300" dirty="0">
                <a:solidFill>
                  <a:srgbClr val="163A63"/>
                </a:solidFill>
                <a:latin typeface="Barlow SemiBold" pitchFamily="34" charset="0"/>
                <a:ea typeface="Barlow SemiBold" pitchFamily="34" charset="-122"/>
                <a:cs typeface="Barlow SemiBold" pitchFamily="34" charset="-120"/>
              </a:rPr>
              <a:t>Sin exceso</a:t>
            </a:r>
            <a:endParaRPr lang="en-US" sz="1300" dirty="0"/>
          </a:p>
        </p:txBody>
      </p:sp>
      <p:sp>
        <p:nvSpPr>
          <p:cNvPr id="22" name="Shape 19"/>
          <p:cNvSpPr/>
          <p:nvPr/>
        </p:nvSpPr>
        <p:spPr>
          <a:xfrm>
            <a:off x="886968" y="5230368"/>
            <a:ext cx="4517136" cy="768096"/>
          </a:xfrm>
          <a:prstGeom prst="roundRect">
            <a:avLst>
              <a:gd name="adj" fmla="val 8333"/>
            </a:avLst>
          </a:prstGeom>
          <a:solidFill>
            <a:srgbClr val="E6EDF5"/>
          </a:solidFill>
          <a:ln w="9525">
            <a:solidFill>
              <a:srgbClr val="E6EDF5"/>
            </a:solidFill>
            <a:prstDash val="solid"/>
          </a:ln>
        </p:spPr>
      </p:sp>
      <p:sp>
        <p:nvSpPr>
          <p:cNvPr id="23" name="Text 20"/>
          <p:cNvSpPr txBox="1"/>
          <p:nvPr/>
        </p:nvSpPr>
        <p:spPr>
          <a:xfrm>
            <a:off x="1024128" y="5230368"/>
            <a:ext cx="4242816" cy="768096"/>
          </a:xfrm>
          <a:prstGeom prst="rect">
            <a:avLst/>
          </a:prstGeom>
          <a:noFill/>
          <a:ln/>
        </p:spPr>
        <p:txBody>
          <a:bodyPr wrap="square" lIns="0" tIns="0" rIns="0" bIns="0" rtlCol="0" anchor="ctr"/>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Pueden darse con cualquier índice de masa corporal.</a:t>
            </a:r>
            <a:endParaRPr lang="en-US" sz="1350" dirty="0"/>
          </a:p>
        </p:txBody>
      </p:sp>
      <p:sp>
        <p:nvSpPr>
          <p:cNvPr id="24" name="Text 21"/>
          <p:cNvSpPr/>
          <p:nvPr/>
        </p:nvSpPr>
        <p:spPr>
          <a:xfrm>
            <a:off x="5678424" y="1517904"/>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B1</a:t>
            </a:r>
            <a:endParaRPr lang="en-US" sz="1200" dirty="0"/>
          </a:p>
        </p:txBody>
      </p:sp>
      <p:sp>
        <p:nvSpPr>
          <p:cNvPr id="25" name="Text 22"/>
          <p:cNvSpPr txBox="1"/>
          <p:nvPr/>
        </p:nvSpPr>
        <p:spPr>
          <a:xfrm>
            <a:off x="6409944" y="1499616"/>
            <a:ext cx="5276088" cy="384048"/>
          </a:xfrm>
          <a:prstGeom prst="rect">
            <a:avLst/>
          </a:prstGeom>
          <a:noFill/>
          <a:ln/>
        </p:spPr>
        <p:txBody>
          <a:bodyPr wrap="square" lIns="0" tIns="0" rIns="0" bIns="0" rtlCol="0" anchor="t"/>
          <a:lstStyle/>
          <a:p>
            <a:pPr indent="0" marL="0">
              <a:buNone/>
            </a:pPr>
            <a:r>
              <a:rPr lang="en-US" sz="1350" dirty="0">
                <a:solidFill>
                  <a:srgbClr val="13233B"/>
                </a:solidFill>
                <a:latin typeface="Barlow" pitchFamily="34" charset="0"/>
                <a:ea typeface="Barlow" pitchFamily="34" charset="-122"/>
                <a:cs typeface="Barlow" pitchFamily="34" charset="-120"/>
              </a:rPr>
              <a:t>Consejo nutricional adaptado, en todos</a:t>
            </a:r>
            <a:endParaRPr lang="en-US" sz="1350" dirty="0"/>
          </a:p>
        </p:txBody>
      </p:sp>
      <p:sp>
        <p:nvSpPr>
          <p:cNvPr id="26" name="Text 23"/>
          <p:cNvSpPr/>
          <p:nvPr/>
        </p:nvSpPr>
        <p:spPr>
          <a:xfrm>
            <a:off x="5678424" y="1929384"/>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B1</a:t>
            </a:r>
            <a:endParaRPr lang="en-US" sz="1200" dirty="0"/>
          </a:p>
        </p:txBody>
      </p:sp>
      <p:sp>
        <p:nvSpPr>
          <p:cNvPr id="27" name="Text 24"/>
          <p:cNvSpPr txBox="1"/>
          <p:nvPr/>
        </p:nvSpPr>
        <p:spPr>
          <a:xfrm>
            <a:off x="6409944" y="1911096"/>
            <a:ext cx="5276088" cy="384048"/>
          </a:xfrm>
          <a:prstGeom prst="rect">
            <a:avLst/>
          </a:prstGeom>
          <a:noFill/>
          <a:ln/>
        </p:spPr>
        <p:txBody>
          <a:bodyPr wrap="square" lIns="0" tIns="0" rIns="0" bIns="0" rtlCol="0" anchor="t"/>
          <a:lstStyle/>
          <a:p>
            <a:pPr indent="0" marL="0">
              <a:buNone/>
            </a:pPr>
            <a:r>
              <a:rPr lang="en-US" sz="1350" dirty="0">
                <a:solidFill>
                  <a:srgbClr val="13233B"/>
                </a:solidFill>
                <a:latin typeface="Barlow" pitchFamily="34" charset="0"/>
                <a:ea typeface="Barlow" pitchFamily="34" charset="-122"/>
                <a:cs typeface="Barlow" pitchFamily="34" charset="-120"/>
              </a:rPr>
              <a:t>Dieta mediterránea o baja en grasa</a:t>
            </a:r>
            <a:endParaRPr lang="en-US" sz="1350" dirty="0"/>
          </a:p>
        </p:txBody>
      </p:sp>
      <p:sp>
        <p:nvSpPr>
          <p:cNvPr id="28" name="Text 25"/>
          <p:cNvSpPr/>
          <p:nvPr/>
        </p:nvSpPr>
        <p:spPr>
          <a:xfrm>
            <a:off x="5678424" y="2340864"/>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B1</a:t>
            </a:r>
            <a:endParaRPr lang="en-US" sz="1200" dirty="0"/>
          </a:p>
        </p:txBody>
      </p:sp>
      <p:sp>
        <p:nvSpPr>
          <p:cNvPr id="29" name="Text 26"/>
          <p:cNvSpPr txBox="1"/>
          <p:nvPr/>
        </p:nvSpPr>
        <p:spPr>
          <a:xfrm>
            <a:off x="6409944" y="2322576"/>
            <a:ext cx="5276088" cy="384048"/>
          </a:xfrm>
          <a:prstGeom prst="rect">
            <a:avLst/>
          </a:prstGeom>
          <a:noFill/>
          <a:ln/>
        </p:spPr>
        <p:txBody>
          <a:bodyPr wrap="square" lIns="0" tIns="0" rIns="0" bIns="0" rtlCol="0" anchor="t"/>
          <a:lstStyle/>
          <a:p>
            <a:pPr indent="0" marL="0">
              <a:buNone/>
            </a:pPr>
            <a:r>
              <a:rPr lang="en-US" sz="1350" dirty="0">
                <a:solidFill>
                  <a:srgbClr val="13233B"/>
                </a:solidFill>
                <a:latin typeface="Barlow" pitchFamily="34" charset="0"/>
                <a:ea typeface="Barlow" pitchFamily="34" charset="-122"/>
                <a:cs typeface="Barlow" pitchFamily="34" charset="-120"/>
              </a:rPr>
              <a:t>Programa integral de pérdida de peso, con dieta, ejercicio y conducta</a:t>
            </a:r>
            <a:endParaRPr lang="en-US" sz="1350" dirty="0"/>
          </a:p>
        </p:txBody>
      </p:sp>
      <p:sp>
        <p:nvSpPr>
          <p:cNvPr id="30" name="Text 27"/>
          <p:cNvSpPr/>
          <p:nvPr/>
        </p:nvSpPr>
        <p:spPr>
          <a:xfrm>
            <a:off x="5678424" y="2752344"/>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C</a:t>
            </a:r>
            <a:endParaRPr lang="en-US" sz="1200" dirty="0"/>
          </a:p>
        </p:txBody>
      </p:sp>
      <p:sp>
        <p:nvSpPr>
          <p:cNvPr id="31" name="Text 28"/>
          <p:cNvSpPr txBox="1"/>
          <p:nvPr/>
        </p:nvSpPr>
        <p:spPr>
          <a:xfrm>
            <a:off x="6409944" y="2734056"/>
            <a:ext cx="5276088" cy="384048"/>
          </a:xfrm>
          <a:prstGeom prst="rect">
            <a:avLst/>
          </a:prstGeom>
          <a:noFill/>
          <a:ln/>
        </p:spPr>
        <p:txBody>
          <a:bodyPr wrap="square" lIns="0" tIns="0" rIns="0" bIns="0" rtlCol="0" anchor="t"/>
          <a:lstStyle/>
          <a:p>
            <a:pPr indent="0" marL="0">
              <a:buNone/>
            </a:pPr>
            <a:r>
              <a:rPr lang="en-US" sz="1350" dirty="0">
                <a:solidFill>
                  <a:srgbClr val="13233B"/>
                </a:solidFill>
                <a:latin typeface="Barlow" pitchFamily="34" charset="0"/>
                <a:ea typeface="Barlow" pitchFamily="34" charset="-122"/>
                <a:cs typeface="Barlow" pitchFamily="34" charset="-120"/>
              </a:rPr>
              <a:t>Medidas para no perder músculo al adelgazar</a:t>
            </a:r>
            <a:endParaRPr lang="en-US" sz="1350" dirty="0"/>
          </a:p>
        </p:txBody>
      </p:sp>
      <p:sp>
        <p:nvSpPr>
          <p:cNvPr id="32" name="Text 29"/>
          <p:cNvSpPr/>
          <p:nvPr/>
        </p:nvSpPr>
        <p:spPr>
          <a:xfrm>
            <a:off x="5678424" y="3163824"/>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A</a:t>
            </a:r>
            <a:endParaRPr lang="en-US" sz="1200" dirty="0"/>
          </a:p>
        </p:txBody>
      </p:sp>
      <p:sp>
        <p:nvSpPr>
          <p:cNvPr id="33" name="Text 30"/>
          <p:cNvSpPr txBox="1"/>
          <p:nvPr/>
        </p:nvSpPr>
        <p:spPr>
          <a:xfrm>
            <a:off x="6409944" y="3145536"/>
            <a:ext cx="5276088" cy="621792"/>
          </a:xfrm>
          <a:prstGeom prst="rect">
            <a:avLst/>
          </a:prstGeom>
          <a:noFill/>
          <a:ln/>
        </p:spPr>
        <p:txBody>
          <a:bodyPr wrap="square" lIns="0" tIns="0" rIns="0" bIns="0" rtlCol="0" anchor="t"/>
          <a:lstStyle/>
          <a:p>
            <a:pPr indent="0" marL="0">
              <a:buNone/>
            </a:pPr>
            <a:r>
              <a:rPr lang="en-US" sz="1350" dirty="0">
                <a:solidFill>
                  <a:srgbClr val="13233B"/>
                </a:solidFill>
                <a:latin typeface="Barlow" pitchFamily="34" charset="0"/>
                <a:ea typeface="Barlow" pitchFamily="34" charset="-122"/>
                <a:cs typeface="Barlow" pitchFamily="34" charset="-120"/>
              </a:rPr>
              <a:t>Agonista de GLP-1 con IMC ≥27 kg/m² y riesgo alto o enfermedad aterosclerótica establecida, o con obesidad</a:t>
            </a:r>
            <a:endParaRPr lang="en-US" sz="1350" dirty="0"/>
          </a:p>
        </p:txBody>
      </p:sp>
      <p:sp>
        <p:nvSpPr>
          <p:cNvPr id="34" name="Text 31"/>
          <p:cNvSpPr/>
          <p:nvPr/>
        </p:nvSpPr>
        <p:spPr>
          <a:xfrm>
            <a:off x="5678424" y="3813048"/>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B2</a:t>
            </a:r>
            <a:endParaRPr lang="en-US" sz="1200" dirty="0"/>
          </a:p>
        </p:txBody>
      </p:sp>
      <p:sp>
        <p:nvSpPr>
          <p:cNvPr id="35" name="Text 32"/>
          <p:cNvSpPr txBox="1"/>
          <p:nvPr/>
        </p:nvSpPr>
        <p:spPr>
          <a:xfrm>
            <a:off x="6409944" y="3794760"/>
            <a:ext cx="5276088" cy="384048"/>
          </a:xfrm>
          <a:prstGeom prst="rect">
            <a:avLst/>
          </a:prstGeom>
          <a:noFill/>
          <a:ln/>
        </p:spPr>
        <p:txBody>
          <a:bodyPr wrap="square" lIns="0" tIns="0" rIns="0" bIns="0" rtlCol="0" anchor="t"/>
          <a:lstStyle/>
          <a:p>
            <a:pPr indent="0" marL="0">
              <a:buNone/>
            </a:pPr>
            <a:r>
              <a:rPr lang="en-US" sz="1350" dirty="0">
                <a:solidFill>
                  <a:srgbClr val="13233B"/>
                </a:solidFill>
                <a:latin typeface="Barlow" pitchFamily="34" charset="0"/>
                <a:ea typeface="Barlow" pitchFamily="34" charset="-122"/>
                <a:cs typeface="Barlow" pitchFamily="34" charset="-120"/>
              </a:rPr>
              <a:t>Cirugía bariátrica tras el programa con IMC ≥35 kg/m²</a:t>
            </a:r>
            <a:endParaRPr lang="en-US" sz="1350" dirty="0"/>
          </a:p>
        </p:txBody>
      </p:sp>
      <p:sp>
        <p:nvSpPr>
          <p:cNvPr id="36" name="Text 33"/>
          <p:cNvSpPr/>
          <p:nvPr/>
        </p:nvSpPr>
        <p:spPr>
          <a:xfrm>
            <a:off x="5678424" y="4224528"/>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B2</a:t>
            </a:r>
            <a:endParaRPr lang="en-US" sz="1200" dirty="0"/>
          </a:p>
        </p:txBody>
      </p:sp>
      <p:sp>
        <p:nvSpPr>
          <p:cNvPr id="37" name="Text 34"/>
          <p:cNvSpPr txBox="1"/>
          <p:nvPr/>
        </p:nvSpPr>
        <p:spPr>
          <a:xfrm>
            <a:off x="6409944" y="4206240"/>
            <a:ext cx="5276088" cy="384048"/>
          </a:xfrm>
          <a:prstGeom prst="rect">
            <a:avLst/>
          </a:prstGeom>
          <a:noFill/>
          <a:ln/>
        </p:spPr>
        <p:txBody>
          <a:bodyPr wrap="square" lIns="0" tIns="0" rIns="0" bIns="0" rtlCol="0" anchor="t"/>
          <a:lstStyle/>
          <a:p>
            <a:pPr indent="0" marL="0">
              <a:buNone/>
            </a:pPr>
            <a:r>
              <a:rPr lang="en-US" sz="1350" dirty="0">
                <a:solidFill>
                  <a:srgbClr val="13233B"/>
                </a:solidFill>
                <a:latin typeface="Barlow" pitchFamily="34" charset="0"/>
                <a:ea typeface="Barlow" pitchFamily="34" charset="-122"/>
                <a:cs typeface="Barlow" pitchFamily="34" charset="-120"/>
              </a:rPr>
              <a:t>Cribar desnutrición, sarcopenia y obesidad sarcopénica</a:t>
            </a:r>
            <a:endParaRPr lang="en-US" sz="1350" dirty="0"/>
          </a:p>
        </p:txBody>
      </p:sp>
      <p:sp>
        <p:nvSpPr>
          <p:cNvPr id="38" name="Text 35"/>
          <p:cNvSpPr/>
          <p:nvPr/>
        </p:nvSpPr>
        <p:spPr>
          <a:xfrm>
            <a:off x="5678424" y="4636008"/>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C</a:t>
            </a:r>
            <a:endParaRPr lang="en-US" sz="1200" dirty="0"/>
          </a:p>
        </p:txBody>
      </p:sp>
      <p:sp>
        <p:nvSpPr>
          <p:cNvPr id="39" name="Text 36"/>
          <p:cNvSpPr txBox="1"/>
          <p:nvPr/>
        </p:nvSpPr>
        <p:spPr>
          <a:xfrm>
            <a:off x="6409944" y="4617720"/>
            <a:ext cx="5276088" cy="384048"/>
          </a:xfrm>
          <a:prstGeom prst="rect">
            <a:avLst/>
          </a:prstGeom>
          <a:noFill/>
          <a:ln/>
        </p:spPr>
        <p:txBody>
          <a:bodyPr wrap="square" lIns="0" tIns="0" rIns="0" bIns="0" rtlCol="0" anchor="t"/>
          <a:lstStyle/>
          <a:p>
            <a:pPr indent="0" marL="0">
              <a:buNone/>
            </a:pPr>
            <a:r>
              <a:rPr lang="en-US" sz="1350" dirty="0">
                <a:solidFill>
                  <a:srgbClr val="13233B"/>
                </a:solidFill>
                <a:latin typeface="Barlow" pitchFamily="34" charset="0"/>
                <a:ea typeface="Barlow" pitchFamily="34" charset="-122"/>
                <a:cs typeface="Barlow" pitchFamily="34" charset="-120"/>
              </a:rPr>
              <a:t>Valorar la composición corporal en todos</a:t>
            </a:r>
            <a:endParaRPr lang="en-US" sz="1350" dirty="0"/>
          </a:p>
        </p:txBody>
      </p:sp>
      <p:sp>
        <p:nvSpPr>
          <p:cNvPr id="40" name="Shape 37"/>
          <p:cNvSpPr/>
          <p:nvPr/>
        </p:nvSpPr>
        <p:spPr>
          <a:xfrm>
            <a:off x="5678424" y="5084064"/>
            <a:ext cx="2948940" cy="914400"/>
          </a:xfrm>
          <a:prstGeom prst="roundRect">
            <a:avLst>
              <a:gd name="adj" fmla="val 7000"/>
            </a:avLst>
          </a:prstGeom>
          <a:solidFill>
            <a:srgbClr val="F2F5F9"/>
          </a:solidFill>
          <a:ln w="9525">
            <a:solidFill>
              <a:srgbClr val="F2F5F9"/>
            </a:solidFill>
            <a:prstDash val="solid"/>
          </a:ln>
        </p:spPr>
      </p:sp>
      <p:sp>
        <p:nvSpPr>
          <p:cNvPr id="41" name="Text 38"/>
          <p:cNvSpPr txBox="1"/>
          <p:nvPr/>
        </p:nvSpPr>
        <p:spPr>
          <a:xfrm>
            <a:off x="5788152" y="5120640"/>
            <a:ext cx="2766060" cy="384048"/>
          </a:xfrm>
          <a:prstGeom prst="rect">
            <a:avLst/>
          </a:prstGeom>
          <a:noFill/>
          <a:ln/>
        </p:spPr>
        <p:txBody>
          <a:bodyPr wrap="square" lIns="0" tIns="0" rIns="0" bIns="0" rtlCol="0" anchor="ctr"/>
          <a:lstStyle/>
          <a:p>
            <a:pPr indent="0" marL="0">
              <a:buNone/>
            </a:pPr>
            <a:r>
              <a:rPr lang="en-US" sz="2000" dirty="0">
                <a:solidFill>
                  <a:srgbClr val="163A63"/>
                </a:solidFill>
                <a:latin typeface="Barlow SemiBold" pitchFamily="34" charset="0"/>
                <a:ea typeface="Barlow SemiBold" pitchFamily="34" charset="-122"/>
                <a:cs typeface="Barlow SemiBold" pitchFamily="34" charset="-120"/>
              </a:rPr>
              <a:t>25-39%</a:t>
            </a:r>
            <a:endParaRPr lang="en-US" sz="2000" dirty="0"/>
          </a:p>
        </p:txBody>
      </p:sp>
      <p:sp>
        <p:nvSpPr>
          <p:cNvPr id="42" name="Text 39"/>
          <p:cNvSpPr txBox="1"/>
          <p:nvPr/>
        </p:nvSpPr>
        <p:spPr>
          <a:xfrm>
            <a:off x="5788152" y="5504688"/>
            <a:ext cx="2766060" cy="475488"/>
          </a:xfrm>
          <a:prstGeom prst="rect">
            <a:avLst/>
          </a:prstGeom>
          <a:noFill/>
          <a:ln/>
        </p:spPr>
        <p:txBody>
          <a:bodyPr wrap="square" lIns="0" tIns="0" rIns="0" bIns="0" rtlCol="0" anchor="t"/>
          <a:lstStyle/>
          <a:p>
            <a:pPr indent="0" marL="0">
              <a:buNone/>
            </a:pPr>
            <a:r>
              <a:rPr lang="en-US" sz="1150" dirty="0">
                <a:solidFill>
                  <a:srgbClr val="44505F"/>
                </a:solidFill>
                <a:latin typeface="Barlow" pitchFamily="34" charset="0"/>
                <a:ea typeface="Barlow" pitchFamily="34" charset="-122"/>
                <a:cs typeface="Barlow" pitchFamily="34" charset="-120"/>
              </a:rPr>
              <a:t>del peso perdido con agonistas de GLP-1 fue masa magra</a:t>
            </a:r>
            <a:endParaRPr lang="en-US" sz="1150" dirty="0"/>
          </a:p>
        </p:txBody>
      </p:sp>
      <p:sp>
        <p:nvSpPr>
          <p:cNvPr id="43" name="Shape 40"/>
          <p:cNvSpPr/>
          <p:nvPr/>
        </p:nvSpPr>
        <p:spPr>
          <a:xfrm>
            <a:off x="8737092" y="5084064"/>
            <a:ext cx="2948940" cy="914400"/>
          </a:xfrm>
          <a:prstGeom prst="roundRect">
            <a:avLst>
              <a:gd name="adj" fmla="val 7000"/>
            </a:avLst>
          </a:prstGeom>
          <a:solidFill>
            <a:srgbClr val="F2F5F9"/>
          </a:solidFill>
          <a:ln w="9525">
            <a:solidFill>
              <a:srgbClr val="F2F5F9"/>
            </a:solidFill>
            <a:prstDash val="solid"/>
          </a:ln>
        </p:spPr>
      </p:sp>
      <p:sp>
        <p:nvSpPr>
          <p:cNvPr id="44" name="Text 41"/>
          <p:cNvSpPr txBox="1"/>
          <p:nvPr/>
        </p:nvSpPr>
        <p:spPr>
          <a:xfrm>
            <a:off x="8846820" y="5120640"/>
            <a:ext cx="2766060" cy="384048"/>
          </a:xfrm>
          <a:prstGeom prst="rect">
            <a:avLst/>
          </a:prstGeom>
          <a:noFill/>
          <a:ln/>
        </p:spPr>
        <p:txBody>
          <a:bodyPr wrap="square" lIns="0" tIns="0" rIns="0" bIns="0" rtlCol="0" anchor="ctr"/>
          <a:lstStyle/>
          <a:p>
            <a:pPr indent="0" marL="0">
              <a:buNone/>
            </a:pPr>
            <a:r>
              <a:rPr lang="en-US" sz="2000" dirty="0">
                <a:solidFill>
                  <a:srgbClr val="163A63"/>
                </a:solidFill>
                <a:latin typeface="Barlow SemiBold" pitchFamily="34" charset="0"/>
                <a:ea typeface="Barlow SemiBold" pitchFamily="34" charset="-122"/>
                <a:cs typeface="Barlow SemiBold" pitchFamily="34" charset="-120"/>
              </a:rPr>
              <a:t>Hasta 50%</a:t>
            </a:r>
            <a:endParaRPr lang="en-US" sz="2000" dirty="0"/>
          </a:p>
        </p:txBody>
      </p:sp>
      <p:sp>
        <p:nvSpPr>
          <p:cNvPr id="45" name="Text 42"/>
          <p:cNvSpPr txBox="1"/>
          <p:nvPr/>
        </p:nvSpPr>
        <p:spPr>
          <a:xfrm>
            <a:off x="8846820" y="5504688"/>
            <a:ext cx="2766060" cy="475488"/>
          </a:xfrm>
          <a:prstGeom prst="rect">
            <a:avLst/>
          </a:prstGeom>
          <a:noFill/>
          <a:ln/>
        </p:spPr>
        <p:txBody>
          <a:bodyPr wrap="square" lIns="0" tIns="0" rIns="0" bIns="0" rtlCol="0" anchor="t"/>
          <a:lstStyle/>
          <a:p>
            <a:pPr indent="0" marL="0">
              <a:buNone/>
            </a:pPr>
            <a:r>
              <a:rPr lang="en-US" sz="1150" dirty="0">
                <a:solidFill>
                  <a:srgbClr val="44505F"/>
                </a:solidFill>
                <a:latin typeface="Barlow" pitchFamily="34" charset="0"/>
                <a:ea typeface="Barlow" pitchFamily="34" charset="-122"/>
                <a:cs typeface="Barlow" pitchFamily="34" charset="-120"/>
              </a:rPr>
              <a:t>los dejó en el primer año, en una gran base de datos</a:t>
            </a:r>
            <a:endParaRPr lang="en-US" sz="115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4 · LO DEMÁS DEL PROGRAMA</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Dos de las cuatro recomendaciones de clase I y nivel A son de tabaco</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apartados 7.6.2 y 7.7, figura 17 y tabla de recomendaciones de deshabituación tabáquica [1]. Elaboración propia. Las pautas de cada fármaco están en su ficha técnica.</a:t>
            </a:r>
            <a:endParaRPr lang="en-US" sz="1000" dirty="0"/>
          </a:p>
        </p:txBody>
      </p:sp>
      <p:sp>
        <p:nvSpPr>
          <p:cNvPr id="6" name="Shape 3"/>
          <p:cNvSpPr/>
          <p:nvPr/>
        </p:nvSpPr>
        <p:spPr>
          <a:xfrm>
            <a:off x="502920" y="1481328"/>
            <a:ext cx="7086600" cy="489204"/>
          </a:xfrm>
          <a:prstGeom prst="roundRect">
            <a:avLst>
              <a:gd name="adj" fmla="val 13084"/>
            </a:avLst>
          </a:prstGeom>
          <a:solidFill>
            <a:srgbClr val="E6EDF5"/>
          </a:solidFill>
          <a:ln w="9525">
            <a:solidFill>
              <a:srgbClr val="E6EDF5"/>
            </a:solidFill>
            <a:prstDash val="solid"/>
          </a:ln>
        </p:spPr>
      </p:sp>
      <p:sp>
        <p:nvSpPr>
          <p:cNvPr id="7" name="Text 4"/>
          <p:cNvSpPr/>
          <p:nvPr/>
        </p:nvSpPr>
        <p:spPr>
          <a:xfrm>
            <a:off x="630936" y="1593342"/>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A</a:t>
            </a:r>
            <a:endParaRPr lang="en-US" sz="1200" dirty="0"/>
          </a:p>
        </p:txBody>
      </p:sp>
      <p:sp>
        <p:nvSpPr>
          <p:cNvPr id="8" name="Text 5"/>
          <p:cNvSpPr txBox="1"/>
          <p:nvPr/>
        </p:nvSpPr>
        <p:spPr>
          <a:xfrm>
            <a:off x="1389888" y="1481328"/>
            <a:ext cx="6080760" cy="489204"/>
          </a:xfrm>
          <a:prstGeom prst="rect">
            <a:avLst/>
          </a:prstGeom>
          <a:noFill/>
          <a:ln/>
        </p:spPr>
        <p:txBody>
          <a:bodyPr wrap="square" lIns="0" tIns="0" rIns="0" bIns="0" rtlCol="0" anchor="ctr"/>
          <a:lstStyle/>
          <a:p>
            <a:pPr indent="0" marL="0">
              <a:buNone/>
            </a:pPr>
            <a:r>
              <a:rPr lang="en-US" sz="1450" dirty="0">
                <a:solidFill>
                  <a:srgbClr val="13233B"/>
                </a:solidFill>
                <a:latin typeface="Barlow SemiBold" pitchFamily="34" charset="0"/>
                <a:ea typeface="Barlow SemiBold" pitchFamily="34" charset="-122"/>
                <a:cs typeface="Barlow SemiBold" pitchFamily="34" charset="-120"/>
              </a:rPr>
              <a:t>Intervención para dejar de fumar como parte del programa</a:t>
            </a:r>
            <a:endParaRPr lang="en-US" sz="1450" dirty="0"/>
          </a:p>
        </p:txBody>
      </p:sp>
      <p:sp>
        <p:nvSpPr>
          <p:cNvPr id="9" name="Shape 6"/>
          <p:cNvSpPr/>
          <p:nvPr/>
        </p:nvSpPr>
        <p:spPr>
          <a:xfrm>
            <a:off x="502920" y="2043684"/>
            <a:ext cx="7086600" cy="489204"/>
          </a:xfrm>
          <a:prstGeom prst="roundRect">
            <a:avLst>
              <a:gd name="adj" fmla="val 13084"/>
            </a:avLst>
          </a:prstGeom>
          <a:solidFill>
            <a:srgbClr val="E6EDF5"/>
          </a:solidFill>
          <a:ln w="9525">
            <a:solidFill>
              <a:srgbClr val="E6EDF5"/>
            </a:solidFill>
            <a:prstDash val="solid"/>
          </a:ln>
        </p:spPr>
      </p:sp>
      <p:sp>
        <p:nvSpPr>
          <p:cNvPr id="10" name="Text 7"/>
          <p:cNvSpPr/>
          <p:nvPr/>
        </p:nvSpPr>
        <p:spPr>
          <a:xfrm>
            <a:off x="630936" y="2155698"/>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A</a:t>
            </a:r>
            <a:endParaRPr lang="en-US" sz="1200" dirty="0"/>
          </a:p>
        </p:txBody>
      </p:sp>
      <p:sp>
        <p:nvSpPr>
          <p:cNvPr id="11" name="Text 8"/>
          <p:cNvSpPr txBox="1"/>
          <p:nvPr/>
        </p:nvSpPr>
        <p:spPr>
          <a:xfrm>
            <a:off x="1389888" y="2043684"/>
            <a:ext cx="6080760" cy="489204"/>
          </a:xfrm>
          <a:prstGeom prst="rect">
            <a:avLst/>
          </a:prstGeom>
          <a:noFill/>
          <a:ln/>
        </p:spPr>
        <p:txBody>
          <a:bodyPr wrap="square" lIns="0" tIns="0" rIns="0" bIns="0" rtlCol="0" anchor="ctr"/>
          <a:lstStyle/>
          <a:p>
            <a:pPr indent="0" marL="0">
              <a:buNone/>
            </a:pPr>
            <a:r>
              <a:rPr lang="en-US" sz="1450" dirty="0">
                <a:solidFill>
                  <a:srgbClr val="13233B"/>
                </a:solidFill>
                <a:latin typeface="Barlow SemiBold" pitchFamily="34" charset="0"/>
                <a:ea typeface="Barlow SemiBold" pitchFamily="34" charset="-122"/>
                <a:cs typeface="Barlow SemiBold" pitchFamily="34" charset="-120"/>
              </a:rPr>
              <a:t>Fármacos: nicotina, vareniclina, bupropión o citisiniclina</a:t>
            </a:r>
            <a:endParaRPr lang="en-US" sz="1450" dirty="0"/>
          </a:p>
        </p:txBody>
      </p:sp>
      <p:sp>
        <p:nvSpPr>
          <p:cNvPr id="12" name="Shape 9"/>
          <p:cNvSpPr/>
          <p:nvPr/>
        </p:nvSpPr>
        <p:spPr>
          <a:xfrm>
            <a:off x="502920" y="2606040"/>
            <a:ext cx="7086600" cy="489204"/>
          </a:xfrm>
          <a:prstGeom prst="roundRect">
            <a:avLst>
              <a:gd name="adj" fmla="val 13084"/>
            </a:avLst>
          </a:prstGeom>
          <a:solidFill>
            <a:srgbClr val="F2F5F9"/>
          </a:solidFill>
          <a:ln w="9525">
            <a:solidFill>
              <a:srgbClr val="F2F5F9"/>
            </a:solidFill>
            <a:prstDash val="solid"/>
          </a:ln>
        </p:spPr>
      </p:sp>
      <p:sp>
        <p:nvSpPr>
          <p:cNvPr id="13" name="Text 10"/>
          <p:cNvSpPr/>
          <p:nvPr/>
        </p:nvSpPr>
        <p:spPr>
          <a:xfrm>
            <a:off x="630936" y="2718054"/>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B1</a:t>
            </a:r>
            <a:endParaRPr lang="en-US" sz="1200" dirty="0"/>
          </a:p>
        </p:txBody>
      </p:sp>
      <p:sp>
        <p:nvSpPr>
          <p:cNvPr id="14" name="Text 11"/>
          <p:cNvSpPr txBox="1"/>
          <p:nvPr/>
        </p:nvSpPr>
        <p:spPr>
          <a:xfrm>
            <a:off x="1389888" y="2606040"/>
            <a:ext cx="6080760" cy="489204"/>
          </a:xfrm>
          <a:prstGeom prst="rect">
            <a:avLst/>
          </a:prstGeom>
          <a:noFill/>
          <a:ln/>
        </p:spPr>
        <p:txBody>
          <a:bodyPr wrap="square" lIns="0" tIns="0" rIns="0" bIns="0" rtlCol="0" anchor="ctr"/>
          <a:lstStyle/>
          <a:p>
            <a:pPr indent="0" marL="0">
              <a:buNone/>
            </a:pPr>
            <a:r>
              <a:rPr lang="en-US" sz="1450" dirty="0">
                <a:solidFill>
                  <a:srgbClr val="13233B"/>
                </a:solidFill>
                <a:latin typeface="Barlow" pitchFamily="34" charset="0"/>
                <a:ea typeface="Barlow" pitchFamily="34" charset="-122"/>
                <a:cs typeface="Barlow" pitchFamily="34" charset="-120"/>
              </a:rPr>
              <a:t>Consejo conductual estructurado, individual o en grupo</a:t>
            </a:r>
            <a:endParaRPr lang="en-US" sz="1450" dirty="0"/>
          </a:p>
        </p:txBody>
      </p:sp>
      <p:sp>
        <p:nvSpPr>
          <p:cNvPr id="15" name="Shape 12"/>
          <p:cNvSpPr/>
          <p:nvPr/>
        </p:nvSpPr>
        <p:spPr>
          <a:xfrm>
            <a:off x="502920" y="3168396"/>
            <a:ext cx="7086600" cy="489204"/>
          </a:xfrm>
          <a:prstGeom prst="roundRect">
            <a:avLst>
              <a:gd name="adj" fmla="val 13084"/>
            </a:avLst>
          </a:prstGeom>
          <a:solidFill>
            <a:srgbClr val="F2F5F9"/>
          </a:solidFill>
          <a:ln w="9525">
            <a:solidFill>
              <a:srgbClr val="F2F5F9"/>
            </a:solidFill>
            <a:prstDash val="solid"/>
          </a:ln>
        </p:spPr>
      </p:sp>
      <p:sp>
        <p:nvSpPr>
          <p:cNvPr id="16" name="Text 13"/>
          <p:cNvSpPr/>
          <p:nvPr/>
        </p:nvSpPr>
        <p:spPr>
          <a:xfrm>
            <a:off x="630936" y="3280410"/>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B1</a:t>
            </a:r>
            <a:endParaRPr lang="en-US" sz="1200" dirty="0"/>
          </a:p>
        </p:txBody>
      </p:sp>
      <p:sp>
        <p:nvSpPr>
          <p:cNvPr id="17" name="Text 14"/>
          <p:cNvSpPr txBox="1"/>
          <p:nvPr/>
        </p:nvSpPr>
        <p:spPr>
          <a:xfrm>
            <a:off x="1389888" y="3168396"/>
            <a:ext cx="6080760" cy="489204"/>
          </a:xfrm>
          <a:prstGeom prst="rect">
            <a:avLst/>
          </a:prstGeom>
          <a:noFill/>
          <a:ln/>
        </p:spPr>
        <p:txBody>
          <a:bodyPr wrap="square" lIns="0" tIns="0" rIns="0" bIns="0" rtlCol="0" anchor="ctr"/>
          <a:lstStyle/>
          <a:p>
            <a:pPr indent="0" marL="0">
              <a:buNone/>
            </a:pPr>
            <a:r>
              <a:rPr lang="en-US" sz="1450" dirty="0">
                <a:solidFill>
                  <a:srgbClr val="13233B"/>
                </a:solidFill>
                <a:latin typeface="Barlow" pitchFamily="34" charset="0"/>
                <a:ea typeface="Barlow" pitchFamily="34" charset="-122"/>
                <a:cs typeface="Barlow" pitchFamily="34" charset="-120"/>
              </a:rPr>
              <a:t>Programa completo con consejo, fármacos y apoyo continuado</a:t>
            </a:r>
            <a:endParaRPr lang="en-US" sz="1450" dirty="0"/>
          </a:p>
        </p:txBody>
      </p:sp>
      <p:sp>
        <p:nvSpPr>
          <p:cNvPr id="18" name="Shape 15"/>
          <p:cNvSpPr/>
          <p:nvPr/>
        </p:nvSpPr>
        <p:spPr>
          <a:xfrm>
            <a:off x="502920" y="3730752"/>
            <a:ext cx="7086600" cy="489204"/>
          </a:xfrm>
          <a:prstGeom prst="roundRect">
            <a:avLst>
              <a:gd name="adj" fmla="val 13084"/>
            </a:avLst>
          </a:prstGeom>
          <a:solidFill>
            <a:srgbClr val="F2F5F9"/>
          </a:solidFill>
          <a:ln w="9525">
            <a:solidFill>
              <a:srgbClr val="F2F5F9"/>
            </a:solidFill>
            <a:prstDash val="solid"/>
          </a:ln>
        </p:spPr>
      </p:sp>
      <p:sp>
        <p:nvSpPr>
          <p:cNvPr id="19" name="Text 16"/>
          <p:cNvSpPr/>
          <p:nvPr/>
        </p:nvSpPr>
        <p:spPr>
          <a:xfrm>
            <a:off x="630936" y="3842766"/>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C</a:t>
            </a:r>
            <a:endParaRPr lang="en-US" sz="1200" dirty="0"/>
          </a:p>
        </p:txBody>
      </p:sp>
      <p:sp>
        <p:nvSpPr>
          <p:cNvPr id="20" name="Text 17"/>
          <p:cNvSpPr txBox="1"/>
          <p:nvPr/>
        </p:nvSpPr>
        <p:spPr>
          <a:xfrm>
            <a:off x="1389888" y="3730752"/>
            <a:ext cx="6080760" cy="489204"/>
          </a:xfrm>
          <a:prstGeom prst="rect">
            <a:avLst/>
          </a:prstGeom>
          <a:noFill/>
          <a:ln/>
        </p:spPr>
        <p:txBody>
          <a:bodyPr wrap="square" lIns="0" tIns="0" rIns="0" bIns="0" rtlCol="0" anchor="ctr"/>
          <a:lstStyle/>
          <a:p>
            <a:pPr indent="0" marL="0">
              <a:buNone/>
            </a:pPr>
            <a:r>
              <a:rPr lang="en-US" sz="1450" dirty="0">
                <a:solidFill>
                  <a:srgbClr val="13233B"/>
                </a:solidFill>
                <a:latin typeface="Barlow" pitchFamily="34" charset="0"/>
                <a:ea typeface="Barlow" pitchFamily="34" charset="-122"/>
                <a:cs typeface="Barlow" pitchFamily="34" charset="-120"/>
              </a:rPr>
              <a:t>Educación adaptada a sus factores de riesgo y comorbilidades</a:t>
            </a:r>
            <a:endParaRPr lang="en-US" sz="1450" dirty="0"/>
          </a:p>
        </p:txBody>
      </p:sp>
      <p:sp>
        <p:nvSpPr>
          <p:cNvPr id="21" name="Shape 18"/>
          <p:cNvSpPr/>
          <p:nvPr/>
        </p:nvSpPr>
        <p:spPr>
          <a:xfrm>
            <a:off x="502920" y="4293108"/>
            <a:ext cx="7086600" cy="489204"/>
          </a:xfrm>
          <a:prstGeom prst="roundRect">
            <a:avLst>
              <a:gd name="adj" fmla="val 13084"/>
            </a:avLst>
          </a:prstGeom>
          <a:solidFill>
            <a:srgbClr val="F2F5F9"/>
          </a:solidFill>
          <a:ln w="9525">
            <a:solidFill>
              <a:srgbClr val="F2F5F9"/>
            </a:solidFill>
            <a:prstDash val="solid"/>
          </a:ln>
        </p:spPr>
      </p:sp>
      <p:sp>
        <p:nvSpPr>
          <p:cNvPr id="22" name="Text 19"/>
          <p:cNvSpPr/>
          <p:nvPr/>
        </p:nvSpPr>
        <p:spPr>
          <a:xfrm>
            <a:off x="630936" y="4405122"/>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B2</a:t>
            </a:r>
            <a:endParaRPr lang="en-US" sz="1200" dirty="0"/>
          </a:p>
        </p:txBody>
      </p:sp>
      <p:sp>
        <p:nvSpPr>
          <p:cNvPr id="23" name="Text 20"/>
          <p:cNvSpPr txBox="1"/>
          <p:nvPr/>
        </p:nvSpPr>
        <p:spPr>
          <a:xfrm>
            <a:off x="1389888" y="4293108"/>
            <a:ext cx="6080760" cy="489204"/>
          </a:xfrm>
          <a:prstGeom prst="rect">
            <a:avLst/>
          </a:prstGeom>
          <a:noFill/>
          <a:ln/>
        </p:spPr>
        <p:txBody>
          <a:bodyPr wrap="square" lIns="0" tIns="0" rIns="0" bIns="0" rtlCol="0" anchor="ctr"/>
          <a:lstStyle/>
          <a:p>
            <a:pPr indent="0" marL="0">
              <a:buNone/>
            </a:pPr>
            <a:r>
              <a:rPr lang="en-US" sz="1450" dirty="0">
                <a:solidFill>
                  <a:srgbClr val="13233B"/>
                </a:solidFill>
                <a:latin typeface="Barlow" pitchFamily="34" charset="0"/>
                <a:ea typeface="Barlow" pitchFamily="34" charset="-122"/>
                <a:cs typeface="Barlow" pitchFamily="34" charset="-120"/>
              </a:rPr>
              <a:t>Redes de apoyo y seguimiento después del programa</a:t>
            </a:r>
            <a:endParaRPr lang="en-US" sz="1450" dirty="0"/>
          </a:p>
        </p:txBody>
      </p:sp>
      <p:sp>
        <p:nvSpPr>
          <p:cNvPr id="24" name="Shape 21"/>
          <p:cNvSpPr/>
          <p:nvPr/>
        </p:nvSpPr>
        <p:spPr>
          <a:xfrm>
            <a:off x="502920" y="4855464"/>
            <a:ext cx="7086600" cy="489204"/>
          </a:xfrm>
          <a:prstGeom prst="roundRect">
            <a:avLst>
              <a:gd name="adj" fmla="val 13084"/>
            </a:avLst>
          </a:prstGeom>
          <a:solidFill>
            <a:srgbClr val="F2F5F9"/>
          </a:solidFill>
          <a:ln w="9525">
            <a:solidFill>
              <a:srgbClr val="F2F5F9"/>
            </a:solidFill>
            <a:prstDash val="solid"/>
          </a:ln>
        </p:spPr>
      </p:sp>
      <p:sp>
        <p:nvSpPr>
          <p:cNvPr id="25" name="Text 22"/>
          <p:cNvSpPr/>
          <p:nvPr/>
        </p:nvSpPr>
        <p:spPr>
          <a:xfrm>
            <a:off x="630936" y="4967478"/>
            <a:ext cx="621792" cy="265176"/>
          </a:xfrm>
          <a:prstGeom prst="roundRect">
            <a:avLst>
              <a:gd name="adj" fmla="val 17241"/>
            </a:avLst>
          </a:prstGeom>
          <a:solidFill>
            <a:srgbClr val="C2630A"/>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IIb B2</a:t>
            </a:r>
            <a:endParaRPr lang="en-US" sz="1200" dirty="0"/>
          </a:p>
        </p:txBody>
      </p:sp>
      <p:sp>
        <p:nvSpPr>
          <p:cNvPr id="26" name="Text 23"/>
          <p:cNvSpPr txBox="1"/>
          <p:nvPr/>
        </p:nvSpPr>
        <p:spPr>
          <a:xfrm>
            <a:off x="1389888" y="4855464"/>
            <a:ext cx="6080760" cy="489204"/>
          </a:xfrm>
          <a:prstGeom prst="rect">
            <a:avLst/>
          </a:prstGeom>
          <a:noFill/>
          <a:ln/>
        </p:spPr>
        <p:txBody>
          <a:bodyPr wrap="square" lIns="0" tIns="0" rIns="0" bIns="0" rtlCol="0" anchor="ctr"/>
          <a:lstStyle/>
          <a:p>
            <a:pPr indent="0" marL="0">
              <a:buNone/>
            </a:pPr>
            <a:r>
              <a:rPr lang="en-US" sz="1450" dirty="0">
                <a:solidFill>
                  <a:srgbClr val="13233B"/>
                </a:solidFill>
                <a:latin typeface="Barlow" pitchFamily="34" charset="0"/>
                <a:ea typeface="Barlow" pitchFamily="34" charset="-122"/>
                <a:cs typeface="Barlow" pitchFamily="34" charset="-120"/>
              </a:rPr>
              <a:t>Intervención psicosocial en enfermedad coronaria, a largo plazo</a:t>
            </a:r>
            <a:endParaRPr lang="en-US" sz="1450" dirty="0"/>
          </a:p>
        </p:txBody>
      </p:sp>
      <p:sp>
        <p:nvSpPr>
          <p:cNvPr id="27" name="Shape 24"/>
          <p:cNvSpPr/>
          <p:nvPr/>
        </p:nvSpPr>
        <p:spPr>
          <a:xfrm>
            <a:off x="502920" y="5417820"/>
            <a:ext cx="7086600" cy="489204"/>
          </a:xfrm>
          <a:prstGeom prst="roundRect">
            <a:avLst>
              <a:gd name="adj" fmla="val 13084"/>
            </a:avLst>
          </a:prstGeom>
          <a:solidFill>
            <a:srgbClr val="F2F5F9"/>
          </a:solidFill>
          <a:ln w="9525">
            <a:solidFill>
              <a:srgbClr val="F2F5F9"/>
            </a:solidFill>
            <a:prstDash val="solid"/>
          </a:ln>
        </p:spPr>
      </p:sp>
      <p:sp>
        <p:nvSpPr>
          <p:cNvPr id="28" name="Text 25"/>
          <p:cNvSpPr/>
          <p:nvPr/>
        </p:nvSpPr>
        <p:spPr>
          <a:xfrm>
            <a:off x="630936" y="5529834"/>
            <a:ext cx="621792" cy="265176"/>
          </a:xfrm>
          <a:prstGeom prst="roundRect">
            <a:avLst>
              <a:gd name="adj" fmla="val 17241"/>
            </a:avLst>
          </a:prstGeom>
          <a:solidFill>
            <a:srgbClr val="C2630A"/>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IIb C</a:t>
            </a:r>
            <a:endParaRPr lang="en-US" sz="1200" dirty="0"/>
          </a:p>
        </p:txBody>
      </p:sp>
      <p:sp>
        <p:nvSpPr>
          <p:cNvPr id="29" name="Text 26"/>
          <p:cNvSpPr txBox="1"/>
          <p:nvPr/>
        </p:nvSpPr>
        <p:spPr>
          <a:xfrm>
            <a:off x="1389888" y="5417820"/>
            <a:ext cx="6080760" cy="489204"/>
          </a:xfrm>
          <a:prstGeom prst="rect">
            <a:avLst/>
          </a:prstGeom>
          <a:noFill/>
          <a:ln/>
        </p:spPr>
        <p:txBody>
          <a:bodyPr wrap="square" lIns="0" tIns="0" rIns="0" bIns="0" rtlCol="0" anchor="ctr"/>
          <a:lstStyle/>
          <a:p>
            <a:pPr indent="0" marL="0">
              <a:buNone/>
            </a:pPr>
            <a:r>
              <a:rPr lang="en-US" sz="1450" dirty="0">
                <a:solidFill>
                  <a:srgbClr val="13233B"/>
                </a:solidFill>
                <a:latin typeface="Barlow" pitchFamily="34" charset="0"/>
                <a:ea typeface="Barlow" pitchFamily="34" charset="-122"/>
                <a:cs typeface="Barlow" pitchFamily="34" charset="-120"/>
              </a:rPr>
              <a:t>Cigarrillo electrónico como ayuda, limitado y sin fumar a la vez</a:t>
            </a:r>
            <a:endParaRPr lang="en-US" sz="1450" dirty="0"/>
          </a:p>
        </p:txBody>
      </p:sp>
      <p:sp>
        <p:nvSpPr>
          <p:cNvPr id="30" name="Shape 27"/>
          <p:cNvSpPr/>
          <p:nvPr/>
        </p:nvSpPr>
        <p:spPr>
          <a:xfrm>
            <a:off x="7818120" y="1481328"/>
            <a:ext cx="3867912" cy="1097280"/>
          </a:xfrm>
          <a:prstGeom prst="roundRect">
            <a:avLst>
              <a:gd name="adj" fmla="val 5833"/>
            </a:avLst>
          </a:prstGeom>
          <a:solidFill>
            <a:srgbClr val="F2F5F9"/>
          </a:solidFill>
          <a:ln w="9525">
            <a:solidFill>
              <a:srgbClr val="F2F5F9"/>
            </a:solidFill>
            <a:prstDash val="solid"/>
          </a:ln>
        </p:spPr>
      </p:sp>
      <p:sp>
        <p:nvSpPr>
          <p:cNvPr id="31" name="Text 28"/>
          <p:cNvSpPr txBox="1"/>
          <p:nvPr/>
        </p:nvSpPr>
        <p:spPr>
          <a:xfrm>
            <a:off x="7973568" y="1536192"/>
            <a:ext cx="1508760" cy="987552"/>
          </a:xfrm>
          <a:prstGeom prst="rect">
            <a:avLst/>
          </a:prstGeom>
          <a:noFill/>
          <a:ln/>
        </p:spPr>
        <p:txBody>
          <a:bodyPr wrap="square" lIns="0" tIns="0" rIns="0" bIns="0" rtlCol="0" anchor="ctr"/>
          <a:lstStyle/>
          <a:p>
            <a:pPr indent="0" marL="0">
              <a:buNone/>
            </a:pPr>
            <a:r>
              <a:rPr lang="en-US" sz="3400" dirty="0">
                <a:solidFill>
                  <a:srgbClr val="163A63"/>
                </a:solidFill>
                <a:latin typeface="Barlow SemiBold" pitchFamily="34" charset="0"/>
                <a:ea typeface="Barlow SemiBold" pitchFamily="34" charset="-122"/>
                <a:cs typeface="Barlow SemiBold" pitchFamily="34" charset="-120"/>
              </a:rPr>
              <a:t>−36%</a:t>
            </a:r>
            <a:endParaRPr lang="en-US" sz="3400" dirty="0"/>
          </a:p>
        </p:txBody>
      </p:sp>
      <p:sp>
        <p:nvSpPr>
          <p:cNvPr id="32" name="Text 29"/>
          <p:cNvSpPr txBox="1"/>
          <p:nvPr/>
        </p:nvSpPr>
        <p:spPr>
          <a:xfrm>
            <a:off x="9482328" y="1536192"/>
            <a:ext cx="2084832" cy="987552"/>
          </a:xfrm>
          <a:prstGeom prst="rect">
            <a:avLst/>
          </a:prstGeom>
          <a:noFill/>
          <a:ln/>
        </p:spPr>
        <p:txBody>
          <a:bodyPr wrap="square" lIns="0" tIns="0" rIns="0" bIns="0" rtlCol="0" anchor="ctr"/>
          <a:lstStyle/>
          <a:p>
            <a:pPr indent="0" marL="0">
              <a:buNone/>
            </a:pPr>
            <a:r>
              <a:rPr lang="en-US" sz="1300" dirty="0">
                <a:solidFill>
                  <a:srgbClr val="13233B"/>
                </a:solidFill>
                <a:latin typeface="Barlow" pitchFamily="34" charset="0"/>
                <a:ea typeface="Barlow" pitchFamily="34" charset="-122"/>
                <a:cs typeface="Barlow" pitchFamily="34" charset="-120"/>
              </a:rPr>
              <a:t>de riesgo relativo de muerte al dejarlo, con enfermedad coronaria</a:t>
            </a:r>
            <a:endParaRPr lang="en-US" sz="1300" dirty="0"/>
          </a:p>
        </p:txBody>
      </p:sp>
      <p:sp>
        <p:nvSpPr>
          <p:cNvPr id="33" name="Shape 30"/>
          <p:cNvSpPr/>
          <p:nvPr/>
        </p:nvSpPr>
        <p:spPr>
          <a:xfrm>
            <a:off x="7818120" y="2670048"/>
            <a:ext cx="3867912" cy="1097280"/>
          </a:xfrm>
          <a:prstGeom prst="roundRect">
            <a:avLst>
              <a:gd name="adj" fmla="val 5833"/>
            </a:avLst>
          </a:prstGeom>
          <a:solidFill>
            <a:srgbClr val="F2F5F9"/>
          </a:solidFill>
          <a:ln w="9525">
            <a:solidFill>
              <a:srgbClr val="F2F5F9"/>
            </a:solidFill>
            <a:prstDash val="solid"/>
          </a:ln>
        </p:spPr>
      </p:sp>
      <p:sp>
        <p:nvSpPr>
          <p:cNvPr id="34" name="Text 31"/>
          <p:cNvSpPr txBox="1"/>
          <p:nvPr/>
        </p:nvSpPr>
        <p:spPr>
          <a:xfrm>
            <a:off x="7973568" y="2724912"/>
            <a:ext cx="1508760" cy="987552"/>
          </a:xfrm>
          <a:prstGeom prst="rect">
            <a:avLst/>
          </a:prstGeom>
          <a:noFill/>
          <a:ln/>
        </p:spPr>
        <p:txBody>
          <a:bodyPr wrap="square" lIns="0" tIns="0" rIns="0" bIns="0" rtlCol="0" anchor="ctr"/>
          <a:lstStyle/>
          <a:p>
            <a:pPr indent="0" marL="0">
              <a:buNone/>
            </a:pPr>
            <a:r>
              <a:rPr lang="en-US" sz="2700" dirty="0">
                <a:solidFill>
                  <a:srgbClr val="163A63"/>
                </a:solidFill>
                <a:latin typeface="Barlow SemiBold" pitchFamily="34" charset="0"/>
                <a:ea typeface="Barlow SemiBold" pitchFamily="34" charset="-122"/>
                <a:cs typeface="Barlow SemiBold" pitchFamily="34" charset="-120"/>
              </a:rPr>
              <a:t>≥1 mes</a:t>
            </a:r>
            <a:endParaRPr lang="en-US" sz="2700" dirty="0"/>
          </a:p>
        </p:txBody>
      </p:sp>
      <p:sp>
        <p:nvSpPr>
          <p:cNvPr id="35" name="Text 32"/>
          <p:cNvSpPr txBox="1"/>
          <p:nvPr/>
        </p:nvSpPr>
        <p:spPr>
          <a:xfrm>
            <a:off x="9482328" y="2724912"/>
            <a:ext cx="2084832" cy="987552"/>
          </a:xfrm>
          <a:prstGeom prst="rect">
            <a:avLst/>
          </a:prstGeom>
          <a:noFill/>
          <a:ln/>
        </p:spPr>
        <p:txBody>
          <a:bodyPr wrap="square" lIns="0" tIns="0" rIns="0" bIns="0" rtlCol="0" anchor="ctr"/>
          <a:lstStyle/>
          <a:p>
            <a:pPr indent="0" marL="0">
              <a:buNone/>
            </a:pPr>
            <a:r>
              <a:rPr lang="en-US" sz="1300" dirty="0">
                <a:solidFill>
                  <a:srgbClr val="13233B"/>
                </a:solidFill>
                <a:latin typeface="Barlow" pitchFamily="34" charset="0"/>
                <a:ea typeface="Barlow" pitchFamily="34" charset="-122"/>
                <a:cs typeface="Barlow" pitchFamily="34" charset="-120"/>
              </a:rPr>
              <a:t>es lo que debe durar la intervención</a:t>
            </a:r>
            <a:endParaRPr lang="en-US" sz="1300" dirty="0"/>
          </a:p>
        </p:txBody>
      </p:sp>
      <p:sp>
        <p:nvSpPr>
          <p:cNvPr id="36" name="Shape 33"/>
          <p:cNvSpPr/>
          <p:nvPr/>
        </p:nvSpPr>
        <p:spPr>
          <a:xfrm>
            <a:off x="7818120" y="3858768"/>
            <a:ext cx="3867912" cy="2121408"/>
          </a:xfrm>
          <a:prstGeom prst="roundRect">
            <a:avLst>
              <a:gd name="adj" fmla="val 3017"/>
            </a:avLst>
          </a:prstGeom>
          <a:solidFill>
            <a:srgbClr val="FDF3E7"/>
          </a:solidFill>
          <a:ln w="9525">
            <a:solidFill>
              <a:srgbClr val="FDF3E7"/>
            </a:solidFill>
            <a:prstDash val="solid"/>
          </a:ln>
        </p:spPr>
      </p:sp>
      <p:sp>
        <p:nvSpPr>
          <p:cNvPr id="37" name="Text 34"/>
          <p:cNvSpPr txBox="1"/>
          <p:nvPr/>
        </p:nvSpPr>
        <p:spPr>
          <a:xfrm>
            <a:off x="7973568" y="3931920"/>
            <a:ext cx="3593592" cy="274320"/>
          </a:xfrm>
          <a:prstGeom prst="rect">
            <a:avLst/>
          </a:prstGeom>
          <a:noFill/>
          <a:ln/>
        </p:spPr>
        <p:txBody>
          <a:bodyPr wrap="square" lIns="0" tIns="0" rIns="0" bIns="0" rtlCol="0" anchor="t"/>
          <a:lstStyle/>
          <a:p>
            <a:pPr indent="0" marL="0">
              <a:buNone/>
            </a:pPr>
            <a:r>
              <a:rPr lang="en-US" sz="1400" dirty="0">
                <a:solidFill>
                  <a:srgbClr val="8F4300"/>
                </a:solidFill>
                <a:latin typeface="Barlow SemiBold" pitchFamily="34" charset="0"/>
                <a:ea typeface="Barlow SemiBold" pitchFamily="34" charset="-122"/>
                <a:cs typeface="Barlow SemiBold" pitchFamily="34" charset="-120"/>
              </a:rPr>
              <a:t>El alcohol, sin recomendación propia</a:t>
            </a:r>
            <a:endParaRPr lang="en-US" sz="1400" dirty="0"/>
          </a:p>
        </p:txBody>
      </p:sp>
      <p:sp>
        <p:nvSpPr>
          <p:cNvPr id="38" name="Text 35"/>
          <p:cNvSpPr txBox="1"/>
          <p:nvPr/>
        </p:nvSpPr>
        <p:spPr>
          <a:xfrm>
            <a:off x="7973568" y="4224528"/>
            <a:ext cx="3593592" cy="1691640"/>
          </a:xfrm>
          <a:prstGeom prst="rect">
            <a:avLst/>
          </a:prstGeom>
          <a:noFill/>
          <a:ln/>
        </p:spPr>
        <p:txBody>
          <a:bodyPr wrap="square" lIns="0" tIns="0" rIns="0" bIns="0" rtlCol="0" anchor="t"/>
          <a:lstStyle/>
          <a:p>
            <a:pPr indent="0" marL="0">
              <a:buNone/>
            </a:pPr>
            <a:r>
              <a:rPr lang="en-US" sz="1300" dirty="0">
                <a:solidFill>
                  <a:srgbClr val="13233B"/>
                </a:solidFill>
                <a:latin typeface="Barlow" pitchFamily="34" charset="0"/>
                <a:ea typeface="Barlow" pitchFamily="34" charset="-122"/>
                <a:cs typeface="Barlow" pitchFamily="34" charset="-120"/>
              </a:rPr>
              <a:t>La guía recuerda el límite de la guía ESC 2021: 100 g de alcohol puro a la semana como máximo. La presión sube de forma lineal con el consumo, sin umbral seguro. Añade que la relación con la enfermedad cardiovascular es compleja y que los datos observacionales tienen sesgos.</a:t>
            </a:r>
            <a:endParaRPr lang="en-US" sz="130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4 · LO DEMÁS DEL PROGRAMA</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Alrededor de uno de cada tres pacientes tiene depresión o ansiedad y cribarlas es clase I</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 7.8, figura 18 y tabla de recomendaciones de manejo psicosocial [1]. Elaboración propia. Prevalencias de un metaanálisis de pacientes con cardiopatía.</a:t>
            </a:r>
            <a:endParaRPr lang="en-US" sz="1000" dirty="0"/>
          </a:p>
        </p:txBody>
      </p:sp>
      <p:sp>
        <p:nvSpPr>
          <p:cNvPr id="6" name="Text 3"/>
          <p:cNvSpPr txBox="1"/>
          <p:nvPr/>
        </p:nvSpPr>
        <p:spPr>
          <a:xfrm>
            <a:off x="502920" y="1481328"/>
            <a:ext cx="5257800" cy="274320"/>
          </a:xfrm>
          <a:prstGeom prst="rect">
            <a:avLst/>
          </a:prstGeom>
          <a:noFill/>
          <a:ln/>
        </p:spPr>
        <p:txBody>
          <a:bodyPr wrap="square" lIns="0" tIns="0" rIns="0" bIns="0" rtlCol="0" anchor="t"/>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Prevalencia en pacientes con cardiopatía</a:t>
            </a:r>
            <a:endParaRPr lang="en-US" sz="1500" dirty="0"/>
          </a:p>
        </p:txBody>
      </p:sp>
      <p:sp>
        <p:nvSpPr>
          <p:cNvPr id="7" name="Shape 4"/>
          <p:cNvSpPr/>
          <p:nvPr/>
        </p:nvSpPr>
        <p:spPr>
          <a:xfrm>
            <a:off x="1508760" y="2084832"/>
            <a:ext cx="0" cy="2084832"/>
          </a:xfrm>
          <a:prstGeom prst="line">
            <a:avLst/>
          </a:prstGeom>
          <a:noFill/>
          <a:ln w="6350">
            <a:solidFill>
              <a:srgbClr val="DBE3EC"/>
            </a:solidFill>
            <a:prstDash val="solid"/>
          </a:ln>
        </p:spPr>
      </p:sp>
      <p:sp>
        <p:nvSpPr>
          <p:cNvPr id="8" name="Text 5"/>
          <p:cNvSpPr txBox="1"/>
          <p:nvPr/>
        </p:nvSpPr>
        <p:spPr>
          <a:xfrm>
            <a:off x="1234440" y="1847088"/>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0%</a:t>
            </a:r>
            <a:endParaRPr lang="en-US" sz="1100" dirty="0"/>
          </a:p>
        </p:txBody>
      </p:sp>
      <p:sp>
        <p:nvSpPr>
          <p:cNvPr id="9" name="Shape 6"/>
          <p:cNvSpPr/>
          <p:nvPr/>
        </p:nvSpPr>
        <p:spPr>
          <a:xfrm>
            <a:off x="2340864" y="2084832"/>
            <a:ext cx="0" cy="2084832"/>
          </a:xfrm>
          <a:prstGeom prst="line">
            <a:avLst/>
          </a:prstGeom>
          <a:noFill/>
          <a:ln w="6350">
            <a:solidFill>
              <a:srgbClr val="DBE3EC"/>
            </a:solidFill>
            <a:prstDash val="solid"/>
          </a:ln>
        </p:spPr>
      </p:sp>
      <p:sp>
        <p:nvSpPr>
          <p:cNvPr id="10" name="Text 7"/>
          <p:cNvSpPr txBox="1"/>
          <p:nvPr/>
        </p:nvSpPr>
        <p:spPr>
          <a:xfrm>
            <a:off x="2066544" y="1847088"/>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20%</a:t>
            </a:r>
            <a:endParaRPr lang="en-US" sz="1100" dirty="0"/>
          </a:p>
        </p:txBody>
      </p:sp>
      <p:sp>
        <p:nvSpPr>
          <p:cNvPr id="11" name="Shape 8"/>
          <p:cNvSpPr/>
          <p:nvPr/>
        </p:nvSpPr>
        <p:spPr>
          <a:xfrm>
            <a:off x="3172968" y="2084832"/>
            <a:ext cx="0" cy="2084832"/>
          </a:xfrm>
          <a:prstGeom prst="line">
            <a:avLst/>
          </a:prstGeom>
          <a:noFill/>
          <a:ln w="6350">
            <a:solidFill>
              <a:srgbClr val="DBE3EC"/>
            </a:solidFill>
            <a:prstDash val="solid"/>
          </a:ln>
        </p:spPr>
      </p:sp>
      <p:sp>
        <p:nvSpPr>
          <p:cNvPr id="12" name="Text 9"/>
          <p:cNvSpPr txBox="1"/>
          <p:nvPr/>
        </p:nvSpPr>
        <p:spPr>
          <a:xfrm>
            <a:off x="2898648" y="1847088"/>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40%</a:t>
            </a:r>
            <a:endParaRPr lang="en-US" sz="1100" dirty="0"/>
          </a:p>
        </p:txBody>
      </p:sp>
      <p:sp>
        <p:nvSpPr>
          <p:cNvPr id="13" name="Shape 10"/>
          <p:cNvSpPr/>
          <p:nvPr/>
        </p:nvSpPr>
        <p:spPr>
          <a:xfrm>
            <a:off x="4005072" y="2084832"/>
            <a:ext cx="0" cy="2084832"/>
          </a:xfrm>
          <a:prstGeom prst="line">
            <a:avLst/>
          </a:prstGeom>
          <a:noFill/>
          <a:ln w="6350">
            <a:solidFill>
              <a:srgbClr val="DBE3EC"/>
            </a:solidFill>
            <a:prstDash val="solid"/>
          </a:ln>
        </p:spPr>
      </p:sp>
      <p:sp>
        <p:nvSpPr>
          <p:cNvPr id="14" name="Text 11"/>
          <p:cNvSpPr txBox="1"/>
          <p:nvPr/>
        </p:nvSpPr>
        <p:spPr>
          <a:xfrm>
            <a:off x="3730752" y="1847088"/>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60%</a:t>
            </a:r>
            <a:endParaRPr lang="en-US" sz="1100" dirty="0"/>
          </a:p>
        </p:txBody>
      </p:sp>
      <p:sp>
        <p:nvSpPr>
          <p:cNvPr id="15" name="Shape 12"/>
          <p:cNvSpPr/>
          <p:nvPr/>
        </p:nvSpPr>
        <p:spPr>
          <a:xfrm>
            <a:off x="4837176" y="2084832"/>
            <a:ext cx="0" cy="2084832"/>
          </a:xfrm>
          <a:prstGeom prst="line">
            <a:avLst/>
          </a:prstGeom>
          <a:noFill/>
          <a:ln w="6350">
            <a:solidFill>
              <a:srgbClr val="DBE3EC"/>
            </a:solidFill>
            <a:prstDash val="solid"/>
          </a:ln>
        </p:spPr>
      </p:sp>
      <p:sp>
        <p:nvSpPr>
          <p:cNvPr id="16" name="Text 13"/>
          <p:cNvSpPr txBox="1"/>
          <p:nvPr/>
        </p:nvSpPr>
        <p:spPr>
          <a:xfrm>
            <a:off x="4562856" y="1847088"/>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80%</a:t>
            </a:r>
            <a:endParaRPr lang="en-US" sz="1100" dirty="0"/>
          </a:p>
        </p:txBody>
      </p:sp>
      <p:sp>
        <p:nvSpPr>
          <p:cNvPr id="17" name="Shape 14"/>
          <p:cNvSpPr/>
          <p:nvPr/>
        </p:nvSpPr>
        <p:spPr>
          <a:xfrm>
            <a:off x="5669280" y="2084832"/>
            <a:ext cx="0" cy="2084832"/>
          </a:xfrm>
          <a:prstGeom prst="line">
            <a:avLst/>
          </a:prstGeom>
          <a:noFill/>
          <a:ln w="6350">
            <a:solidFill>
              <a:srgbClr val="DBE3EC"/>
            </a:solidFill>
            <a:prstDash val="solid"/>
          </a:ln>
        </p:spPr>
      </p:sp>
      <p:sp>
        <p:nvSpPr>
          <p:cNvPr id="18" name="Text 15"/>
          <p:cNvSpPr txBox="1"/>
          <p:nvPr/>
        </p:nvSpPr>
        <p:spPr>
          <a:xfrm>
            <a:off x="5394960" y="1847088"/>
            <a:ext cx="548640" cy="219456"/>
          </a:xfrm>
          <a:prstGeom prst="rect">
            <a:avLst/>
          </a:prstGeom>
          <a:noFill/>
          <a:ln/>
        </p:spPr>
        <p:txBody>
          <a:bodyPr wrap="square" lIns="0" tIns="0" rIns="0" bIns="0" rtlCol="0" anchor="t"/>
          <a:lstStyle/>
          <a:p>
            <a:pPr algn="ctr" indent="0" marL="0">
              <a:buNone/>
            </a:pPr>
            <a:r>
              <a:rPr lang="en-US" sz="1100" dirty="0">
                <a:solidFill>
                  <a:srgbClr val="5F6B7A"/>
                </a:solidFill>
                <a:latin typeface="Barlow" pitchFamily="34" charset="0"/>
                <a:ea typeface="Barlow" pitchFamily="34" charset="-122"/>
                <a:cs typeface="Barlow" pitchFamily="34" charset="-120"/>
              </a:rPr>
              <a:t>100%</a:t>
            </a:r>
            <a:endParaRPr lang="en-US" sz="1100" dirty="0"/>
          </a:p>
        </p:txBody>
      </p:sp>
      <p:sp>
        <p:nvSpPr>
          <p:cNvPr id="19" name="Text 16"/>
          <p:cNvSpPr txBox="1"/>
          <p:nvPr/>
        </p:nvSpPr>
        <p:spPr>
          <a:xfrm>
            <a:off x="502920" y="2176272"/>
            <a:ext cx="932688" cy="512064"/>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Depresión</a:t>
            </a:r>
            <a:endParaRPr lang="en-US" sz="1400" dirty="0"/>
          </a:p>
        </p:txBody>
      </p:sp>
      <p:sp>
        <p:nvSpPr>
          <p:cNvPr id="20" name="Shape 17"/>
          <p:cNvSpPr/>
          <p:nvPr/>
        </p:nvSpPr>
        <p:spPr>
          <a:xfrm>
            <a:off x="1508760" y="2176272"/>
            <a:ext cx="1302243" cy="512064"/>
          </a:xfrm>
          <a:prstGeom prst="rect">
            <a:avLst/>
          </a:prstGeom>
          <a:solidFill>
            <a:srgbClr val="163A63"/>
          </a:solidFill>
          <a:ln w="12700">
            <a:solidFill>
              <a:srgbClr val="163A63"/>
            </a:solidFill>
            <a:prstDash val="solid"/>
          </a:ln>
        </p:spPr>
      </p:sp>
      <p:sp>
        <p:nvSpPr>
          <p:cNvPr id="21" name="Text 18"/>
          <p:cNvSpPr txBox="1"/>
          <p:nvPr/>
        </p:nvSpPr>
        <p:spPr>
          <a:xfrm>
            <a:off x="2884155" y="2176272"/>
            <a:ext cx="1005840" cy="512064"/>
          </a:xfrm>
          <a:prstGeom prst="rect">
            <a:avLst/>
          </a:prstGeom>
          <a:noFill/>
          <a:ln/>
        </p:spPr>
        <p:txBody>
          <a:bodyPr wrap="square" lIns="0" tIns="0" rIns="0" bIns="0" rtlCol="0" anchor="ctr"/>
          <a:lstStyle/>
          <a:p>
            <a:pPr indent="0" marL="0">
              <a:buNone/>
            </a:pPr>
            <a:r>
              <a:rPr lang="en-US" sz="1800" dirty="0">
                <a:solidFill>
                  <a:srgbClr val="13233B"/>
                </a:solidFill>
                <a:latin typeface="Barlow SemiBold" pitchFamily="34" charset="0"/>
                <a:ea typeface="Barlow SemiBold" pitchFamily="34" charset="-122"/>
                <a:cs typeface="Barlow SemiBold" pitchFamily="34" charset="-120"/>
              </a:rPr>
              <a:t>31,3%</a:t>
            </a:r>
            <a:endParaRPr lang="en-US" sz="1800" dirty="0"/>
          </a:p>
        </p:txBody>
      </p:sp>
      <p:sp>
        <p:nvSpPr>
          <p:cNvPr id="22" name="Text 19"/>
          <p:cNvSpPr txBox="1"/>
          <p:nvPr/>
        </p:nvSpPr>
        <p:spPr>
          <a:xfrm>
            <a:off x="502920" y="2843784"/>
            <a:ext cx="932688" cy="512064"/>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Ansiedad</a:t>
            </a:r>
            <a:endParaRPr lang="en-US" sz="1400" dirty="0"/>
          </a:p>
        </p:txBody>
      </p:sp>
      <p:sp>
        <p:nvSpPr>
          <p:cNvPr id="23" name="Shape 20"/>
          <p:cNvSpPr/>
          <p:nvPr/>
        </p:nvSpPr>
        <p:spPr>
          <a:xfrm>
            <a:off x="1508760" y="2843784"/>
            <a:ext cx="1368811" cy="512064"/>
          </a:xfrm>
          <a:prstGeom prst="rect">
            <a:avLst/>
          </a:prstGeom>
          <a:solidFill>
            <a:srgbClr val="163A63"/>
          </a:solidFill>
          <a:ln w="12700">
            <a:solidFill>
              <a:srgbClr val="163A63"/>
            </a:solidFill>
            <a:prstDash val="solid"/>
          </a:ln>
        </p:spPr>
      </p:sp>
      <p:sp>
        <p:nvSpPr>
          <p:cNvPr id="24" name="Text 21"/>
          <p:cNvSpPr txBox="1"/>
          <p:nvPr/>
        </p:nvSpPr>
        <p:spPr>
          <a:xfrm>
            <a:off x="2950723" y="2843784"/>
            <a:ext cx="1005840" cy="512064"/>
          </a:xfrm>
          <a:prstGeom prst="rect">
            <a:avLst/>
          </a:prstGeom>
          <a:noFill/>
          <a:ln/>
        </p:spPr>
        <p:txBody>
          <a:bodyPr wrap="square" lIns="0" tIns="0" rIns="0" bIns="0" rtlCol="0" anchor="ctr"/>
          <a:lstStyle/>
          <a:p>
            <a:pPr indent="0" marL="0">
              <a:buNone/>
            </a:pPr>
            <a:r>
              <a:rPr lang="en-US" sz="1800" dirty="0">
                <a:solidFill>
                  <a:srgbClr val="13233B"/>
                </a:solidFill>
                <a:latin typeface="Barlow SemiBold" pitchFamily="34" charset="0"/>
                <a:ea typeface="Barlow SemiBold" pitchFamily="34" charset="-122"/>
                <a:cs typeface="Barlow SemiBold" pitchFamily="34" charset="-120"/>
              </a:rPr>
              <a:t>32,9%</a:t>
            </a:r>
            <a:endParaRPr lang="en-US" sz="1800" dirty="0"/>
          </a:p>
        </p:txBody>
      </p:sp>
      <p:sp>
        <p:nvSpPr>
          <p:cNvPr id="25" name="Text 22"/>
          <p:cNvSpPr txBox="1"/>
          <p:nvPr/>
        </p:nvSpPr>
        <p:spPr>
          <a:xfrm>
            <a:off x="502920" y="3511296"/>
            <a:ext cx="932688" cy="512064"/>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Estrés</a:t>
            </a:r>
            <a:endParaRPr lang="en-US" sz="1400" dirty="0"/>
          </a:p>
        </p:txBody>
      </p:sp>
      <p:sp>
        <p:nvSpPr>
          <p:cNvPr id="26" name="Shape 23"/>
          <p:cNvSpPr/>
          <p:nvPr/>
        </p:nvSpPr>
        <p:spPr>
          <a:xfrm>
            <a:off x="1508760" y="3511296"/>
            <a:ext cx="2400620" cy="512064"/>
          </a:xfrm>
          <a:prstGeom prst="rect">
            <a:avLst/>
          </a:prstGeom>
          <a:solidFill>
            <a:srgbClr val="163A63"/>
          </a:solidFill>
          <a:ln w="12700">
            <a:solidFill>
              <a:srgbClr val="163A63"/>
            </a:solidFill>
            <a:prstDash val="solid"/>
          </a:ln>
        </p:spPr>
      </p:sp>
      <p:sp>
        <p:nvSpPr>
          <p:cNvPr id="27" name="Text 24"/>
          <p:cNvSpPr txBox="1"/>
          <p:nvPr/>
        </p:nvSpPr>
        <p:spPr>
          <a:xfrm>
            <a:off x="3982532" y="3511296"/>
            <a:ext cx="1005840" cy="512064"/>
          </a:xfrm>
          <a:prstGeom prst="rect">
            <a:avLst/>
          </a:prstGeom>
          <a:noFill/>
          <a:ln/>
        </p:spPr>
        <p:txBody>
          <a:bodyPr wrap="square" lIns="0" tIns="0" rIns="0" bIns="0" rtlCol="0" anchor="ctr"/>
          <a:lstStyle/>
          <a:p>
            <a:pPr indent="0" marL="0">
              <a:buNone/>
            </a:pPr>
            <a:r>
              <a:rPr lang="en-US" sz="1800" dirty="0">
                <a:solidFill>
                  <a:srgbClr val="13233B"/>
                </a:solidFill>
                <a:latin typeface="Barlow SemiBold" pitchFamily="34" charset="0"/>
                <a:ea typeface="Barlow SemiBold" pitchFamily="34" charset="-122"/>
                <a:cs typeface="Barlow SemiBold" pitchFamily="34" charset="-120"/>
              </a:rPr>
              <a:t>57,7%</a:t>
            </a:r>
            <a:endParaRPr lang="en-US" sz="1800" dirty="0"/>
          </a:p>
        </p:txBody>
      </p:sp>
      <p:sp>
        <p:nvSpPr>
          <p:cNvPr id="28" name="Shape 25"/>
          <p:cNvSpPr/>
          <p:nvPr/>
        </p:nvSpPr>
        <p:spPr>
          <a:xfrm>
            <a:off x="502920" y="4334256"/>
            <a:ext cx="5257800" cy="1645920"/>
          </a:xfrm>
          <a:prstGeom prst="roundRect">
            <a:avLst>
              <a:gd name="adj" fmla="val 3889"/>
            </a:avLst>
          </a:prstGeom>
          <a:solidFill>
            <a:srgbClr val="F2F5F9"/>
          </a:solidFill>
          <a:ln w="9525">
            <a:solidFill>
              <a:srgbClr val="F2F5F9"/>
            </a:solidFill>
            <a:prstDash val="solid"/>
          </a:ln>
        </p:spPr>
      </p:sp>
      <p:sp>
        <p:nvSpPr>
          <p:cNvPr id="29" name="Text 26"/>
          <p:cNvSpPr/>
          <p:nvPr/>
        </p:nvSpPr>
        <p:spPr>
          <a:xfrm>
            <a:off x="658368" y="4453128"/>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C</a:t>
            </a:r>
            <a:endParaRPr lang="en-US" sz="1200" dirty="0"/>
          </a:p>
        </p:txBody>
      </p:sp>
      <p:sp>
        <p:nvSpPr>
          <p:cNvPr id="30" name="Text 27"/>
          <p:cNvSpPr txBox="1"/>
          <p:nvPr/>
        </p:nvSpPr>
        <p:spPr>
          <a:xfrm>
            <a:off x="1417320" y="4425696"/>
            <a:ext cx="4206240" cy="310896"/>
          </a:xfrm>
          <a:prstGeom prst="rect">
            <a:avLst/>
          </a:prstGeom>
          <a:noFill/>
          <a:ln/>
        </p:spPr>
        <p:txBody>
          <a:bodyPr wrap="square" lIns="0" tIns="0" rIns="0" bIns="0" rtlCol="0" anchor="ctr"/>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Primero, cribar</a:t>
            </a:r>
            <a:endParaRPr lang="en-US" sz="1500" dirty="0"/>
          </a:p>
        </p:txBody>
      </p:sp>
      <p:sp>
        <p:nvSpPr>
          <p:cNvPr id="31" name="Text 28"/>
          <p:cNvSpPr txBox="1"/>
          <p:nvPr/>
        </p:nvSpPr>
        <p:spPr>
          <a:xfrm>
            <a:off x="658368" y="4818888"/>
            <a:ext cx="4965192" cy="1115568"/>
          </a:xfrm>
          <a:prstGeom prst="rect">
            <a:avLst/>
          </a:prstGeom>
          <a:noFill/>
          <a:ln/>
        </p:spPr>
        <p:txBody>
          <a:bodyPr wrap="square" lIns="0" tIns="0" rIns="0" bIns="0" rtlCol="0" anchor="t"/>
          <a:lstStyle/>
          <a:p>
            <a:pPr indent="0" marL="0">
              <a:buNone/>
            </a:pPr>
            <a:r>
              <a:rPr lang="en-US" sz="1400" dirty="0">
                <a:solidFill>
                  <a:srgbClr val="13233B"/>
                </a:solidFill>
                <a:latin typeface="Barlow" pitchFamily="34" charset="0"/>
                <a:ea typeface="Barlow" pitchFamily="34" charset="-122"/>
                <a:cs typeface="Barlow" pitchFamily="34" charset="-120"/>
              </a:rPr>
              <a:t>Con una herramienta breve y validada como PHQ-2 o PHQ-9, GAD-2 o GAD-7, HADS, CES-D o CDI-SF, para orientar la derivación y el tratamiento.</a:t>
            </a:r>
            <a:endParaRPr lang="en-US" sz="1400" dirty="0"/>
          </a:p>
        </p:txBody>
      </p:sp>
      <p:sp>
        <p:nvSpPr>
          <p:cNvPr id="32" name="Text 29"/>
          <p:cNvSpPr txBox="1"/>
          <p:nvPr/>
        </p:nvSpPr>
        <p:spPr>
          <a:xfrm>
            <a:off x="6035040" y="1481328"/>
            <a:ext cx="5650992" cy="274320"/>
          </a:xfrm>
          <a:prstGeom prst="rect">
            <a:avLst/>
          </a:prstGeom>
          <a:noFill/>
          <a:ln/>
        </p:spPr>
        <p:txBody>
          <a:bodyPr wrap="square" lIns="0" tIns="0" rIns="0" bIns="0" rtlCol="0" anchor="t"/>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Después, cada paciente con lo suyo</a:t>
            </a:r>
            <a:endParaRPr lang="en-US" sz="1500" dirty="0"/>
          </a:p>
        </p:txBody>
      </p:sp>
      <p:sp>
        <p:nvSpPr>
          <p:cNvPr id="33" name="Shape 30"/>
          <p:cNvSpPr/>
          <p:nvPr/>
        </p:nvSpPr>
        <p:spPr>
          <a:xfrm>
            <a:off x="6035040" y="1847088"/>
            <a:ext cx="5650992" cy="640080"/>
          </a:xfrm>
          <a:prstGeom prst="roundRect">
            <a:avLst>
              <a:gd name="adj" fmla="val 10000"/>
            </a:avLst>
          </a:prstGeom>
          <a:solidFill>
            <a:srgbClr val="F2F5F9"/>
          </a:solidFill>
          <a:ln w="9525">
            <a:solidFill>
              <a:srgbClr val="F2F5F9"/>
            </a:solidFill>
            <a:prstDash val="solid"/>
          </a:ln>
        </p:spPr>
      </p:sp>
      <p:sp>
        <p:nvSpPr>
          <p:cNvPr id="34" name="Text 31"/>
          <p:cNvSpPr/>
          <p:nvPr/>
        </p:nvSpPr>
        <p:spPr>
          <a:xfrm>
            <a:off x="6153912" y="2034540"/>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B1</a:t>
            </a:r>
            <a:endParaRPr lang="en-US" sz="1200" dirty="0"/>
          </a:p>
        </p:txBody>
      </p:sp>
      <p:sp>
        <p:nvSpPr>
          <p:cNvPr id="35" name="Text 32"/>
          <p:cNvSpPr txBox="1"/>
          <p:nvPr/>
        </p:nvSpPr>
        <p:spPr>
          <a:xfrm>
            <a:off x="6903720" y="1874520"/>
            <a:ext cx="4663440" cy="585216"/>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Terapia cognitivo-conductual</a:t>
            </a:r>
            <a:endParaRPr lang="en-US" sz="1400" dirty="0"/>
          </a:p>
          <a:p>
            <a:pPr indent="0" marL="0">
              <a:buNone/>
            </a:pPr>
            <a:r>
              <a:rPr lang="en-US" sz="1250" dirty="0">
                <a:solidFill>
                  <a:srgbClr val="44505F"/>
                </a:solidFill>
                <a:latin typeface="Barlow" pitchFamily="34" charset="0"/>
                <a:ea typeface="Barlow" pitchFamily="34" charset="-122"/>
                <a:cs typeface="Barlow" pitchFamily="34" charset="-120"/>
              </a:rPr>
              <a:t>Coronarios, insuficiencia cardiaca y desfibrilador</a:t>
            </a:r>
            <a:endParaRPr lang="en-US" sz="1400" dirty="0"/>
          </a:p>
        </p:txBody>
      </p:sp>
      <p:sp>
        <p:nvSpPr>
          <p:cNvPr id="36" name="Shape 33"/>
          <p:cNvSpPr/>
          <p:nvPr/>
        </p:nvSpPr>
        <p:spPr>
          <a:xfrm>
            <a:off x="6035040" y="2532888"/>
            <a:ext cx="5650992" cy="640080"/>
          </a:xfrm>
          <a:prstGeom prst="roundRect">
            <a:avLst>
              <a:gd name="adj" fmla="val 10000"/>
            </a:avLst>
          </a:prstGeom>
          <a:solidFill>
            <a:srgbClr val="F2F5F9"/>
          </a:solidFill>
          <a:ln w="9525">
            <a:solidFill>
              <a:srgbClr val="F2F5F9"/>
            </a:solidFill>
            <a:prstDash val="solid"/>
          </a:ln>
        </p:spPr>
      </p:sp>
      <p:sp>
        <p:nvSpPr>
          <p:cNvPr id="37" name="Text 34"/>
          <p:cNvSpPr/>
          <p:nvPr/>
        </p:nvSpPr>
        <p:spPr>
          <a:xfrm>
            <a:off x="6153912" y="2720340"/>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B1</a:t>
            </a:r>
            <a:endParaRPr lang="en-US" sz="1200" dirty="0"/>
          </a:p>
        </p:txBody>
      </p:sp>
      <p:sp>
        <p:nvSpPr>
          <p:cNvPr id="38" name="Text 35"/>
          <p:cNvSpPr txBox="1"/>
          <p:nvPr/>
        </p:nvSpPr>
        <p:spPr>
          <a:xfrm>
            <a:off x="6903720" y="2560320"/>
            <a:ext cx="4663440" cy="585216"/>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Intervenciones psicológicas</a:t>
            </a:r>
            <a:endParaRPr lang="en-US" sz="1400" dirty="0"/>
          </a:p>
          <a:p>
            <a:pPr indent="0" marL="0">
              <a:buNone/>
            </a:pPr>
            <a:r>
              <a:rPr lang="en-US" sz="1250" dirty="0">
                <a:solidFill>
                  <a:srgbClr val="44505F"/>
                </a:solidFill>
                <a:latin typeface="Barlow" pitchFamily="34" charset="0"/>
                <a:ea typeface="Barlow" pitchFamily="34" charset="-122"/>
                <a:cs typeface="Barlow" pitchFamily="34" charset="-120"/>
              </a:rPr>
              <a:t>Coronarios e insuficiencia cardiaca</a:t>
            </a:r>
            <a:endParaRPr lang="en-US" sz="1400" dirty="0"/>
          </a:p>
        </p:txBody>
      </p:sp>
      <p:sp>
        <p:nvSpPr>
          <p:cNvPr id="39" name="Shape 36"/>
          <p:cNvSpPr/>
          <p:nvPr/>
        </p:nvSpPr>
        <p:spPr>
          <a:xfrm>
            <a:off x="6035040" y="3218688"/>
            <a:ext cx="5650992" cy="640080"/>
          </a:xfrm>
          <a:prstGeom prst="roundRect">
            <a:avLst>
              <a:gd name="adj" fmla="val 10000"/>
            </a:avLst>
          </a:prstGeom>
          <a:solidFill>
            <a:srgbClr val="F2F5F9"/>
          </a:solidFill>
          <a:ln w="9525">
            <a:solidFill>
              <a:srgbClr val="F2F5F9"/>
            </a:solidFill>
            <a:prstDash val="solid"/>
          </a:ln>
        </p:spPr>
      </p:sp>
      <p:sp>
        <p:nvSpPr>
          <p:cNvPr id="40" name="Text 37"/>
          <p:cNvSpPr/>
          <p:nvPr/>
        </p:nvSpPr>
        <p:spPr>
          <a:xfrm>
            <a:off x="6153912" y="3406140"/>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B1</a:t>
            </a:r>
            <a:endParaRPr lang="en-US" sz="1200" dirty="0"/>
          </a:p>
        </p:txBody>
      </p:sp>
      <p:sp>
        <p:nvSpPr>
          <p:cNvPr id="41" name="Text 38"/>
          <p:cNvSpPr txBox="1"/>
          <p:nvPr/>
        </p:nvSpPr>
        <p:spPr>
          <a:xfrm>
            <a:off x="6903720" y="3246120"/>
            <a:ext cx="4663440" cy="585216"/>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Telemonitorización y programas por ordenador o móvil</a:t>
            </a:r>
            <a:endParaRPr lang="en-US" sz="1400" dirty="0"/>
          </a:p>
          <a:p>
            <a:pPr indent="0" marL="0">
              <a:buNone/>
            </a:pPr>
            <a:r>
              <a:rPr lang="en-US" sz="1250" dirty="0">
                <a:solidFill>
                  <a:srgbClr val="44505F"/>
                </a:solidFill>
                <a:latin typeface="Barlow" pitchFamily="34" charset="0"/>
                <a:ea typeface="Barlow" pitchFamily="34" charset="-122"/>
                <a:cs typeface="Barlow" pitchFamily="34" charset="-120"/>
              </a:rPr>
              <a:t>Coronarios e insuficiencia cardiaca</a:t>
            </a:r>
            <a:endParaRPr lang="en-US" sz="1400" dirty="0"/>
          </a:p>
        </p:txBody>
      </p:sp>
      <p:sp>
        <p:nvSpPr>
          <p:cNvPr id="42" name="Shape 39"/>
          <p:cNvSpPr/>
          <p:nvPr/>
        </p:nvSpPr>
        <p:spPr>
          <a:xfrm>
            <a:off x="6035040" y="3904488"/>
            <a:ext cx="5650992" cy="640080"/>
          </a:xfrm>
          <a:prstGeom prst="roundRect">
            <a:avLst>
              <a:gd name="adj" fmla="val 10000"/>
            </a:avLst>
          </a:prstGeom>
          <a:solidFill>
            <a:srgbClr val="F2F5F9"/>
          </a:solidFill>
          <a:ln w="9525">
            <a:solidFill>
              <a:srgbClr val="F2F5F9"/>
            </a:solidFill>
            <a:prstDash val="solid"/>
          </a:ln>
        </p:spPr>
      </p:sp>
      <p:sp>
        <p:nvSpPr>
          <p:cNvPr id="43" name="Text 40"/>
          <p:cNvSpPr/>
          <p:nvPr/>
        </p:nvSpPr>
        <p:spPr>
          <a:xfrm>
            <a:off x="6153912" y="4091940"/>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B2</a:t>
            </a:r>
            <a:endParaRPr lang="en-US" sz="1200" dirty="0"/>
          </a:p>
        </p:txBody>
      </p:sp>
      <p:sp>
        <p:nvSpPr>
          <p:cNvPr id="44" name="Text 41"/>
          <p:cNvSpPr txBox="1"/>
          <p:nvPr/>
        </p:nvSpPr>
        <p:spPr>
          <a:xfrm>
            <a:off x="6903720" y="3931920"/>
            <a:ext cx="4663440" cy="585216"/>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Atención plena</a:t>
            </a:r>
            <a:endParaRPr lang="en-US" sz="1400" dirty="0"/>
          </a:p>
          <a:p>
            <a:pPr indent="0" marL="0">
              <a:buNone/>
            </a:pPr>
            <a:r>
              <a:rPr lang="en-US" sz="1250" dirty="0">
                <a:solidFill>
                  <a:srgbClr val="44505F"/>
                </a:solidFill>
                <a:latin typeface="Barlow" pitchFamily="34" charset="0"/>
                <a:ea typeface="Barlow" pitchFamily="34" charset="-122"/>
                <a:cs typeface="Barlow" pitchFamily="34" charset="-120"/>
              </a:rPr>
              <a:t>Coronarios: depresión, ansiedad, estrés y presión arterial</a:t>
            </a:r>
            <a:endParaRPr lang="en-US" sz="1400" dirty="0"/>
          </a:p>
        </p:txBody>
      </p:sp>
      <p:sp>
        <p:nvSpPr>
          <p:cNvPr id="45" name="Shape 42"/>
          <p:cNvSpPr/>
          <p:nvPr/>
        </p:nvSpPr>
        <p:spPr>
          <a:xfrm>
            <a:off x="6035040" y="4590288"/>
            <a:ext cx="5650992" cy="640080"/>
          </a:xfrm>
          <a:prstGeom prst="roundRect">
            <a:avLst>
              <a:gd name="adj" fmla="val 10000"/>
            </a:avLst>
          </a:prstGeom>
          <a:solidFill>
            <a:srgbClr val="F2F5F9"/>
          </a:solidFill>
          <a:ln w="9525">
            <a:solidFill>
              <a:srgbClr val="F2F5F9"/>
            </a:solidFill>
            <a:prstDash val="solid"/>
          </a:ln>
        </p:spPr>
      </p:sp>
      <p:sp>
        <p:nvSpPr>
          <p:cNvPr id="46" name="Text 43"/>
          <p:cNvSpPr/>
          <p:nvPr/>
        </p:nvSpPr>
        <p:spPr>
          <a:xfrm>
            <a:off x="6153912" y="4777740"/>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B2</a:t>
            </a:r>
            <a:endParaRPr lang="en-US" sz="1200" dirty="0"/>
          </a:p>
        </p:txBody>
      </p:sp>
      <p:sp>
        <p:nvSpPr>
          <p:cNvPr id="47" name="Text 44"/>
          <p:cNvSpPr txBox="1"/>
          <p:nvPr/>
        </p:nvSpPr>
        <p:spPr>
          <a:xfrm>
            <a:off x="6903720" y="4617720"/>
            <a:ext cx="4663440" cy="585216"/>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Asesoramiento psicológico</a:t>
            </a:r>
            <a:endParaRPr lang="en-US" sz="1400" dirty="0"/>
          </a:p>
          <a:p>
            <a:pPr indent="0" marL="0">
              <a:buNone/>
            </a:pPr>
            <a:r>
              <a:rPr lang="en-US" sz="1250" dirty="0">
                <a:solidFill>
                  <a:srgbClr val="44505F"/>
                </a:solidFill>
                <a:latin typeface="Barlow" pitchFamily="34" charset="0"/>
                <a:ea typeface="Barlow" pitchFamily="34" charset="-122"/>
                <a:cs typeface="Barlow" pitchFamily="34" charset="-120"/>
              </a:rPr>
              <a:t>Coronarios: facilita volver antes al trabajo</a:t>
            </a:r>
            <a:endParaRPr lang="en-US" sz="1400" dirty="0"/>
          </a:p>
        </p:txBody>
      </p:sp>
      <p:sp>
        <p:nvSpPr>
          <p:cNvPr id="48" name="Shape 45"/>
          <p:cNvSpPr/>
          <p:nvPr/>
        </p:nvSpPr>
        <p:spPr>
          <a:xfrm>
            <a:off x="6035040" y="5276088"/>
            <a:ext cx="5650992" cy="640080"/>
          </a:xfrm>
          <a:prstGeom prst="roundRect">
            <a:avLst>
              <a:gd name="adj" fmla="val 10000"/>
            </a:avLst>
          </a:prstGeom>
          <a:solidFill>
            <a:srgbClr val="F2F5F9"/>
          </a:solidFill>
          <a:ln w="9525">
            <a:solidFill>
              <a:srgbClr val="F2F5F9"/>
            </a:solidFill>
            <a:prstDash val="solid"/>
          </a:ln>
        </p:spPr>
      </p:sp>
      <p:sp>
        <p:nvSpPr>
          <p:cNvPr id="49" name="Text 46"/>
          <p:cNvSpPr/>
          <p:nvPr/>
        </p:nvSpPr>
        <p:spPr>
          <a:xfrm>
            <a:off x="6153912" y="5463540"/>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B2</a:t>
            </a:r>
            <a:endParaRPr lang="en-US" sz="1200" dirty="0"/>
          </a:p>
        </p:txBody>
      </p:sp>
      <p:sp>
        <p:nvSpPr>
          <p:cNvPr id="50" name="Text 47"/>
          <p:cNvSpPr txBox="1"/>
          <p:nvPr/>
        </p:nvSpPr>
        <p:spPr>
          <a:xfrm>
            <a:off x="6903720" y="5303520"/>
            <a:ext cx="4663440" cy="585216"/>
          </a:xfrm>
          <a:prstGeom prst="rect">
            <a:avLst/>
          </a:prstGeom>
          <a:noFill/>
          <a:ln/>
        </p:spPr>
        <p:txBody>
          <a:bodyPr wrap="square" lIns="0" tIns="0" rIns="0" bIns="0" rtlCol="0" anchor="ctr"/>
          <a:lstStyle/>
          <a:p>
            <a:pPr indent="0" marL="0">
              <a:buNone/>
            </a:pPr>
            <a:r>
              <a:rPr lang="en-US" sz="1400" dirty="0">
                <a:solidFill>
                  <a:srgbClr val="13233B"/>
                </a:solidFill>
                <a:latin typeface="Barlow SemiBold" pitchFamily="34" charset="0"/>
                <a:ea typeface="Barlow SemiBold" pitchFamily="34" charset="-122"/>
                <a:cs typeface="Barlow SemiBold" pitchFamily="34" charset="-120"/>
              </a:rPr>
              <a:t>Inhibidor selectivo de la recaptación de serotonina</a:t>
            </a:r>
            <a:endParaRPr lang="en-US" sz="1400" dirty="0"/>
          </a:p>
          <a:p>
            <a:pPr indent="0" marL="0">
              <a:buNone/>
            </a:pPr>
            <a:r>
              <a:rPr lang="en-US" sz="1250" dirty="0">
                <a:solidFill>
                  <a:srgbClr val="44505F"/>
                </a:solidFill>
                <a:latin typeface="Barlow" pitchFamily="34" charset="0"/>
                <a:ea typeface="Barlow" pitchFamily="34" charset="-122"/>
                <a:cs typeface="Barlow" pitchFamily="34" charset="-120"/>
              </a:rPr>
              <a:t>Cardiopatía isquémica con depresión mayor moderada o grave</a:t>
            </a:r>
            <a:endParaRPr lang="en-US" sz="140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4 · LO DEMÁS DEL PROGRAMA</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La sexualidad, el trabajo y el entorno también entran en la rehabilitación</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apartados 7.9, 7.11 y 7.12 [1]; nitratos, Cheitlin MD, et al. Circulation 1999 [12] y Herrmann HC, et al. N Engl J Med 2000 [13]. Elaboración propia.</a:t>
            </a:r>
            <a:endParaRPr lang="en-US" sz="1000" dirty="0"/>
          </a:p>
        </p:txBody>
      </p:sp>
      <p:sp>
        <p:nvSpPr>
          <p:cNvPr id="6" name="Shape 3"/>
          <p:cNvSpPr/>
          <p:nvPr/>
        </p:nvSpPr>
        <p:spPr>
          <a:xfrm>
            <a:off x="502920" y="1481328"/>
            <a:ext cx="3605784" cy="4498848"/>
          </a:xfrm>
          <a:prstGeom prst="roundRect">
            <a:avLst>
              <a:gd name="adj" fmla="val 1775"/>
            </a:avLst>
          </a:prstGeom>
          <a:solidFill>
            <a:srgbClr val="F2F5F9"/>
          </a:solidFill>
          <a:ln w="9525">
            <a:solidFill>
              <a:srgbClr val="F2F5F9"/>
            </a:solidFill>
            <a:prstDash val="solid"/>
          </a:ln>
        </p:spPr>
      </p:sp>
      <p:sp>
        <p:nvSpPr>
          <p:cNvPr id="7" name="Shape 4"/>
          <p:cNvSpPr/>
          <p:nvPr/>
        </p:nvSpPr>
        <p:spPr>
          <a:xfrm>
            <a:off x="658368" y="1609344"/>
            <a:ext cx="457200" cy="457200"/>
          </a:xfrm>
          <a:prstGeom prst="ellipse">
            <a:avLst/>
          </a:prstGeom>
          <a:solidFill>
            <a:srgbClr val="E6EDF5"/>
          </a:solidFill>
          <a:ln w="9525">
            <a:solidFill>
              <a:srgbClr val="E6EDF5"/>
            </a:solidFill>
            <a:prstDash val="solid"/>
          </a:ln>
        </p:spPr>
      </p:sp>
      <p:pic>
        <p:nvPicPr>
          <p:cNvPr id="8" name="Image 0" descr="preencoded.png">    </p:cNvPr>
          <p:cNvPicPr>
            <a:picLocks noChangeAspect="1"/>
          </p:cNvPicPr>
          <p:nvPr/>
        </p:nvPicPr>
        <p:blipFill>
          <a:blip r:embed="rId1"/>
          <a:stretch>
            <a:fillRect/>
          </a:stretch>
        </p:blipFill>
        <p:spPr>
          <a:xfrm>
            <a:off x="754380" y="1705356"/>
            <a:ext cx="265176" cy="265176"/>
          </a:xfrm>
          <a:prstGeom prst="rect">
            <a:avLst/>
          </a:prstGeom>
        </p:spPr>
      </p:pic>
      <p:sp>
        <p:nvSpPr>
          <p:cNvPr id="9" name="Text 5"/>
          <p:cNvSpPr txBox="1"/>
          <p:nvPr/>
        </p:nvSpPr>
        <p:spPr>
          <a:xfrm>
            <a:off x="1234440" y="1609344"/>
            <a:ext cx="2737104" cy="457200"/>
          </a:xfrm>
          <a:prstGeom prst="rect">
            <a:avLst/>
          </a:prstGeom>
          <a:noFill/>
          <a:ln/>
        </p:spPr>
        <p:txBody>
          <a:bodyPr wrap="square" lIns="0" tIns="0" rIns="0" bIns="0" rtlCol="0" anchor="ctr"/>
          <a:lstStyle/>
          <a:p>
            <a:pPr indent="0" marL="0">
              <a:buNone/>
            </a:pPr>
            <a:r>
              <a:rPr lang="en-US" sz="1800" dirty="0">
                <a:solidFill>
                  <a:srgbClr val="163A63"/>
                </a:solidFill>
                <a:latin typeface="Barlow SemiBold" pitchFamily="34" charset="0"/>
                <a:ea typeface="Barlow SemiBold" pitchFamily="34" charset="-122"/>
                <a:cs typeface="Barlow SemiBold" pitchFamily="34" charset="-120"/>
              </a:rPr>
              <a:t>Sexualidad</a:t>
            </a:r>
            <a:endParaRPr lang="en-US" sz="1800" dirty="0"/>
          </a:p>
        </p:txBody>
      </p:sp>
      <p:sp>
        <p:nvSpPr>
          <p:cNvPr id="10" name="Text 6"/>
          <p:cNvSpPr txBox="1"/>
          <p:nvPr/>
        </p:nvSpPr>
        <p:spPr>
          <a:xfrm>
            <a:off x="667512" y="2139696"/>
            <a:ext cx="3331464" cy="457200"/>
          </a:xfrm>
          <a:prstGeom prst="rect">
            <a:avLst/>
          </a:prstGeom>
          <a:noFill/>
          <a:ln/>
        </p:spPr>
        <p:txBody>
          <a:bodyPr wrap="square" lIns="0" tIns="0" rIns="0" bIns="0" rtlCol="0" anchor="ctr"/>
          <a:lstStyle/>
          <a:p>
            <a:pPr indent="0" marL="0">
              <a:buNone/>
            </a:pPr>
            <a:r>
              <a:rPr lang="en-US" sz="2500" dirty="0">
                <a:solidFill>
                  <a:srgbClr val="13233B"/>
                </a:solidFill>
                <a:latin typeface="Barlow SemiBold" pitchFamily="34" charset="0"/>
                <a:ea typeface="Barlow SemiBold" pitchFamily="34" charset="-122"/>
                <a:cs typeface="Barlow SemiBold" pitchFamily="34" charset="-120"/>
              </a:rPr>
              <a:t>62,6%</a:t>
            </a:r>
            <a:endParaRPr lang="en-US" sz="2500" dirty="0"/>
          </a:p>
        </p:txBody>
      </p:sp>
      <p:sp>
        <p:nvSpPr>
          <p:cNvPr id="11" name="Text 7"/>
          <p:cNvSpPr txBox="1"/>
          <p:nvPr/>
        </p:nvSpPr>
        <p:spPr>
          <a:xfrm>
            <a:off x="667512" y="2596896"/>
            <a:ext cx="3313176" cy="457200"/>
          </a:xfrm>
          <a:prstGeom prst="rect">
            <a:avLst/>
          </a:prstGeom>
          <a:noFill/>
          <a:ln/>
        </p:spPr>
        <p:txBody>
          <a:bodyPr wrap="square" lIns="0" tIns="0" rIns="0" bIns="0" rtlCol="0" anchor="t"/>
          <a:lstStyle/>
          <a:p>
            <a:pPr indent="0" marL="0">
              <a:buNone/>
            </a:pPr>
            <a:r>
              <a:rPr lang="en-US" sz="1250" dirty="0">
                <a:solidFill>
                  <a:srgbClr val="44505F"/>
                </a:solidFill>
                <a:latin typeface="Barlow" pitchFamily="34" charset="0"/>
                <a:ea typeface="Barlow" pitchFamily="34" charset="-122"/>
                <a:cs typeface="Barlow" pitchFamily="34" charset="-120"/>
              </a:rPr>
              <a:t>con disfunción sexual, según estimación global</a:t>
            </a:r>
            <a:endParaRPr lang="en-US" sz="1250" dirty="0"/>
          </a:p>
        </p:txBody>
      </p:sp>
      <p:sp>
        <p:nvSpPr>
          <p:cNvPr id="12" name="Text 8"/>
          <p:cNvSpPr/>
          <p:nvPr/>
        </p:nvSpPr>
        <p:spPr>
          <a:xfrm>
            <a:off x="667512" y="3127248"/>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B2</a:t>
            </a:r>
            <a:endParaRPr lang="en-US" sz="1200" dirty="0"/>
          </a:p>
        </p:txBody>
      </p:sp>
      <p:sp>
        <p:nvSpPr>
          <p:cNvPr id="13" name="Text 9"/>
          <p:cNvSpPr txBox="1"/>
          <p:nvPr/>
        </p:nvSpPr>
        <p:spPr>
          <a:xfrm>
            <a:off x="1399032" y="3099816"/>
            <a:ext cx="2581656" cy="420624"/>
          </a:xfrm>
          <a:prstGeom prst="rect">
            <a:avLst/>
          </a:prstGeom>
          <a:noFill/>
          <a:ln/>
        </p:spPr>
        <p:txBody>
          <a:bodyPr wrap="square" lIns="0" tIns="0" rIns="0" bIns="0" rtlCol="0" anchor="t"/>
          <a:lstStyle/>
          <a:p>
            <a:pPr indent="0" marL="0">
              <a:buNone/>
            </a:pPr>
            <a:r>
              <a:rPr lang="en-US" sz="1250" dirty="0">
                <a:solidFill>
                  <a:srgbClr val="13233B"/>
                </a:solidFill>
                <a:latin typeface="Barlow" pitchFamily="34" charset="0"/>
                <a:ea typeface="Barlow" pitchFamily="34" charset="-122"/>
                <a:cs typeface="Barlow" pitchFamily="34" charset="-120"/>
              </a:rPr>
              <a:t>Cribar la función sexual, en hombres y mujeres</a:t>
            </a:r>
            <a:endParaRPr lang="en-US" sz="1250" dirty="0"/>
          </a:p>
        </p:txBody>
      </p:sp>
      <p:sp>
        <p:nvSpPr>
          <p:cNvPr id="14" name="Text 10"/>
          <p:cNvSpPr/>
          <p:nvPr/>
        </p:nvSpPr>
        <p:spPr>
          <a:xfrm>
            <a:off x="667512" y="3584448"/>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B2</a:t>
            </a:r>
            <a:endParaRPr lang="en-US" sz="1200" dirty="0"/>
          </a:p>
        </p:txBody>
      </p:sp>
      <p:sp>
        <p:nvSpPr>
          <p:cNvPr id="15" name="Text 11"/>
          <p:cNvSpPr txBox="1"/>
          <p:nvPr/>
        </p:nvSpPr>
        <p:spPr>
          <a:xfrm>
            <a:off x="1399032" y="3557016"/>
            <a:ext cx="2581656" cy="420624"/>
          </a:xfrm>
          <a:prstGeom prst="rect">
            <a:avLst/>
          </a:prstGeom>
          <a:noFill/>
          <a:ln/>
        </p:spPr>
        <p:txBody>
          <a:bodyPr wrap="square" lIns="0" tIns="0" rIns="0" bIns="0" rtlCol="0" anchor="t"/>
          <a:lstStyle/>
          <a:p>
            <a:pPr indent="0" marL="0">
              <a:buNone/>
            </a:pPr>
            <a:r>
              <a:rPr lang="en-US" sz="1250" dirty="0">
                <a:solidFill>
                  <a:srgbClr val="13233B"/>
                </a:solidFill>
                <a:latin typeface="Barlow" pitchFamily="34" charset="0"/>
                <a:ea typeface="Barlow" pitchFamily="34" charset="-122"/>
                <a:cs typeface="Barlow" pitchFamily="34" charset="-120"/>
              </a:rPr>
              <a:t>Rehabilitación sexual si hay disfunción</a:t>
            </a:r>
            <a:endParaRPr lang="en-US" sz="1250" dirty="0"/>
          </a:p>
        </p:txBody>
      </p:sp>
      <p:sp>
        <p:nvSpPr>
          <p:cNvPr id="16" name="Text 12"/>
          <p:cNvSpPr/>
          <p:nvPr/>
        </p:nvSpPr>
        <p:spPr>
          <a:xfrm>
            <a:off x="667512" y="4041648"/>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C</a:t>
            </a:r>
            <a:endParaRPr lang="en-US" sz="1200" dirty="0"/>
          </a:p>
        </p:txBody>
      </p:sp>
      <p:sp>
        <p:nvSpPr>
          <p:cNvPr id="17" name="Text 13"/>
          <p:cNvSpPr txBox="1"/>
          <p:nvPr/>
        </p:nvSpPr>
        <p:spPr>
          <a:xfrm>
            <a:off x="1399032" y="4014216"/>
            <a:ext cx="2581656" cy="420624"/>
          </a:xfrm>
          <a:prstGeom prst="rect">
            <a:avLst/>
          </a:prstGeom>
          <a:noFill/>
          <a:ln/>
        </p:spPr>
        <p:txBody>
          <a:bodyPr wrap="square" lIns="0" tIns="0" rIns="0" bIns="0" rtlCol="0" anchor="t"/>
          <a:lstStyle/>
          <a:p>
            <a:pPr indent="0" marL="0">
              <a:buNone/>
            </a:pPr>
            <a:r>
              <a:rPr lang="en-US" sz="1250" dirty="0">
                <a:solidFill>
                  <a:srgbClr val="13233B"/>
                </a:solidFill>
                <a:latin typeface="Barlow" pitchFamily="34" charset="0"/>
                <a:ea typeface="Barlow" pitchFamily="34" charset="-122"/>
                <a:cs typeface="Barlow" pitchFamily="34" charset="-120"/>
              </a:rPr>
              <a:t>Consejo sexual dentro del programa</a:t>
            </a:r>
            <a:endParaRPr lang="en-US" sz="1250" dirty="0"/>
          </a:p>
        </p:txBody>
      </p:sp>
      <p:sp>
        <p:nvSpPr>
          <p:cNvPr id="18" name="Shape 14"/>
          <p:cNvSpPr/>
          <p:nvPr/>
        </p:nvSpPr>
        <p:spPr>
          <a:xfrm>
            <a:off x="667512" y="4471416"/>
            <a:ext cx="3276600" cy="0"/>
          </a:xfrm>
          <a:prstGeom prst="line">
            <a:avLst/>
          </a:prstGeom>
          <a:noFill/>
          <a:ln w="9525">
            <a:solidFill>
              <a:srgbClr val="B5C7DA"/>
            </a:solidFill>
            <a:prstDash val="solid"/>
          </a:ln>
        </p:spPr>
      </p:sp>
      <p:sp>
        <p:nvSpPr>
          <p:cNvPr id="19" name="Text 15"/>
          <p:cNvSpPr txBox="1"/>
          <p:nvPr/>
        </p:nvSpPr>
        <p:spPr>
          <a:xfrm>
            <a:off x="667512" y="4517136"/>
            <a:ext cx="3294888" cy="1408176"/>
          </a:xfrm>
          <a:prstGeom prst="rect">
            <a:avLst/>
          </a:prstGeom>
          <a:noFill/>
          <a:ln/>
        </p:spPr>
        <p:txBody>
          <a:bodyPr wrap="square" lIns="0" tIns="0" rIns="0" bIns="0" rtlCol="0" anchor="t"/>
          <a:lstStyle/>
          <a:p>
            <a:pPr indent="0" marL="0">
              <a:buNone/>
            </a:pPr>
            <a:r>
              <a:rPr lang="en-US" sz="1300" dirty="0">
                <a:solidFill>
                  <a:srgbClr val="13233B"/>
                </a:solidFill>
                <a:latin typeface="Barlow" pitchFamily="34" charset="0"/>
                <a:ea typeface="Barlow" pitchFamily="34" charset="-122"/>
                <a:cs typeface="Barlow" pitchFamily="34" charset="-120"/>
              </a:rPr>
              <a:t>Sildenafilo, en general seguro con cardiopatía estable. La contraindicación con nitratos sigue vigente: está en las referencias que cita la guía y en la ficha técnica.</a:t>
            </a:r>
            <a:endParaRPr lang="en-US" sz="1300" dirty="0"/>
          </a:p>
        </p:txBody>
      </p:sp>
      <p:sp>
        <p:nvSpPr>
          <p:cNvPr id="20" name="Shape 16"/>
          <p:cNvSpPr/>
          <p:nvPr/>
        </p:nvSpPr>
        <p:spPr>
          <a:xfrm>
            <a:off x="4291584" y="1481328"/>
            <a:ext cx="3605784" cy="4498848"/>
          </a:xfrm>
          <a:prstGeom prst="roundRect">
            <a:avLst>
              <a:gd name="adj" fmla="val 1775"/>
            </a:avLst>
          </a:prstGeom>
          <a:solidFill>
            <a:srgbClr val="F2F5F9"/>
          </a:solidFill>
          <a:ln w="9525">
            <a:solidFill>
              <a:srgbClr val="F2F5F9"/>
            </a:solidFill>
            <a:prstDash val="solid"/>
          </a:ln>
        </p:spPr>
      </p:sp>
      <p:sp>
        <p:nvSpPr>
          <p:cNvPr id="21" name="Shape 17"/>
          <p:cNvSpPr/>
          <p:nvPr/>
        </p:nvSpPr>
        <p:spPr>
          <a:xfrm>
            <a:off x="4447032" y="1609344"/>
            <a:ext cx="457200" cy="457200"/>
          </a:xfrm>
          <a:prstGeom prst="ellipse">
            <a:avLst/>
          </a:prstGeom>
          <a:solidFill>
            <a:srgbClr val="E6EDF5"/>
          </a:solidFill>
          <a:ln w="9525">
            <a:solidFill>
              <a:srgbClr val="E6EDF5"/>
            </a:solidFill>
            <a:prstDash val="solid"/>
          </a:ln>
        </p:spPr>
      </p:sp>
      <p:pic>
        <p:nvPicPr>
          <p:cNvPr id="22" name="Image 1" descr="preencoded.png">    </p:cNvPr>
          <p:cNvPicPr>
            <a:picLocks noChangeAspect="1"/>
          </p:cNvPicPr>
          <p:nvPr/>
        </p:nvPicPr>
        <p:blipFill>
          <a:blip r:embed="rId2"/>
          <a:stretch>
            <a:fillRect/>
          </a:stretch>
        </p:blipFill>
        <p:spPr>
          <a:xfrm>
            <a:off x="4543044" y="1705356"/>
            <a:ext cx="265176" cy="265176"/>
          </a:xfrm>
          <a:prstGeom prst="rect">
            <a:avLst/>
          </a:prstGeom>
        </p:spPr>
      </p:pic>
      <p:sp>
        <p:nvSpPr>
          <p:cNvPr id="23" name="Text 18"/>
          <p:cNvSpPr txBox="1"/>
          <p:nvPr/>
        </p:nvSpPr>
        <p:spPr>
          <a:xfrm>
            <a:off x="5023104" y="1609344"/>
            <a:ext cx="2737104" cy="457200"/>
          </a:xfrm>
          <a:prstGeom prst="rect">
            <a:avLst/>
          </a:prstGeom>
          <a:noFill/>
          <a:ln/>
        </p:spPr>
        <p:txBody>
          <a:bodyPr wrap="square" lIns="0" tIns="0" rIns="0" bIns="0" rtlCol="0" anchor="ctr"/>
          <a:lstStyle/>
          <a:p>
            <a:pPr indent="0" marL="0">
              <a:buNone/>
            </a:pPr>
            <a:r>
              <a:rPr lang="en-US" sz="1800" dirty="0">
                <a:solidFill>
                  <a:srgbClr val="163A63"/>
                </a:solidFill>
                <a:latin typeface="Barlow SemiBold" pitchFamily="34" charset="0"/>
                <a:ea typeface="Barlow SemiBold" pitchFamily="34" charset="-122"/>
                <a:cs typeface="Barlow SemiBold" pitchFamily="34" charset="-120"/>
              </a:rPr>
              <a:t>Trabajo</a:t>
            </a:r>
            <a:endParaRPr lang="en-US" sz="1800" dirty="0"/>
          </a:p>
        </p:txBody>
      </p:sp>
      <p:sp>
        <p:nvSpPr>
          <p:cNvPr id="24" name="Text 19"/>
          <p:cNvSpPr txBox="1"/>
          <p:nvPr/>
        </p:nvSpPr>
        <p:spPr>
          <a:xfrm>
            <a:off x="4456176" y="2139696"/>
            <a:ext cx="3331464" cy="457200"/>
          </a:xfrm>
          <a:prstGeom prst="rect">
            <a:avLst/>
          </a:prstGeom>
          <a:noFill/>
          <a:ln/>
        </p:spPr>
        <p:txBody>
          <a:bodyPr wrap="square" lIns="0" tIns="0" rIns="0" bIns="0" rtlCol="0" anchor="ctr"/>
          <a:lstStyle/>
          <a:p>
            <a:pPr indent="0" marL="0">
              <a:buNone/>
            </a:pPr>
            <a:r>
              <a:rPr lang="en-US" sz="2500" dirty="0">
                <a:solidFill>
                  <a:srgbClr val="13233B"/>
                </a:solidFill>
                <a:latin typeface="Barlow SemiBold" pitchFamily="34" charset="0"/>
                <a:ea typeface="Barlow SemiBold" pitchFamily="34" charset="-122"/>
                <a:cs typeface="Barlow SemiBold" pitchFamily="34" charset="-120"/>
              </a:rPr>
              <a:t>66% y 58%</a:t>
            </a:r>
            <a:endParaRPr lang="en-US" sz="2500" dirty="0"/>
          </a:p>
        </p:txBody>
      </p:sp>
      <p:sp>
        <p:nvSpPr>
          <p:cNvPr id="25" name="Text 20"/>
          <p:cNvSpPr txBox="1"/>
          <p:nvPr/>
        </p:nvSpPr>
        <p:spPr>
          <a:xfrm>
            <a:off x="4456176" y="2596896"/>
            <a:ext cx="3313176" cy="457200"/>
          </a:xfrm>
          <a:prstGeom prst="rect">
            <a:avLst/>
          </a:prstGeom>
          <a:noFill/>
          <a:ln/>
        </p:spPr>
        <p:txBody>
          <a:bodyPr wrap="square" lIns="0" tIns="0" rIns="0" bIns="0" rtlCol="0" anchor="t"/>
          <a:lstStyle/>
          <a:p>
            <a:pPr indent="0" marL="0">
              <a:buNone/>
            </a:pPr>
            <a:r>
              <a:rPr lang="en-US" sz="1250" dirty="0">
                <a:solidFill>
                  <a:srgbClr val="44505F"/>
                </a:solidFill>
                <a:latin typeface="Barlow" pitchFamily="34" charset="0"/>
                <a:ea typeface="Barlow" pitchFamily="34" charset="-122"/>
                <a:cs typeface="Barlow" pitchFamily="34" charset="-120"/>
              </a:rPr>
              <a:t>vuelven al trabajo con el programa y sin él (metaanálisis)</a:t>
            </a:r>
            <a:endParaRPr lang="en-US" sz="1250" dirty="0"/>
          </a:p>
        </p:txBody>
      </p:sp>
      <p:sp>
        <p:nvSpPr>
          <p:cNvPr id="26" name="Text 21"/>
          <p:cNvSpPr/>
          <p:nvPr/>
        </p:nvSpPr>
        <p:spPr>
          <a:xfrm>
            <a:off x="4456176" y="3127248"/>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B2</a:t>
            </a:r>
            <a:endParaRPr lang="en-US" sz="1200" dirty="0"/>
          </a:p>
        </p:txBody>
      </p:sp>
      <p:sp>
        <p:nvSpPr>
          <p:cNvPr id="27" name="Text 22"/>
          <p:cNvSpPr txBox="1"/>
          <p:nvPr/>
        </p:nvSpPr>
        <p:spPr>
          <a:xfrm>
            <a:off x="5187696" y="3099816"/>
            <a:ext cx="2581656" cy="420624"/>
          </a:xfrm>
          <a:prstGeom prst="rect">
            <a:avLst/>
          </a:prstGeom>
          <a:noFill/>
          <a:ln/>
        </p:spPr>
        <p:txBody>
          <a:bodyPr wrap="square" lIns="0" tIns="0" rIns="0" bIns="0" rtlCol="0" anchor="t"/>
          <a:lstStyle/>
          <a:p>
            <a:pPr indent="0" marL="0">
              <a:buNone/>
            </a:pPr>
            <a:r>
              <a:rPr lang="en-US" sz="1250" dirty="0">
                <a:solidFill>
                  <a:srgbClr val="13233B"/>
                </a:solidFill>
                <a:latin typeface="Barlow" pitchFamily="34" charset="0"/>
                <a:ea typeface="Barlow" pitchFamily="34" charset="-122"/>
                <a:cs typeface="Barlow" pitchFamily="34" charset="-120"/>
              </a:rPr>
              <a:t>Asesoramiento y ejercicio combinados</a:t>
            </a:r>
            <a:endParaRPr lang="en-US" sz="1250" dirty="0"/>
          </a:p>
        </p:txBody>
      </p:sp>
      <p:sp>
        <p:nvSpPr>
          <p:cNvPr id="28" name="Text 23"/>
          <p:cNvSpPr/>
          <p:nvPr/>
        </p:nvSpPr>
        <p:spPr>
          <a:xfrm>
            <a:off x="4456176" y="3584448"/>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B2</a:t>
            </a:r>
            <a:endParaRPr lang="en-US" sz="1200" dirty="0"/>
          </a:p>
        </p:txBody>
      </p:sp>
      <p:sp>
        <p:nvSpPr>
          <p:cNvPr id="29" name="Text 24"/>
          <p:cNvSpPr txBox="1"/>
          <p:nvPr/>
        </p:nvSpPr>
        <p:spPr>
          <a:xfrm>
            <a:off x="5187696" y="3557016"/>
            <a:ext cx="2581656" cy="420624"/>
          </a:xfrm>
          <a:prstGeom prst="rect">
            <a:avLst/>
          </a:prstGeom>
          <a:noFill/>
          <a:ln/>
        </p:spPr>
        <p:txBody>
          <a:bodyPr wrap="square" lIns="0" tIns="0" rIns="0" bIns="0" rtlCol="0" anchor="t"/>
          <a:lstStyle/>
          <a:p>
            <a:pPr indent="0" marL="0">
              <a:buNone/>
            </a:pPr>
            <a:r>
              <a:rPr lang="en-US" sz="1250" dirty="0">
                <a:solidFill>
                  <a:srgbClr val="13233B"/>
                </a:solidFill>
                <a:latin typeface="Barlow" pitchFamily="34" charset="0"/>
                <a:ea typeface="Barlow" pitchFamily="34" charset="-122"/>
                <a:cs typeface="Barlow" pitchFamily="34" charset="-120"/>
              </a:rPr>
              <a:t>Asesoramiento psicológico en coronarios</a:t>
            </a:r>
            <a:endParaRPr lang="en-US" sz="1250" dirty="0"/>
          </a:p>
        </p:txBody>
      </p:sp>
      <p:sp>
        <p:nvSpPr>
          <p:cNvPr id="30" name="Shape 25"/>
          <p:cNvSpPr/>
          <p:nvPr/>
        </p:nvSpPr>
        <p:spPr>
          <a:xfrm>
            <a:off x="4456176" y="4471416"/>
            <a:ext cx="3276600" cy="0"/>
          </a:xfrm>
          <a:prstGeom prst="line">
            <a:avLst/>
          </a:prstGeom>
          <a:noFill/>
          <a:ln w="9525">
            <a:solidFill>
              <a:srgbClr val="B5C7DA"/>
            </a:solidFill>
            <a:prstDash val="solid"/>
          </a:ln>
        </p:spPr>
      </p:sp>
      <p:sp>
        <p:nvSpPr>
          <p:cNvPr id="31" name="Text 26"/>
          <p:cNvSpPr txBox="1"/>
          <p:nvPr/>
        </p:nvSpPr>
        <p:spPr>
          <a:xfrm>
            <a:off x="4456176" y="4517136"/>
            <a:ext cx="3294888" cy="1408176"/>
          </a:xfrm>
          <a:prstGeom prst="rect">
            <a:avLst/>
          </a:prstGeom>
          <a:noFill/>
          <a:ln/>
        </p:spPr>
        <p:txBody>
          <a:bodyPr wrap="square" lIns="0" tIns="0" rIns="0" bIns="0" rtlCol="0" anchor="t"/>
          <a:lstStyle/>
          <a:p>
            <a:pPr indent="0" marL="0">
              <a:buNone/>
            </a:pPr>
            <a:r>
              <a:rPr lang="en-US" sz="1300" dirty="0">
                <a:solidFill>
                  <a:srgbClr val="13233B"/>
                </a:solidFill>
                <a:latin typeface="Barlow" pitchFamily="34" charset="0"/>
                <a:ea typeface="Barlow" pitchFamily="34" charset="-122"/>
                <a:cs typeface="Barlow" pitchFamily="34" charset="-120"/>
              </a:rPr>
              <a:t>Las cifras son peores en los trabajos físicamente exigentes. El ejercicio debería llegar a las tareas reales del trabajo.</a:t>
            </a:r>
            <a:endParaRPr lang="en-US" sz="1300" dirty="0"/>
          </a:p>
        </p:txBody>
      </p:sp>
      <p:sp>
        <p:nvSpPr>
          <p:cNvPr id="32" name="Shape 27"/>
          <p:cNvSpPr/>
          <p:nvPr/>
        </p:nvSpPr>
        <p:spPr>
          <a:xfrm>
            <a:off x="8080248" y="1481328"/>
            <a:ext cx="3605784" cy="4498848"/>
          </a:xfrm>
          <a:prstGeom prst="roundRect">
            <a:avLst>
              <a:gd name="adj" fmla="val 1775"/>
            </a:avLst>
          </a:prstGeom>
          <a:solidFill>
            <a:srgbClr val="F2F5F9"/>
          </a:solidFill>
          <a:ln w="9525">
            <a:solidFill>
              <a:srgbClr val="F2F5F9"/>
            </a:solidFill>
            <a:prstDash val="solid"/>
          </a:ln>
        </p:spPr>
      </p:sp>
      <p:sp>
        <p:nvSpPr>
          <p:cNvPr id="33" name="Shape 28"/>
          <p:cNvSpPr/>
          <p:nvPr/>
        </p:nvSpPr>
        <p:spPr>
          <a:xfrm>
            <a:off x="8235696" y="1609344"/>
            <a:ext cx="457200" cy="457200"/>
          </a:xfrm>
          <a:prstGeom prst="ellipse">
            <a:avLst/>
          </a:prstGeom>
          <a:solidFill>
            <a:srgbClr val="E6EDF5"/>
          </a:solidFill>
          <a:ln w="9525">
            <a:solidFill>
              <a:srgbClr val="E6EDF5"/>
            </a:solidFill>
            <a:prstDash val="solid"/>
          </a:ln>
        </p:spPr>
      </p:sp>
      <p:pic>
        <p:nvPicPr>
          <p:cNvPr id="34" name="Image 2" descr="preencoded.png">    </p:cNvPr>
          <p:cNvPicPr>
            <a:picLocks noChangeAspect="1"/>
          </p:cNvPicPr>
          <p:nvPr/>
        </p:nvPicPr>
        <p:blipFill>
          <a:blip r:embed="rId3"/>
          <a:stretch>
            <a:fillRect/>
          </a:stretch>
        </p:blipFill>
        <p:spPr>
          <a:xfrm>
            <a:off x="8331708" y="1705356"/>
            <a:ext cx="265176" cy="265176"/>
          </a:xfrm>
          <a:prstGeom prst="rect">
            <a:avLst/>
          </a:prstGeom>
        </p:spPr>
      </p:pic>
      <p:sp>
        <p:nvSpPr>
          <p:cNvPr id="35" name="Text 29"/>
          <p:cNvSpPr txBox="1"/>
          <p:nvPr/>
        </p:nvSpPr>
        <p:spPr>
          <a:xfrm>
            <a:off x="8811768" y="1609344"/>
            <a:ext cx="2737104" cy="457200"/>
          </a:xfrm>
          <a:prstGeom prst="rect">
            <a:avLst/>
          </a:prstGeom>
          <a:noFill/>
          <a:ln/>
        </p:spPr>
        <p:txBody>
          <a:bodyPr wrap="square" lIns="0" tIns="0" rIns="0" bIns="0" rtlCol="0" anchor="ctr"/>
          <a:lstStyle/>
          <a:p>
            <a:pPr indent="0" marL="0">
              <a:buNone/>
            </a:pPr>
            <a:r>
              <a:rPr lang="en-US" sz="1800" dirty="0">
                <a:solidFill>
                  <a:srgbClr val="163A63"/>
                </a:solidFill>
                <a:latin typeface="Barlow SemiBold" pitchFamily="34" charset="0"/>
                <a:ea typeface="Barlow SemiBold" pitchFamily="34" charset="-122"/>
                <a:cs typeface="Barlow SemiBold" pitchFamily="34" charset="-120"/>
              </a:rPr>
              <a:t>Entorno</a:t>
            </a:r>
            <a:endParaRPr lang="en-US" sz="1800" dirty="0"/>
          </a:p>
        </p:txBody>
      </p:sp>
      <p:sp>
        <p:nvSpPr>
          <p:cNvPr id="36" name="Text 30"/>
          <p:cNvSpPr txBox="1"/>
          <p:nvPr/>
        </p:nvSpPr>
        <p:spPr>
          <a:xfrm>
            <a:off x="8244840" y="2139696"/>
            <a:ext cx="3331464" cy="457200"/>
          </a:xfrm>
          <a:prstGeom prst="rect">
            <a:avLst/>
          </a:prstGeom>
          <a:noFill/>
          <a:ln/>
        </p:spPr>
        <p:txBody>
          <a:bodyPr wrap="square" lIns="0" tIns="0" rIns="0" bIns="0" rtlCol="0" anchor="ctr"/>
          <a:lstStyle/>
          <a:p>
            <a:pPr indent="0" marL="0">
              <a:buNone/>
            </a:pPr>
            <a:r>
              <a:rPr lang="en-US" sz="2500" dirty="0">
                <a:solidFill>
                  <a:srgbClr val="13233B"/>
                </a:solidFill>
                <a:latin typeface="Barlow SemiBold" pitchFamily="34" charset="0"/>
                <a:ea typeface="Barlow SemiBold" pitchFamily="34" charset="-122"/>
                <a:cs typeface="Barlow SemiBold" pitchFamily="34" charset="-120"/>
              </a:rPr>
              <a:t>Cuatro riesgos</a:t>
            </a:r>
            <a:endParaRPr lang="en-US" sz="2500" dirty="0"/>
          </a:p>
        </p:txBody>
      </p:sp>
      <p:sp>
        <p:nvSpPr>
          <p:cNvPr id="37" name="Text 31"/>
          <p:cNvSpPr txBox="1"/>
          <p:nvPr/>
        </p:nvSpPr>
        <p:spPr>
          <a:xfrm>
            <a:off x="8244840" y="2596896"/>
            <a:ext cx="3313176" cy="457200"/>
          </a:xfrm>
          <a:prstGeom prst="rect">
            <a:avLst/>
          </a:prstGeom>
          <a:noFill/>
          <a:ln/>
        </p:spPr>
        <p:txBody>
          <a:bodyPr wrap="square" lIns="0" tIns="0" rIns="0" bIns="0" rtlCol="0" anchor="t"/>
          <a:lstStyle/>
          <a:p>
            <a:pPr indent="0" marL="0">
              <a:buNone/>
            </a:pPr>
            <a:r>
              <a:rPr lang="en-US" sz="1250" dirty="0">
                <a:solidFill>
                  <a:srgbClr val="44505F"/>
                </a:solidFill>
                <a:latin typeface="Barlow" pitchFamily="34" charset="0"/>
                <a:ea typeface="Barlow" pitchFamily="34" charset="-122"/>
                <a:cs typeface="Barlow" pitchFamily="34" charset="-120"/>
              </a:rPr>
              <a:t>contaminación, ruido, luz artificial por la noche y clima extremo</a:t>
            </a:r>
            <a:endParaRPr lang="en-US" sz="1250" dirty="0"/>
          </a:p>
        </p:txBody>
      </p:sp>
      <p:sp>
        <p:nvSpPr>
          <p:cNvPr id="38" name="Text 32"/>
          <p:cNvSpPr/>
          <p:nvPr/>
        </p:nvSpPr>
        <p:spPr>
          <a:xfrm>
            <a:off x="8244840" y="3127248"/>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C</a:t>
            </a:r>
            <a:endParaRPr lang="en-US" sz="1200" dirty="0"/>
          </a:p>
        </p:txBody>
      </p:sp>
      <p:sp>
        <p:nvSpPr>
          <p:cNvPr id="39" name="Text 33"/>
          <p:cNvSpPr txBox="1"/>
          <p:nvPr/>
        </p:nvSpPr>
        <p:spPr>
          <a:xfrm>
            <a:off x="8976360" y="3099816"/>
            <a:ext cx="2581656" cy="420624"/>
          </a:xfrm>
          <a:prstGeom prst="rect">
            <a:avLst/>
          </a:prstGeom>
          <a:noFill/>
          <a:ln/>
        </p:spPr>
        <p:txBody>
          <a:bodyPr wrap="square" lIns="0" tIns="0" rIns="0" bIns="0" rtlCol="0" anchor="t"/>
          <a:lstStyle/>
          <a:p>
            <a:pPr indent="0" marL="0">
              <a:buNone/>
            </a:pPr>
            <a:r>
              <a:rPr lang="en-US" sz="1250" dirty="0">
                <a:solidFill>
                  <a:srgbClr val="13233B"/>
                </a:solidFill>
                <a:latin typeface="Barlow" pitchFamily="34" charset="0"/>
                <a:ea typeface="Barlow" pitchFamily="34" charset="-122"/>
                <a:cs typeface="Barlow" pitchFamily="34" charset="-120"/>
              </a:rPr>
              <a:t>Valorar y aconsejar en todos</a:t>
            </a:r>
            <a:endParaRPr lang="en-US" sz="1250" dirty="0"/>
          </a:p>
        </p:txBody>
      </p:sp>
      <p:sp>
        <p:nvSpPr>
          <p:cNvPr id="40" name="Shape 34"/>
          <p:cNvSpPr/>
          <p:nvPr/>
        </p:nvSpPr>
        <p:spPr>
          <a:xfrm>
            <a:off x="8244840" y="4471416"/>
            <a:ext cx="3276600" cy="0"/>
          </a:xfrm>
          <a:prstGeom prst="line">
            <a:avLst/>
          </a:prstGeom>
          <a:noFill/>
          <a:ln w="9525">
            <a:solidFill>
              <a:srgbClr val="B5C7DA"/>
            </a:solidFill>
            <a:prstDash val="solid"/>
          </a:ln>
        </p:spPr>
      </p:sp>
      <p:sp>
        <p:nvSpPr>
          <p:cNvPr id="41" name="Text 35"/>
          <p:cNvSpPr txBox="1"/>
          <p:nvPr/>
        </p:nvSpPr>
        <p:spPr>
          <a:xfrm>
            <a:off x="8244840" y="4517136"/>
            <a:ext cx="3294888" cy="1408176"/>
          </a:xfrm>
          <a:prstGeom prst="rect">
            <a:avLst/>
          </a:prstGeom>
          <a:noFill/>
          <a:ln/>
        </p:spPr>
        <p:txBody>
          <a:bodyPr wrap="square" lIns="0" tIns="0" rIns="0" bIns="0" rtlCol="0" anchor="t"/>
          <a:lstStyle/>
          <a:p>
            <a:pPr indent="0" marL="0">
              <a:buNone/>
            </a:pPr>
            <a:r>
              <a:rPr lang="en-US" sz="1300" dirty="0">
                <a:solidFill>
                  <a:srgbClr val="13233B"/>
                </a:solidFill>
                <a:latin typeface="Barlow" pitchFamily="34" charset="0"/>
                <a:ea typeface="Barlow" pitchFamily="34" charset="-122"/>
                <a:cs typeface="Barlow" pitchFamily="34" charset="-120"/>
              </a:rPr>
              <a:t>Evitar el ejercicio en días y zonas de mucha contaminación y tráfico. Aislar el ruido. Oscurecer la habitación y reducir las pantallas antes de dormir. Con calor, hidratarse y evitar las horas centrales.</a:t>
            </a:r>
            <a:endParaRPr lang="en-US" sz="130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5 · DÓNDE SE HACE</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El centro tiene clase I, la telerrehabilitación y la híbrida IIa, y el domicilio sin apoyo digital IIb</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 9, figura 22 y su tabla de recomendaciones [1]; Tegegne TK, et al. Open Heart 2022, media e intervalo de credibilidad del 95% [7].</a:t>
            </a:r>
            <a:endParaRPr lang="en-US" sz="1000" dirty="0"/>
          </a:p>
        </p:txBody>
      </p:sp>
      <p:sp>
        <p:nvSpPr>
          <p:cNvPr id="6" name="Shape 3"/>
          <p:cNvSpPr/>
          <p:nvPr/>
        </p:nvSpPr>
        <p:spPr>
          <a:xfrm>
            <a:off x="502920" y="1481328"/>
            <a:ext cx="5989320" cy="713232"/>
          </a:xfrm>
          <a:prstGeom prst="roundRect">
            <a:avLst>
              <a:gd name="adj" fmla="val 8974"/>
            </a:avLst>
          </a:prstGeom>
          <a:solidFill>
            <a:srgbClr val="F2F5F9"/>
          </a:solidFill>
          <a:ln w="9525">
            <a:solidFill>
              <a:srgbClr val="F2F5F9"/>
            </a:solidFill>
            <a:prstDash val="solid"/>
          </a:ln>
        </p:spPr>
      </p:sp>
      <p:sp>
        <p:nvSpPr>
          <p:cNvPr id="7" name="Shape 4"/>
          <p:cNvSpPr/>
          <p:nvPr/>
        </p:nvSpPr>
        <p:spPr>
          <a:xfrm>
            <a:off x="612648" y="1609344"/>
            <a:ext cx="457200" cy="457200"/>
          </a:xfrm>
          <a:prstGeom prst="ellipse">
            <a:avLst/>
          </a:prstGeom>
          <a:solidFill>
            <a:srgbClr val="E6EDF5"/>
          </a:solidFill>
          <a:ln w="9525">
            <a:solidFill>
              <a:srgbClr val="E6EDF5"/>
            </a:solidFill>
            <a:prstDash val="solid"/>
          </a:ln>
        </p:spPr>
      </p:sp>
      <p:pic>
        <p:nvPicPr>
          <p:cNvPr id="8" name="Image 0" descr="preencoded.png">    </p:cNvPr>
          <p:cNvPicPr>
            <a:picLocks noChangeAspect="1"/>
          </p:cNvPicPr>
          <p:nvPr/>
        </p:nvPicPr>
        <p:blipFill>
          <a:blip r:embed="rId1"/>
          <a:stretch>
            <a:fillRect/>
          </a:stretch>
        </p:blipFill>
        <p:spPr>
          <a:xfrm>
            <a:off x="708660" y="1705356"/>
            <a:ext cx="265176" cy="265176"/>
          </a:xfrm>
          <a:prstGeom prst="rect">
            <a:avLst/>
          </a:prstGeom>
        </p:spPr>
      </p:pic>
      <p:sp>
        <p:nvSpPr>
          <p:cNvPr id="9" name="Text 5"/>
          <p:cNvSpPr txBox="1"/>
          <p:nvPr/>
        </p:nvSpPr>
        <p:spPr>
          <a:xfrm>
            <a:off x="1197864" y="1499616"/>
            <a:ext cx="4480560" cy="676656"/>
          </a:xfrm>
          <a:prstGeom prst="rect">
            <a:avLst/>
          </a:prstGeom>
          <a:noFill/>
          <a:ln/>
        </p:spPr>
        <p:txBody>
          <a:bodyPr wrap="square" lIns="0" tIns="0" rIns="0" bIns="0" rtlCol="0" anchor="ctr"/>
          <a:lstStyle/>
          <a:p>
            <a:pPr indent="0" marL="0">
              <a:buNone/>
            </a:pPr>
            <a:r>
              <a:rPr lang="en-US" sz="1450" dirty="0">
                <a:solidFill>
                  <a:srgbClr val="163A63"/>
                </a:solidFill>
                <a:latin typeface="Barlow SemiBold" pitchFamily="34" charset="0"/>
                <a:ea typeface="Barlow SemiBold" pitchFamily="34" charset="-122"/>
                <a:cs typeface="Barlow SemiBold" pitchFamily="34" charset="-120"/>
              </a:rPr>
              <a:t>En el centro</a:t>
            </a:r>
            <a:endParaRPr lang="en-US" sz="1400" dirty="0"/>
          </a:p>
          <a:p>
            <a:pPr indent="0" marL="0">
              <a:buNone/>
            </a:pPr>
            <a:r>
              <a:rPr lang="en-US" sz="1250" dirty="0">
                <a:solidFill>
                  <a:srgbClr val="13233B"/>
                </a:solidFill>
                <a:latin typeface="Barlow" pitchFamily="34" charset="0"/>
                <a:ea typeface="Barlow" pitchFamily="34" charset="-122"/>
                <a:cs typeface="Barlow" pitchFamily="34" charset="-120"/>
              </a:rPr>
              <a:t>Todo presencial, en el hospital o en la comunidad.</a:t>
            </a:r>
            <a:endParaRPr lang="en-US" sz="1400" dirty="0"/>
          </a:p>
        </p:txBody>
      </p:sp>
      <p:sp>
        <p:nvSpPr>
          <p:cNvPr id="10" name="Text 6"/>
          <p:cNvSpPr/>
          <p:nvPr/>
        </p:nvSpPr>
        <p:spPr>
          <a:xfrm>
            <a:off x="5760720" y="1705356"/>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B1</a:t>
            </a:r>
            <a:endParaRPr lang="en-US" sz="1200" dirty="0"/>
          </a:p>
        </p:txBody>
      </p:sp>
      <p:sp>
        <p:nvSpPr>
          <p:cNvPr id="11" name="Shape 7"/>
          <p:cNvSpPr/>
          <p:nvPr/>
        </p:nvSpPr>
        <p:spPr>
          <a:xfrm>
            <a:off x="502920" y="2258568"/>
            <a:ext cx="5989320" cy="713232"/>
          </a:xfrm>
          <a:prstGeom prst="roundRect">
            <a:avLst>
              <a:gd name="adj" fmla="val 8974"/>
            </a:avLst>
          </a:prstGeom>
          <a:solidFill>
            <a:srgbClr val="F2F5F9"/>
          </a:solidFill>
          <a:ln w="9525">
            <a:solidFill>
              <a:srgbClr val="F2F5F9"/>
            </a:solidFill>
            <a:prstDash val="solid"/>
          </a:ln>
        </p:spPr>
      </p:sp>
      <p:sp>
        <p:nvSpPr>
          <p:cNvPr id="12" name="Shape 8"/>
          <p:cNvSpPr/>
          <p:nvPr/>
        </p:nvSpPr>
        <p:spPr>
          <a:xfrm>
            <a:off x="612648" y="2386584"/>
            <a:ext cx="457200" cy="457200"/>
          </a:xfrm>
          <a:prstGeom prst="ellipse">
            <a:avLst/>
          </a:prstGeom>
          <a:solidFill>
            <a:srgbClr val="E6EDF5"/>
          </a:solidFill>
          <a:ln w="9525">
            <a:solidFill>
              <a:srgbClr val="E6EDF5"/>
            </a:solidFill>
            <a:prstDash val="solid"/>
          </a:ln>
        </p:spPr>
      </p:sp>
      <p:pic>
        <p:nvPicPr>
          <p:cNvPr id="13" name="Image 1" descr="preencoded.png">    </p:cNvPr>
          <p:cNvPicPr>
            <a:picLocks noChangeAspect="1"/>
          </p:cNvPicPr>
          <p:nvPr/>
        </p:nvPicPr>
        <p:blipFill>
          <a:blip r:embed="rId2"/>
          <a:stretch>
            <a:fillRect/>
          </a:stretch>
        </p:blipFill>
        <p:spPr>
          <a:xfrm>
            <a:off x="708660" y="2482596"/>
            <a:ext cx="265176" cy="265176"/>
          </a:xfrm>
          <a:prstGeom prst="rect">
            <a:avLst/>
          </a:prstGeom>
        </p:spPr>
      </p:pic>
      <p:sp>
        <p:nvSpPr>
          <p:cNvPr id="14" name="Text 9"/>
          <p:cNvSpPr txBox="1"/>
          <p:nvPr/>
        </p:nvSpPr>
        <p:spPr>
          <a:xfrm>
            <a:off x="1197864" y="2276856"/>
            <a:ext cx="4480560" cy="676656"/>
          </a:xfrm>
          <a:prstGeom prst="rect">
            <a:avLst/>
          </a:prstGeom>
          <a:noFill/>
          <a:ln/>
        </p:spPr>
        <p:txBody>
          <a:bodyPr wrap="square" lIns="0" tIns="0" rIns="0" bIns="0" rtlCol="0" anchor="ctr"/>
          <a:lstStyle/>
          <a:p>
            <a:pPr indent="0" marL="0">
              <a:buNone/>
            </a:pPr>
            <a:r>
              <a:rPr lang="en-US" sz="1450" dirty="0">
                <a:solidFill>
                  <a:srgbClr val="163A63"/>
                </a:solidFill>
                <a:latin typeface="Barlow SemiBold" pitchFamily="34" charset="0"/>
                <a:ea typeface="Barlow SemiBold" pitchFamily="34" charset="-122"/>
                <a:cs typeface="Barlow SemiBold" pitchFamily="34" charset="-120"/>
              </a:rPr>
              <a:t>Ingresado</a:t>
            </a:r>
            <a:endParaRPr lang="en-US" sz="1400" dirty="0"/>
          </a:p>
          <a:p>
            <a:pPr indent="0" marL="0">
              <a:buNone/>
            </a:pPr>
            <a:r>
              <a:rPr lang="en-US" sz="1250" dirty="0">
                <a:solidFill>
                  <a:srgbClr val="13233B"/>
                </a:solidFill>
                <a:latin typeface="Barlow" pitchFamily="34" charset="0"/>
                <a:ea typeface="Barlow" pitchFamily="34" charset="-122"/>
                <a:cs typeface="Barlow" pitchFamily="34" charset="-120"/>
              </a:rPr>
              <a:t>Riesgo alto o inestabilidad: complicaciones graves, insuficiencia cardiaca avanzada, trasplante reciente.</a:t>
            </a:r>
            <a:endParaRPr lang="en-US" sz="1400" dirty="0"/>
          </a:p>
        </p:txBody>
      </p:sp>
      <p:sp>
        <p:nvSpPr>
          <p:cNvPr id="15" name="Text 10"/>
          <p:cNvSpPr/>
          <p:nvPr/>
        </p:nvSpPr>
        <p:spPr>
          <a:xfrm>
            <a:off x="5760720" y="2482596"/>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C</a:t>
            </a:r>
            <a:endParaRPr lang="en-US" sz="1200" dirty="0"/>
          </a:p>
        </p:txBody>
      </p:sp>
      <p:sp>
        <p:nvSpPr>
          <p:cNvPr id="16" name="Shape 11"/>
          <p:cNvSpPr/>
          <p:nvPr/>
        </p:nvSpPr>
        <p:spPr>
          <a:xfrm>
            <a:off x="502920" y="3035808"/>
            <a:ext cx="5989320" cy="713232"/>
          </a:xfrm>
          <a:prstGeom prst="roundRect">
            <a:avLst>
              <a:gd name="adj" fmla="val 8974"/>
            </a:avLst>
          </a:prstGeom>
          <a:solidFill>
            <a:srgbClr val="F2F5F9"/>
          </a:solidFill>
          <a:ln w="9525">
            <a:solidFill>
              <a:srgbClr val="F2F5F9"/>
            </a:solidFill>
            <a:prstDash val="solid"/>
          </a:ln>
        </p:spPr>
      </p:sp>
      <p:sp>
        <p:nvSpPr>
          <p:cNvPr id="17" name="Shape 12"/>
          <p:cNvSpPr/>
          <p:nvPr/>
        </p:nvSpPr>
        <p:spPr>
          <a:xfrm>
            <a:off x="612648" y="3163824"/>
            <a:ext cx="457200" cy="457200"/>
          </a:xfrm>
          <a:prstGeom prst="ellipse">
            <a:avLst/>
          </a:prstGeom>
          <a:solidFill>
            <a:srgbClr val="E6EDF5"/>
          </a:solidFill>
          <a:ln w="9525">
            <a:solidFill>
              <a:srgbClr val="E6EDF5"/>
            </a:solidFill>
            <a:prstDash val="solid"/>
          </a:ln>
        </p:spPr>
      </p:sp>
      <p:pic>
        <p:nvPicPr>
          <p:cNvPr id="18" name="Image 2" descr="preencoded.png">    </p:cNvPr>
          <p:cNvPicPr>
            <a:picLocks noChangeAspect="1"/>
          </p:cNvPicPr>
          <p:nvPr/>
        </p:nvPicPr>
        <p:blipFill>
          <a:blip r:embed="rId3"/>
          <a:stretch>
            <a:fillRect/>
          </a:stretch>
        </p:blipFill>
        <p:spPr>
          <a:xfrm>
            <a:off x="708660" y="3259836"/>
            <a:ext cx="265176" cy="265176"/>
          </a:xfrm>
          <a:prstGeom prst="rect">
            <a:avLst/>
          </a:prstGeom>
        </p:spPr>
      </p:pic>
      <p:sp>
        <p:nvSpPr>
          <p:cNvPr id="19" name="Text 13"/>
          <p:cNvSpPr txBox="1"/>
          <p:nvPr/>
        </p:nvSpPr>
        <p:spPr>
          <a:xfrm>
            <a:off x="1197864" y="3054096"/>
            <a:ext cx="4480560" cy="676656"/>
          </a:xfrm>
          <a:prstGeom prst="rect">
            <a:avLst/>
          </a:prstGeom>
          <a:noFill/>
          <a:ln/>
        </p:spPr>
        <p:txBody>
          <a:bodyPr wrap="square" lIns="0" tIns="0" rIns="0" bIns="0" rtlCol="0" anchor="ctr"/>
          <a:lstStyle/>
          <a:p>
            <a:pPr indent="0" marL="0">
              <a:buNone/>
            </a:pPr>
            <a:r>
              <a:rPr lang="en-US" sz="1450" dirty="0">
                <a:solidFill>
                  <a:srgbClr val="163A63"/>
                </a:solidFill>
                <a:latin typeface="Barlow SemiBold" pitchFamily="34" charset="0"/>
                <a:ea typeface="Barlow SemiBold" pitchFamily="34" charset="-122"/>
                <a:cs typeface="Barlow SemiBold" pitchFamily="34" charset="-120"/>
              </a:rPr>
              <a:t>Telerrehabilitación</a:t>
            </a:r>
            <a:endParaRPr lang="en-US" sz="1400" dirty="0"/>
          </a:p>
          <a:p>
            <a:pPr indent="0" marL="0">
              <a:buNone/>
            </a:pPr>
            <a:r>
              <a:rPr lang="en-US" sz="1250" dirty="0">
                <a:solidFill>
                  <a:srgbClr val="13233B"/>
                </a:solidFill>
                <a:latin typeface="Barlow" pitchFamily="34" charset="0"/>
                <a:ea typeface="Barlow" pitchFamily="34" charset="-122"/>
                <a:cs typeface="Barlow" pitchFamily="34" charset="-120"/>
              </a:rPr>
              <a:t>En casa, con telemedicina y tecnología digital, síncrona o asíncrona.</a:t>
            </a:r>
            <a:endParaRPr lang="en-US" sz="1400" dirty="0"/>
          </a:p>
        </p:txBody>
      </p:sp>
      <p:sp>
        <p:nvSpPr>
          <p:cNvPr id="20" name="Text 14"/>
          <p:cNvSpPr/>
          <p:nvPr/>
        </p:nvSpPr>
        <p:spPr>
          <a:xfrm>
            <a:off x="5760720" y="3259836"/>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B1</a:t>
            </a:r>
            <a:endParaRPr lang="en-US" sz="1200" dirty="0"/>
          </a:p>
        </p:txBody>
      </p:sp>
      <p:sp>
        <p:nvSpPr>
          <p:cNvPr id="21" name="Shape 15"/>
          <p:cNvSpPr/>
          <p:nvPr/>
        </p:nvSpPr>
        <p:spPr>
          <a:xfrm>
            <a:off x="502920" y="3813048"/>
            <a:ext cx="5989320" cy="713232"/>
          </a:xfrm>
          <a:prstGeom prst="roundRect">
            <a:avLst>
              <a:gd name="adj" fmla="val 8974"/>
            </a:avLst>
          </a:prstGeom>
          <a:solidFill>
            <a:srgbClr val="F2F5F9"/>
          </a:solidFill>
          <a:ln w="9525">
            <a:solidFill>
              <a:srgbClr val="F2F5F9"/>
            </a:solidFill>
            <a:prstDash val="solid"/>
          </a:ln>
        </p:spPr>
      </p:sp>
      <p:sp>
        <p:nvSpPr>
          <p:cNvPr id="22" name="Shape 16"/>
          <p:cNvSpPr/>
          <p:nvPr/>
        </p:nvSpPr>
        <p:spPr>
          <a:xfrm>
            <a:off x="612648" y="3941064"/>
            <a:ext cx="457200" cy="457200"/>
          </a:xfrm>
          <a:prstGeom prst="ellipse">
            <a:avLst/>
          </a:prstGeom>
          <a:solidFill>
            <a:srgbClr val="E6EDF5"/>
          </a:solidFill>
          <a:ln w="9525">
            <a:solidFill>
              <a:srgbClr val="E6EDF5"/>
            </a:solidFill>
            <a:prstDash val="solid"/>
          </a:ln>
        </p:spPr>
      </p:sp>
      <p:pic>
        <p:nvPicPr>
          <p:cNvPr id="23" name="Image 3" descr="preencoded.png">    </p:cNvPr>
          <p:cNvPicPr>
            <a:picLocks noChangeAspect="1"/>
          </p:cNvPicPr>
          <p:nvPr/>
        </p:nvPicPr>
        <p:blipFill>
          <a:blip r:embed="rId4"/>
          <a:stretch>
            <a:fillRect/>
          </a:stretch>
        </p:blipFill>
        <p:spPr>
          <a:xfrm>
            <a:off x="708660" y="4037076"/>
            <a:ext cx="265176" cy="265176"/>
          </a:xfrm>
          <a:prstGeom prst="rect">
            <a:avLst/>
          </a:prstGeom>
        </p:spPr>
      </p:pic>
      <p:sp>
        <p:nvSpPr>
          <p:cNvPr id="24" name="Text 17"/>
          <p:cNvSpPr txBox="1"/>
          <p:nvPr/>
        </p:nvSpPr>
        <p:spPr>
          <a:xfrm>
            <a:off x="1197864" y="3831336"/>
            <a:ext cx="4480560" cy="676656"/>
          </a:xfrm>
          <a:prstGeom prst="rect">
            <a:avLst/>
          </a:prstGeom>
          <a:noFill/>
          <a:ln/>
        </p:spPr>
        <p:txBody>
          <a:bodyPr wrap="square" lIns="0" tIns="0" rIns="0" bIns="0" rtlCol="0" anchor="ctr"/>
          <a:lstStyle/>
          <a:p>
            <a:pPr indent="0" marL="0">
              <a:buNone/>
            </a:pPr>
            <a:r>
              <a:rPr lang="en-US" sz="1450" dirty="0">
                <a:solidFill>
                  <a:srgbClr val="163A63"/>
                </a:solidFill>
                <a:latin typeface="Barlow SemiBold" pitchFamily="34" charset="0"/>
                <a:ea typeface="Barlow SemiBold" pitchFamily="34" charset="-122"/>
                <a:cs typeface="Barlow SemiBold" pitchFamily="34" charset="-120"/>
              </a:rPr>
              <a:t>Híbrida</a:t>
            </a:r>
            <a:endParaRPr lang="en-US" sz="1400" dirty="0"/>
          </a:p>
          <a:p>
            <a:pPr indent="0" marL="0">
              <a:buNone/>
            </a:pPr>
            <a:r>
              <a:rPr lang="en-US" sz="1250" dirty="0">
                <a:solidFill>
                  <a:srgbClr val="13233B"/>
                </a:solidFill>
                <a:latin typeface="Barlow" pitchFamily="34" charset="0"/>
                <a:ea typeface="Barlow" pitchFamily="34" charset="-122"/>
                <a:cs typeface="Barlow" pitchFamily="34" charset="-120"/>
              </a:rPr>
              <a:t>Combina centro y casa. Puede incluir a pacientes de más riesgo que la telerrehabilitación.</a:t>
            </a:r>
            <a:endParaRPr lang="en-US" sz="1400" dirty="0"/>
          </a:p>
        </p:txBody>
      </p:sp>
      <p:sp>
        <p:nvSpPr>
          <p:cNvPr id="25" name="Text 18"/>
          <p:cNvSpPr/>
          <p:nvPr/>
        </p:nvSpPr>
        <p:spPr>
          <a:xfrm>
            <a:off x="5760720" y="4037076"/>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B1</a:t>
            </a:r>
            <a:endParaRPr lang="en-US" sz="1200" dirty="0"/>
          </a:p>
        </p:txBody>
      </p:sp>
      <p:sp>
        <p:nvSpPr>
          <p:cNvPr id="26" name="Shape 19"/>
          <p:cNvSpPr/>
          <p:nvPr/>
        </p:nvSpPr>
        <p:spPr>
          <a:xfrm>
            <a:off x="502920" y="4590288"/>
            <a:ext cx="5989320" cy="713232"/>
          </a:xfrm>
          <a:prstGeom prst="roundRect">
            <a:avLst>
              <a:gd name="adj" fmla="val 8974"/>
            </a:avLst>
          </a:prstGeom>
          <a:solidFill>
            <a:srgbClr val="F2F5F9"/>
          </a:solidFill>
          <a:ln w="9525">
            <a:solidFill>
              <a:srgbClr val="F2F5F9"/>
            </a:solidFill>
            <a:prstDash val="solid"/>
          </a:ln>
        </p:spPr>
      </p:sp>
      <p:sp>
        <p:nvSpPr>
          <p:cNvPr id="27" name="Shape 20"/>
          <p:cNvSpPr/>
          <p:nvPr/>
        </p:nvSpPr>
        <p:spPr>
          <a:xfrm>
            <a:off x="612648" y="4718304"/>
            <a:ext cx="457200" cy="457200"/>
          </a:xfrm>
          <a:prstGeom prst="ellipse">
            <a:avLst/>
          </a:prstGeom>
          <a:solidFill>
            <a:srgbClr val="E6EDF5"/>
          </a:solidFill>
          <a:ln w="9525">
            <a:solidFill>
              <a:srgbClr val="E6EDF5"/>
            </a:solidFill>
            <a:prstDash val="solid"/>
          </a:ln>
        </p:spPr>
      </p:sp>
      <p:pic>
        <p:nvPicPr>
          <p:cNvPr id="28" name="Image 4" descr="preencoded.png">    </p:cNvPr>
          <p:cNvPicPr>
            <a:picLocks noChangeAspect="1"/>
          </p:cNvPicPr>
          <p:nvPr/>
        </p:nvPicPr>
        <p:blipFill>
          <a:blip r:embed="rId5"/>
          <a:stretch>
            <a:fillRect/>
          </a:stretch>
        </p:blipFill>
        <p:spPr>
          <a:xfrm>
            <a:off x="708660" y="4814316"/>
            <a:ext cx="265176" cy="265176"/>
          </a:xfrm>
          <a:prstGeom prst="rect">
            <a:avLst/>
          </a:prstGeom>
        </p:spPr>
      </p:pic>
      <p:sp>
        <p:nvSpPr>
          <p:cNvPr id="29" name="Text 21"/>
          <p:cNvSpPr txBox="1"/>
          <p:nvPr/>
        </p:nvSpPr>
        <p:spPr>
          <a:xfrm>
            <a:off x="1197864" y="4608576"/>
            <a:ext cx="4480560" cy="676656"/>
          </a:xfrm>
          <a:prstGeom prst="rect">
            <a:avLst/>
          </a:prstGeom>
          <a:noFill/>
          <a:ln/>
        </p:spPr>
        <p:txBody>
          <a:bodyPr wrap="square" lIns="0" tIns="0" rIns="0" bIns="0" rtlCol="0" anchor="ctr"/>
          <a:lstStyle/>
          <a:p>
            <a:pPr indent="0" marL="0">
              <a:buNone/>
            </a:pPr>
            <a:r>
              <a:rPr lang="en-US" sz="1450" dirty="0">
                <a:solidFill>
                  <a:srgbClr val="163A63"/>
                </a:solidFill>
                <a:latin typeface="Barlow SemiBold" pitchFamily="34" charset="0"/>
                <a:ea typeface="Barlow SemiBold" pitchFamily="34" charset="-122"/>
                <a:cs typeface="Barlow SemiBold" pitchFamily="34" charset="-120"/>
              </a:rPr>
              <a:t>En casa, sin apoyo digital</a:t>
            </a:r>
            <a:endParaRPr lang="en-US" sz="1400" dirty="0"/>
          </a:p>
          <a:p>
            <a:pPr indent="0" marL="0">
              <a:buNone/>
            </a:pPr>
            <a:r>
              <a:rPr lang="en-US" sz="1250" dirty="0">
                <a:solidFill>
                  <a:srgbClr val="13233B"/>
                </a:solidFill>
                <a:latin typeface="Barlow" pitchFamily="34" charset="0"/>
                <a:ea typeface="Barlow" pitchFamily="34" charset="-122"/>
                <a:cs typeface="Barlow" pitchFamily="34" charset="-120"/>
              </a:rPr>
              <a:t>Teléfono, visitas y material de autocuidado, si el riesgo no es alto.</a:t>
            </a:r>
            <a:endParaRPr lang="en-US" sz="1400" dirty="0"/>
          </a:p>
        </p:txBody>
      </p:sp>
      <p:sp>
        <p:nvSpPr>
          <p:cNvPr id="30" name="Text 22"/>
          <p:cNvSpPr/>
          <p:nvPr/>
        </p:nvSpPr>
        <p:spPr>
          <a:xfrm>
            <a:off x="5760720" y="4814316"/>
            <a:ext cx="621792" cy="265176"/>
          </a:xfrm>
          <a:prstGeom prst="roundRect">
            <a:avLst>
              <a:gd name="adj" fmla="val 17241"/>
            </a:avLst>
          </a:prstGeom>
          <a:solidFill>
            <a:srgbClr val="C2630A"/>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IIb B1</a:t>
            </a:r>
            <a:endParaRPr lang="en-US" sz="1200" dirty="0"/>
          </a:p>
        </p:txBody>
      </p:sp>
      <p:sp>
        <p:nvSpPr>
          <p:cNvPr id="31" name="Shape 23"/>
          <p:cNvSpPr/>
          <p:nvPr/>
        </p:nvSpPr>
        <p:spPr>
          <a:xfrm>
            <a:off x="502920" y="5385816"/>
            <a:ext cx="5989320" cy="612648"/>
          </a:xfrm>
          <a:prstGeom prst="roundRect">
            <a:avLst>
              <a:gd name="adj" fmla="val 10448"/>
            </a:avLst>
          </a:prstGeom>
          <a:solidFill>
            <a:srgbClr val="E6EDF5"/>
          </a:solidFill>
          <a:ln w="9525">
            <a:solidFill>
              <a:srgbClr val="E6EDF5"/>
            </a:solidFill>
            <a:prstDash val="solid"/>
          </a:ln>
        </p:spPr>
      </p:sp>
      <p:sp>
        <p:nvSpPr>
          <p:cNvPr id="32" name="Text 24"/>
          <p:cNvSpPr txBox="1"/>
          <p:nvPr/>
        </p:nvSpPr>
        <p:spPr>
          <a:xfrm>
            <a:off x="649224" y="5385816"/>
            <a:ext cx="5715000" cy="612648"/>
          </a:xfrm>
          <a:prstGeom prst="rect">
            <a:avLst/>
          </a:prstGeom>
          <a:noFill/>
          <a:ln/>
        </p:spPr>
        <p:txBody>
          <a:bodyPr wrap="square" lIns="0" tIns="0" rIns="0" bIns="0" rtlCol="0" anchor="ctr"/>
          <a:lstStyle/>
          <a:p>
            <a:pPr indent="0" marL="0">
              <a:buNone/>
            </a:pPr>
            <a:r>
              <a:rPr lang="en-US" sz="1300" dirty="0">
                <a:solidFill>
                  <a:srgbClr val="13233B"/>
                </a:solidFill>
                <a:latin typeface="Barlow SemiBold" pitchFamily="34" charset="0"/>
                <a:ea typeface="Barlow SemiBold" pitchFamily="34" charset="-122"/>
                <a:cs typeface="Barlow SemiBold" pitchFamily="34" charset="-120"/>
              </a:rPr>
              <a:t>La valoración inicial, la estratificación del riesgo y el cribado previo al ejercicio se hacen en persona, en el centro.</a:t>
            </a:r>
            <a:endParaRPr lang="en-US" sz="1300" dirty="0"/>
          </a:p>
        </p:txBody>
      </p:sp>
      <p:sp>
        <p:nvSpPr>
          <p:cNvPr id="33" name="Shape 25"/>
          <p:cNvSpPr/>
          <p:nvPr/>
        </p:nvSpPr>
        <p:spPr>
          <a:xfrm>
            <a:off x="6720840" y="1481328"/>
            <a:ext cx="4965192" cy="4498848"/>
          </a:xfrm>
          <a:prstGeom prst="roundRect">
            <a:avLst>
              <a:gd name="adj" fmla="val 1423"/>
            </a:avLst>
          </a:prstGeom>
          <a:solidFill>
            <a:srgbClr val="FFFFFF"/>
          </a:solidFill>
          <a:ln w="9525">
            <a:solidFill>
              <a:srgbClr val="DBE3EC"/>
            </a:solidFill>
            <a:prstDash val="solid"/>
          </a:ln>
        </p:spPr>
      </p:sp>
      <p:sp>
        <p:nvSpPr>
          <p:cNvPr id="34" name="Text 26"/>
          <p:cNvSpPr txBox="1"/>
          <p:nvPr/>
        </p:nvSpPr>
        <p:spPr>
          <a:xfrm>
            <a:off x="6867144" y="1554480"/>
            <a:ext cx="4690872" cy="274320"/>
          </a:xfrm>
          <a:prstGeom prst="rect">
            <a:avLst/>
          </a:prstGeom>
          <a:noFill/>
          <a:ln/>
        </p:spPr>
        <p:txBody>
          <a:bodyPr wrap="square" lIns="0" tIns="0" rIns="0" bIns="0" rtlCol="0" anchor="t"/>
          <a:lstStyle/>
          <a:p>
            <a:pPr indent="0" marL="0">
              <a:buNone/>
            </a:pPr>
            <a:r>
              <a:rPr lang="en-US" sz="1450" dirty="0">
                <a:solidFill>
                  <a:srgbClr val="163A63"/>
                </a:solidFill>
                <a:latin typeface="Barlow SemiBold" pitchFamily="34" charset="0"/>
                <a:ea typeface="Barlow SemiBold" pitchFamily="34" charset="-122"/>
                <a:cs typeface="Barlow SemiBold" pitchFamily="34" charset="-120"/>
              </a:rPr>
              <a:t>Qué se ha medido en insuficiencia cardiaca</a:t>
            </a:r>
            <a:endParaRPr lang="en-US" sz="1450" dirty="0"/>
          </a:p>
        </p:txBody>
      </p:sp>
      <p:sp>
        <p:nvSpPr>
          <p:cNvPr id="35" name="Text 27"/>
          <p:cNvSpPr txBox="1"/>
          <p:nvPr/>
        </p:nvSpPr>
        <p:spPr>
          <a:xfrm>
            <a:off x="6867144" y="1828800"/>
            <a:ext cx="4690872" cy="274320"/>
          </a:xfrm>
          <a:prstGeom prst="rect">
            <a:avLst/>
          </a:prstGeom>
          <a:noFill/>
          <a:ln/>
        </p:spPr>
        <p:txBody>
          <a:bodyPr wrap="square" lIns="0" tIns="0" rIns="0" bIns="0" rtlCol="0" anchor="t"/>
          <a:lstStyle/>
          <a:p>
            <a:pPr indent="0" marL="0">
              <a:buNone/>
            </a:pPr>
            <a:r>
              <a:rPr lang="en-US" sz="1150" dirty="0">
                <a:solidFill>
                  <a:srgbClr val="5F6B7A"/>
                </a:solidFill>
                <a:latin typeface="Barlow" pitchFamily="34" charset="0"/>
                <a:ea typeface="Barlow" pitchFamily="34" charset="-122"/>
                <a:cs typeface="Barlow" pitchFamily="34" charset="-120"/>
              </a:rPr>
              <a:t>Metaanálisis en red: 139 estudios y 18.670 participantes</a:t>
            </a:r>
            <a:endParaRPr lang="en-US" sz="1150" dirty="0"/>
          </a:p>
        </p:txBody>
      </p:sp>
      <p:sp>
        <p:nvSpPr>
          <p:cNvPr id="36" name="Text 28"/>
          <p:cNvSpPr txBox="1"/>
          <p:nvPr/>
        </p:nvSpPr>
        <p:spPr>
          <a:xfrm>
            <a:off x="6867144" y="2157984"/>
            <a:ext cx="4690872" cy="237744"/>
          </a:xfrm>
          <a:prstGeom prst="rect">
            <a:avLst/>
          </a:prstGeom>
          <a:noFill/>
          <a:ln/>
        </p:spPr>
        <p:txBody>
          <a:bodyPr wrap="square" lIns="0" tIns="0" rIns="0" bIns="0" rtlCol="0" anchor="t"/>
          <a:lstStyle/>
          <a:p>
            <a:pPr indent="0" marL="0">
              <a:buNone/>
            </a:pPr>
            <a:r>
              <a:rPr lang="en-US" sz="1250" dirty="0">
                <a:solidFill>
                  <a:srgbClr val="13233B"/>
                </a:solidFill>
                <a:latin typeface="Barlow SemiBold" pitchFamily="34" charset="0"/>
                <a:ea typeface="Barlow SemiBold" pitchFamily="34" charset="-122"/>
                <a:cs typeface="Barlow SemiBold" pitchFamily="34" charset="-120"/>
              </a:rPr>
              <a:t>Mejora del VO2 pico frente a la atención habitual, mL/kg/min</a:t>
            </a:r>
            <a:endParaRPr lang="en-US" sz="1250" dirty="0"/>
          </a:p>
        </p:txBody>
      </p:sp>
      <p:sp>
        <p:nvSpPr>
          <p:cNvPr id="37" name="Shape 29"/>
          <p:cNvSpPr/>
          <p:nvPr/>
        </p:nvSpPr>
        <p:spPr>
          <a:xfrm>
            <a:off x="7882128" y="2468880"/>
            <a:ext cx="0" cy="1152144"/>
          </a:xfrm>
          <a:prstGeom prst="line">
            <a:avLst/>
          </a:prstGeom>
          <a:noFill/>
          <a:ln w="6350">
            <a:solidFill>
              <a:srgbClr val="DBE3EC"/>
            </a:solidFill>
            <a:prstDash val="solid"/>
          </a:ln>
        </p:spPr>
      </p:sp>
      <p:sp>
        <p:nvSpPr>
          <p:cNvPr id="38" name="Text 30"/>
          <p:cNvSpPr txBox="1"/>
          <p:nvPr/>
        </p:nvSpPr>
        <p:spPr>
          <a:xfrm>
            <a:off x="7699248" y="3630168"/>
            <a:ext cx="365760" cy="201168"/>
          </a:xfrm>
          <a:prstGeom prst="rect">
            <a:avLst/>
          </a:prstGeom>
          <a:noFill/>
          <a:ln/>
        </p:spPr>
        <p:txBody>
          <a:bodyPr wrap="square" lIns="0" tIns="0" rIns="0" bIns="0" rtlCol="0" anchor="t"/>
          <a:lstStyle/>
          <a:p>
            <a:pPr algn="ctr" indent="0" marL="0">
              <a:buNone/>
            </a:pPr>
            <a:r>
              <a:rPr lang="en-US" sz="1050" dirty="0">
                <a:solidFill>
                  <a:srgbClr val="5F6B7A"/>
                </a:solidFill>
                <a:latin typeface="Barlow" pitchFamily="34" charset="0"/>
                <a:ea typeface="Barlow" pitchFamily="34" charset="-122"/>
                <a:cs typeface="Barlow" pitchFamily="34" charset="-120"/>
              </a:rPr>
              <a:t>0</a:t>
            </a:r>
            <a:endParaRPr lang="en-US" sz="1050" dirty="0"/>
          </a:p>
        </p:txBody>
      </p:sp>
      <p:sp>
        <p:nvSpPr>
          <p:cNvPr id="39" name="Shape 31"/>
          <p:cNvSpPr/>
          <p:nvPr/>
        </p:nvSpPr>
        <p:spPr>
          <a:xfrm>
            <a:off x="8769096" y="2468880"/>
            <a:ext cx="0" cy="1152144"/>
          </a:xfrm>
          <a:prstGeom prst="line">
            <a:avLst/>
          </a:prstGeom>
          <a:noFill/>
          <a:ln w="6350">
            <a:solidFill>
              <a:srgbClr val="DBE3EC"/>
            </a:solidFill>
            <a:prstDash val="solid"/>
          </a:ln>
        </p:spPr>
      </p:sp>
      <p:sp>
        <p:nvSpPr>
          <p:cNvPr id="40" name="Text 32"/>
          <p:cNvSpPr txBox="1"/>
          <p:nvPr/>
        </p:nvSpPr>
        <p:spPr>
          <a:xfrm>
            <a:off x="8586216" y="3630168"/>
            <a:ext cx="365760" cy="201168"/>
          </a:xfrm>
          <a:prstGeom prst="rect">
            <a:avLst/>
          </a:prstGeom>
          <a:noFill/>
          <a:ln/>
        </p:spPr>
        <p:txBody>
          <a:bodyPr wrap="square" lIns="0" tIns="0" rIns="0" bIns="0" rtlCol="0" anchor="t"/>
          <a:lstStyle/>
          <a:p>
            <a:pPr algn="ctr" indent="0" marL="0">
              <a:buNone/>
            </a:pPr>
            <a:r>
              <a:rPr lang="en-US" sz="1050" dirty="0">
                <a:solidFill>
                  <a:srgbClr val="5F6B7A"/>
                </a:solidFill>
                <a:latin typeface="Barlow" pitchFamily="34" charset="0"/>
                <a:ea typeface="Barlow" pitchFamily="34" charset="-122"/>
                <a:cs typeface="Barlow" pitchFamily="34" charset="-120"/>
              </a:rPr>
              <a:t>1</a:t>
            </a:r>
            <a:endParaRPr lang="en-US" sz="1050" dirty="0"/>
          </a:p>
        </p:txBody>
      </p:sp>
      <p:sp>
        <p:nvSpPr>
          <p:cNvPr id="41" name="Shape 33"/>
          <p:cNvSpPr/>
          <p:nvPr/>
        </p:nvSpPr>
        <p:spPr>
          <a:xfrm>
            <a:off x="9656064" y="2468880"/>
            <a:ext cx="0" cy="1152144"/>
          </a:xfrm>
          <a:prstGeom prst="line">
            <a:avLst/>
          </a:prstGeom>
          <a:noFill/>
          <a:ln w="6350">
            <a:solidFill>
              <a:srgbClr val="DBE3EC"/>
            </a:solidFill>
            <a:prstDash val="solid"/>
          </a:ln>
        </p:spPr>
      </p:sp>
      <p:sp>
        <p:nvSpPr>
          <p:cNvPr id="42" name="Text 34"/>
          <p:cNvSpPr txBox="1"/>
          <p:nvPr/>
        </p:nvSpPr>
        <p:spPr>
          <a:xfrm>
            <a:off x="9473184" y="3630168"/>
            <a:ext cx="365760" cy="201168"/>
          </a:xfrm>
          <a:prstGeom prst="rect">
            <a:avLst/>
          </a:prstGeom>
          <a:noFill/>
          <a:ln/>
        </p:spPr>
        <p:txBody>
          <a:bodyPr wrap="square" lIns="0" tIns="0" rIns="0" bIns="0" rtlCol="0" anchor="t"/>
          <a:lstStyle/>
          <a:p>
            <a:pPr algn="ctr" indent="0" marL="0">
              <a:buNone/>
            </a:pPr>
            <a:r>
              <a:rPr lang="en-US" sz="1050" dirty="0">
                <a:solidFill>
                  <a:srgbClr val="5F6B7A"/>
                </a:solidFill>
                <a:latin typeface="Barlow" pitchFamily="34" charset="0"/>
                <a:ea typeface="Barlow" pitchFamily="34" charset="-122"/>
                <a:cs typeface="Barlow" pitchFamily="34" charset="-120"/>
              </a:rPr>
              <a:t>2</a:t>
            </a:r>
            <a:endParaRPr lang="en-US" sz="1050" dirty="0"/>
          </a:p>
        </p:txBody>
      </p:sp>
      <p:sp>
        <p:nvSpPr>
          <p:cNvPr id="43" name="Shape 35"/>
          <p:cNvSpPr/>
          <p:nvPr/>
        </p:nvSpPr>
        <p:spPr>
          <a:xfrm>
            <a:off x="10543032" y="2468880"/>
            <a:ext cx="0" cy="1152144"/>
          </a:xfrm>
          <a:prstGeom prst="line">
            <a:avLst/>
          </a:prstGeom>
          <a:noFill/>
          <a:ln w="6350">
            <a:solidFill>
              <a:srgbClr val="DBE3EC"/>
            </a:solidFill>
            <a:prstDash val="solid"/>
          </a:ln>
        </p:spPr>
      </p:sp>
      <p:sp>
        <p:nvSpPr>
          <p:cNvPr id="44" name="Text 36"/>
          <p:cNvSpPr txBox="1"/>
          <p:nvPr/>
        </p:nvSpPr>
        <p:spPr>
          <a:xfrm>
            <a:off x="10360152" y="3630168"/>
            <a:ext cx="365760" cy="201168"/>
          </a:xfrm>
          <a:prstGeom prst="rect">
            <a:avLst/>
          </a:prstGeom>
          <a:noFill/>
          <a:ln/>
        </p:spPr>
        <p:txBody>
          <a:bodyPr wrap="square" lIns="0" tIns="0" rIns="0" bIns="0" rtlCol="0" anchor="t"/>
          <a:lstStyle/>
          <a:p>
            <a:pPr algn="ctr" indent="0" marL="0">
              <a:buNone/>
            </a:pPr>
            <a:r>
              <a:rPr lang="en-US" sz="1050" dirty="0">
                <a:solidFill>
                  <a:srgbClr val="5F6B7A"/>
                </a:solidFill>
                <a:latin typeface="Barlow" pitchFamily="34" charset="0"/>
                <a:ea typeface="Barlow" pitchFamily="34" charset="-122"/>
                <a:cs typeface="Barlow" pitchFamily="34" charset="-120"/>
              </a:rPr>
              <a:t>3</a:t>
            </a:r>
            <a:endParaRPr lang="en-US" sz="1050" dirty="0"/>
          </a:p>
        </p:txBody>
      </p:sp>
      <p:sp>
        <p:nvSpPr>
          <p:cNvPr id="45" name="Shape 37"/>
          <p:cNvSpPr/>
          <p:nvPr/>
        </p:nvSpPr>
        <p:spPr>
          <a:xfrm>
            <a:off x="11430000" y="2468880"/>
            <a:ext cx="0" cy="1152144"/>
          </a:xfrm>
          <a:prstGeom prst="line">
            <a:avLst/>
          </a:prstGeom>
          <a:noFill/>
          <a:ln w="6350">
            <a:solidFill>
              <a:srgbClr val="DBE3EC"/>
            </a:solidFill>
            <a:prstDash val="solid"/>
          </a:ln>
        </p:spPr>
      </p:sp>
      <p:sp>
        <p:nvSpPr>
          <p:cNvPr id="46" name="Text 38"/>
          <p:cNvSpPr txBox="1"/>
          <p:nvPr/>
        </p:nvSpPr>
        <p:spPr>
          <a:xfrm>
            <a:off x="11247120" y="3630168"/>
            <a:ext cx="365760" cy="201168"/>
          </a:xfrm>
          <a:prstGeom prst="rect">
            <a:avLst/>
          </a:prstGeom>
          <a:noFill/>
          <a:ln/>
        </p:spPr>
        <p:txBody>
          <a:bodyPr wrap="square" lIns="0" tIns="0" rIns="0" bIns="0" rtlCol="0" anchor="t"/>
          <a:lstStyle/>
          <a:p>
            <a:pPr algn="ctr" indent="0" marL="0">
              <a:buNone/>
            </a:pPr>
            <a:r>
              <a:rPr lang="en-US" sz="1050" dirty="0">
                <a:solidFill>
                  <a:srgbClr val="5F6B7A"/>
                </a:solidFill>
                <a:latin typeface="Barlow" pitchFamily="34" charset="0"/>
                <a:ea typeface="Barlow" pitchFamily="34" charset="-122"/>
                <a:cs typeface="Barlow" pitchFamily="34" charset="-120"/>
              </a:rPr>
              <a:t>4</a:t>
            </a:r>
            <a:endParaRPr lang="en-US" sz="1050" dirty="0"/>
          </a:p>
        </p:txBody>
      </p:sp>
      <p:sp>
        <p:nvSpPr>
          <p:cNvPr id="47" name="Shape 39"/>
          <p:cNvSpPr/>
          <p:nvPr/>
        </p:nvSpPr>
        <p:spPr>
          <a:xfrm>
            <a:off x="8769096" y="2468880"/>
            <a:ext cx="0" cy="1152144"/>
          </a:xfrm>
          <a:prstGeom prst="line">
            <a:avLst/>
          </a:prstGeom>
          <a:noFill/>
          <a:ln w="12700">
            <a:solidFill>
              <a:srgbClr val="97112A"/>
            </a:solidFill>
            <a:prstDash val="dash"/>
          </a:ln>
        </p:spPr>
      </p:sp>
      <p:sp>
        <p:nvSpPr>
          <p:cNvPr id="48" name="Text 40"/>
          <p:cNvSpPr txBox="1"/>
          <p:nvPr/>
        </p:nvSpPr>
        <p:spPr>
          <a:xfrm>
            <a:off x="6867144" y="2478024"/>
            <a:ext cx="1051560" cy="310896"/>
          </a:xfrm>
          <a:prstGeom prst="rect">
            <a:avLst/>
          </a:prstGeom>
          <a:noFill/>
          <a:ln/>
        </p:spPr>
        <p:txBody>
          <a:bodyPr wrap="square" lIns="0" tIns="0" rIns="0" bIns="0" rtlCol="0" anchor="ctr"/>
          <a:lstStyle/>
          <a:p>
            <a:pPr indent="0" marL="0">
              <a:buNone/>
            </a:pPr>
            <a:r>
              <a:rPr lang="en-US" sz="1200" dirty="0">
                <a:solidFill>
                  <a:srgbClr val="13233B"/>
                </a:solidFill>
                <a:latin typeface="Barlow" pitchFamily="34" charset="0"/>
                <a:ea typeface="Barlow" pitchFamily="34" charset="-122"/>
                <a:cs typeface="Barlow" pitchFamily="34" charset="-120"/>
              </a:rPr>
              <a:t>En el centro</a:t>
            </a:r>
            <a:endParaRPr lang="en-US" sz="1200" dirty="0"/>
          </a:p>
        </p:txBody>
      </p:sp>
      <p:sp>
        <p:nvSpPr>
          <p:cNvPr id="49" name="Shape 41"/>
          <p:cNvSpPr/>
          <p:nvPr/>
        </p:nvSpPr>
        <p:spPr>
          <a:xfrm>
            <a:off x="10152766" y="2633472"/>
            <a:ext cx="966795" cy="0"/>
          </a:xfrm>
          <a:prstGeom prst="line">
            <a:avLst/>
          </a:prstGeom>
          <a:noFill/>
          <a:ln w="22225">
            <a:solidFill>
              <a:srgbClr val="163A63"/>
            </a:solidFill>
            <a:prstDash val="solid"/>
          </a:ln>
        </p:spPr>
      </p:sp>
      <p:sp>
        <p:nvSpPr>
          <p:cNvPr id="50" name="Shape 42"/>
          <p:cNvSpPr/>
          <p:nvPr/>
        </p:nvSpPr>
        <p:spPr>
          <a:xfrm>
            <a:off x="10567721" y="2569464"/>
            <a:ext cx="128016" cy="128016"/>
          </a:xfrm>
          <a:prstGeom prst="rect">
            <a:avLst/>
          </a:prstGeom>
          <a:solidFill>
            <a:srgbClr val="163A63"/>
          </a:solidFill>
          <a:ln w="12700">
            <a:solidFill>
              <a:srgbClr val="163A63"/>
            </a:solidFill>
            <a:prstDash val="solid"/>
          </a:ln>
        </p:spPr>
      </p:sp>
      <p:sp>
        <p:nvSpPr>
          <p:cNvPr id="51" name="Text 43"/>
          <p:cNvSpPr txBox="1"/>
          <p:nvPr/>
        </p:nvSpPr>
        <p:spPr>
          <a:xfrm>
            <a:off x="10357409" y="2404872"/>
            <a:ext cx="548640" cy="164592"/>
          </a:xfrm>
          <a:prstGeom prst="rect">
            <a:avLst/>
          </a:prstGeom>
          <a:noFill/>
          <a:ln/>
        </p:spPr>
        <p:txBody>
          <a:bodyPr wrap="square" lIns="0" tIns="0" rIns="0" bIns="0" rtlCol="0" anchor="t"/>
          <a:lstStyle/>
          <a:p>
            <a:pPr algn="ctr" indent="0" marL="0">
              <a:buNone/>
            </a:pPr>
            <a:r>
              <a:rPr lang="en-US" sz="1050" dirty="0">
                <a:solidFill>
                  <a:srgbClr val="13233B"/>
                </a:solidFill>
                <a:latin typeface="Barlow SemiBold" pitchFamily="34" charset="0"/>
                <a:ea typeface="Barlow SemiBold" pitchFamily="34" charset="-122"/>
                <a:cs typeface="Barlow SemiBold" pitchFamily="34" charset="-120"/>
              </a:rPr>
              <a:t>3,10</a:t>
            </a:r>
            <a:endParaRPr lang="en-US" sz="1050" dirty="0"/>
          </a:p>
        </p:txBody>
      </p:sp>
      <p:sp>
        <p:nvSpPr>
          <p:cNvPr id="52" name="Text 44"/>
          <p:cNvSpPr txBox="1"/>
          <p:nvPr/>
        </p:nvSpPr>
        <p:spPr>
          <a:xfrm>
            <a:off x="6867144" y="2843784"/>
            <a:ext cx="1051560" cy="310896"/>
          </a:xfrm>
          <a:prstGeom prst="rect">
            <a:avLst/>
          </a:prstGeom>
          <a:noFill/>
          <a:ln/>
        </p:spPr>
        <p:txBody>
          <a:bodyPr wrap="square" lIns="0" tIns="0" rIns="0" bIns="0" rtlCol="0" anchor="ctr"/>
          <a:lstStyle/>
          <a:p>
            <a:pPr indent="0" marL="0">
              <a:buNone/>
            </a:pPr>
            <a:r>
              <a:rPr lang="en-US" sz="1200" dirty="0">
                <a:solidFill>
                  <a:srgbClr val="13233B"/>
                </a:solidFill>
                <a:latin typeface="Barlow" pitchFamily="34" charset="0"/>
                <a:ea typeface="Barlow" pitchFamily="34" charset="-122"/>
                <a:cs typeface="Barlow" pitchFamily="34" charset="-120"/>
              </a:rPr>
              <a:t>En casa</a:t>
            </a:r>
            <a:endParaRPr lang="en-US" sz="1200" dirty="0"/>
          </a:p>
        </p:txBody>
      </p:sp>
      <p:sp>
        <p:nvSpPr>
          <p:cNvPr id="53" name="Shape 45"/>
          <p:cNvSpPr/>
          <p:nvPr/>
        </p:nvSpPr>
        <p:spPr>
          <a:xfrm>
            <a:off x="9363365" y="2999232"/>
            <a:ext cx="1800545" cy="0"/>
          </a:xfrm>
          <a:prstGeom prst="line">
            <a:avLst/>
          </a:prstGeom>
          <a:noFill/>
          <a:ln w="22225">
            <a:solidFill>
              <a:srgbClr val="163A63"/>
            </a:solidFill>
            <a:prstDash val="solid"/>
          </a:ln>
        </p:spPr>
      </p:sp>
      <p:sp>
        <p:nvSpPr>
          <p:cNvPr id="54" name="Shape 46"/>
          <p:cNvSpPr/>
          <p:nvPr/>
        </p:nvSpPr>
        <p:spPr>
          <a:xfrm>
            <a:off x="10204064" y="2935224"/>
            <a:ext cx="128016" cy="128016"/>
          </a:xfrm>
          <a:prstGeom prst="rect">
            <a:avLst/>
          </a:prstGeom>
          <a:solidFill>
            <a:srgbClr val="163A63"/>
          </a:solidFill>
          <a:ln w="12700">
            <a:solidFill>
              <a:srgbClr val="163A63"/>
            </a:solidFill>
            <a:prstDash val="solid"/>
          </a:ln>
        </p:spPr>
      </p:sp>
      <p:sp>
        <p:nvSpPr>
          <p:cNvPr id="55" name="Text 47"/>
          <p:cNvSpPr txBox="1"/>
          <p:nvPr/>
        </p:nvSpPr>
        <p:spPr>
          <a:xfrm>
            <a:off x="9993752" y="2770632"/>
            <a:ext cx="548640" cy="164592"/>
          </a:xfrm>
          <a:prstGeom prst="rect">
            <a:avLst/>
          </a:prstGeom>
          <a:noFill/>
          <a:ln/>
        </p:spPr>
        <p:txBody>
          <a:bodyPr wrap="square" lIns="0" tIns="0" rIns="0" bIns="0" rtlCol="0" anchor="t"/>
          <a:lstStyle/>
          <a:p>
            <a:pPr algn="ctr" indent="0" marL="0">
              <a:buNone/>
            </a:pPr>
            <a:r>
              <a:rPr lang="en-US" sz="1050" dirty="0">
                <a:solidFill>
                  <a:srgbClr val="13233B"/>
                </a:solidFill>
                <a:latin typeface="Barlow SemiBold" pitchFamily="34" charset="0"/>
                <a:ea typeface="Barlow SemiBold" pitchFamily="34" charset="-122"/>
                <a:cs typeface="Barlow SemiBold" pitchFamily="34" charset="-120"/>
              </a:rPr>
              <a:t>2,69</a:t>
            </a:r>
            <a:endParaRPr lang="en-US" sz="1050" dirty="0"/>
          </a:p>
        </p:txBody>
      </p:sp>
      <p:sp>
        <p:nvSpPr>
          <p:cNvPr id="56" name="Text 48"/>
          <p:cNvSpPr txBox="1"/>
          <p:nvPr/>
        </p:nvSpPr>
        <p:spPr>
          <a:xfrm>
            <a:off x="6867144" y="3209544"/>
            <a:ext cx="1051560" cy="310896"/>
          </a:xfrm>
          <a:prstGeom prst="rect">
            <a:avLst/>
          </a:prstGeom>
          <a:noFill/>
          <a:ln/>
        </p:spPr>
        <p:txBody>
          <a:bodyPr wrap="square" lIns="0" tIns="0" rIns="0" bIns="0" rtlCol="0" anchor="ctr"/>
          <a:lstStyle/>
          <a:p>
            <a:pPr indent="0" marL="0">
              <a:buNone/>
            </a:pPr>
            <a:r>
              <a:rPr lang="en-US" sz="1200" dirty="0">
                <a:solidFill>
                  <a:srgbClr val="13233B"/>
                </a:solidFill>
                <a:latin typeface="Barlow" pitchFamily="34" charset="0"/>
                <a:ea typeface="Barlow" pitchFamily="34" charset="-122"/>
                <a:cs typeface="Barlow" pitchFamily="34" charset="-120"/>
              </a:rPr>
              <a:t>Con tecnología</a:t>
            </a:r>
            <a:endParaRPr lang="en-US" sz="1200" dirty="0"/>
          </a:p>
        </p:txBody>
      </p:sp>
      <p:sp>
        <p:nvSpPr>
          <p:cNvPr id="57" name="Shape 49"/>
          <p:cNvSpPr/>
          <p:nvPr/>
        </p:nvSpPr>
        <p:spPr>
          <a:xfrm>
            <a:off x="8121609" y="3364992"/>
            <a:ext cx="2652034" cy="0"/>
          </a:xfrm>
          <a:prstGeom prst="line">
            <a:avLst/>
          </a:prstGeom>
          <a:noFill/>
          <a:ln w="22225">
            <a:solidFill>
              <a:srgbClr val="163A63"/>
            </a:solidFill>
            <a:prstDash val="solid"/>
          </a:ln>
        </p:spPr>
      </p:sp>
      <p:sp>
        <p:nvSpPr>
          <p:cNvPr id="58" name="Shape 50"/>
          <p:cNvSpPr/>
          <p:nvPr/>
        </p:nvSpPr>
        <p:spPr>
          <a:xfrm>
            <a:off x="9379184" y="3300984"/>
            <a:ext cx="128016" cy="128016"/>
          </a:xfrm>
          <a:prstGeom prst="rect">
            <a:avLst/>
          </a:prstGeom>
          <a:solidFill>
            <a:srgbClr val="163A63"/>
          </a:solidFill>
          <a:ln w="12700">
            <a:solidFill>
              <a:srgbClr val="163A63"/>
            </a:solidFill>
            <a:prstDash val="solid"/>
          </a:ln>
        </p:spPr>
      </p:sp>
      <p:sp>
        <p:nvSpPr>
          <p:cNvPr id="59" name="Text 51"/>
          <p:cNvSpPr txBox="1"/>
          <p:nvPr/>
        </p:nvSpPr>
        <p:spPr>
          <a:xfrm>
            <a:off x="9168872" y="3136392"/>
            <a:ext cx="548640" cy="164592"/>
          </a:xfrm>
          <a:prstGeom prst="rect">
            <a:avLst/>
          </a:prstGeom>
          <a:noFill/>
          <a:ln/>
        </p:spPr>
        <p:txBody>
          <a:bodyPr wrap="square" lIns="0" tIns="0" rIns="0" bIns="0" rtlCol="0" anchor="t"/>
          <a:lstStyle/>
          <a:p>
            <a:pPr algn="ctr" indent="0" marL="0">
              <a:buNone/>
            </a:pPr>
            <a:r>
              <a:rPr lang="en-US" sz="1050" dirty="0">
                <a:solidFill>
                  <a:srgbClr val="13233B"/>
                </a:solidFill>
                <a:latin typeface="Barlow SemiBold" pitchFamily="34" charset="0"/>
                <a:ea typeface="Barlow SemiBold" pitchFamily="34" charset="-122"/>
                <a:cs typeface="Barlow SemiBold" pitchFamily="34" charset="-120"/>
              </a:rPr>
              <a:t>1,76</a:t>
            </a:r>
            <a:endParaRPr lang="en-US" sz="1050" dirty="0"/>
          </a:p>
        </p:txBody>
      </p:sp>
      <p:sp>
        <p:nvSpPr>
          <p:cNvPr id="60" name="Text 52"/>
          <p:cNvSpPr txBox="1"/>
          <p:nvPr/>
        </p:nvSpPr>
        <p:spPr>
          <a:xfrm>
            <a:off x="6867144" y="3831336"/>
            <a:ext cx="4690872" cy="384048"/>
          </a:xfrm>
          <a:prstGeom prst="rect">
            <a:avLst/>
          </a:prstGeom>
          <a:noFill/>
          <a:ln/>
        </p:spPr>
        <p:txBody>
          <a:bodyPr wrap="square" lIns="0" tIns="0" rIns="0" bIns="0" rtlCol="0" anchor="t"/>
          <a:lstStyle/>
          <a:p>
            <a:pPr indent="0" marL="0">
              <a:buNone/>
            </a:pPr>
            <a:r>
              <a:rPr lang="en-US" sz="1050" dirty="0">
                <a:solidFill>
                  <a:srgbClr val="97112A"/>
                </a:solidFill>
                <a:latin typeface="Barlow" pitchFamily="34" charset="0"/>
                <a:ea typeface="Barlow" pitchFamily="34" charset="-122"/>
                <a:cs typeface="Barlow" pitchFamily="34" charset="-120"/>
              </a:rPr>
              <a:t>Línea de puntos: la diferencia mínima importante, 1 mL/kg/min.</a:t>
            </a:r>
            <a:endParaRPr lang="en-US" sz="1050" dirty="0"/>
          </a:p>
          <a:p>
            <a:pPr indent="0" marL="0">
              <a:buNone/>
            </a:pPr>
            <a:r>
              <a:rPr lang="en-US" sz="1050" dirty="0">
                <a:solidFill>
                  <a:srgbClr val="44505F"/>
                </a:solidFill>
                <a:latin typeface="Barlow" pitchFamily="34" charset="0"/>
                <a:ea typeface="Barlow" pitchFamily="34" charset="-122"/>
                <a:cs typeface="Barlow" pitchFamily="34" charset="-120"/>
              </a:rPr>
              <a:t>La híbrida mejoró la marcha de 6 minutos (84,78 m), no el VO2 pico.</a:t>
            </a:r>
            <a:endParaRPr lang="en-US" sz="1050" dirty="0"/>
          </a:p>
        </p:txBody>
      </p:sp>
      <p:sp>
        <p:nvSpPr>
          <p:cNvPr id="61" name="Shape 53"/>
          <p:cNvSpPr/>
          <p:nvPr/>
        </p:nvSpPr>
        <p:spPr>
          <a:xfrm>
            <a:off x="6867144" y="4261104"/>
            <a:ext cx="4672584" cy="841248"/>
          </a:xfrm>
          <a:prstGeom prst="roundRect">
            <a:avLst>
              <a:gd name="adj" fmla="val 7609"/>
            </a:avLst>
          </a:prstGeom>
          <a:solidFill>
            <a:srgbClr val="E6EDF5"/>
          </a:solidFill>
          <a:ln w="9525">
            <a:solidFill>
              <a:srgbClr val="E6EDF5"/>
            </a:solidFill>
            <a:prstDash val="solid"/>
          </a:ln>
        </p:spPr>
      </p:sp>
      <p:sp>
        <p:nvSpPr>
          <p:cNvPr id="62" name="Text 54"/>
          <p:cNvSpPr txBox="1"/>
          <p:nvPr/>
        </p:nvSpPr>
        <p:spPr>
          <a:xfrm>
            <a:off x="6967728" y="4288536"/>
            <a:ext cx="4471416" cy="786384"/>
          </a:xfrm>
          <a:prstGeom prst="rect">
            <a:avLst/>
          </a:prstGeom>
          <a:noFill/>
          <a:ln/>
        </p:spPr>
        <p:txBody>
          <a:bodyPr wrap="square" lIns="0" tIns="0" rIns="0" bIns="0" rtlCol="0" anchor="ctr"/>
          <a:lstStyle/>
          <a:p>
            <a:pPr indent="0" marL="0">
              <a:buNone/>
            </a:pPr>
            <a:r>
              <a:rPr lang="en-US" sz="1300" dirty="0">
                <a:solidFill>
                  <a:srgbClr val="13233B"/>
                </a:solidFill>
                <a:latin typeface="Barlow SemiBold" pitchFamily="34" charset="0"/>
                <a:ea typeface="Barlow SemiBold" pitchFamily="34" charset="-122"/>
                <a:cs typeface="Barlow SemiBold" pitchFamily="34" charset="-120"/>
              </a:rPr>
              <a:t>Solo el centro redujo los ingresos por insuficiencia cardiaca (OR 0,41; 0,17-0,76) y la mortalidad relacionada con ella (OR 0,42; 0,16-0,90).</a:t>
            </a:r>
            <a:endParaRPr lang="en-US" sz="1300" dirty="0"/>
          </a:p>
        </p:txBody>
      </p:sp>
      <p:sp>
        <p:nvSpPr>
          <p:cNvPr id="63" name="Text 55"/>
          <p:cNvSpPr txBox="1"/>
          <p:nvPr/>
        </p:nvSpPr>
        <p:spPr>
          <a:xfrm>
            <a:off x="6867144" y="5157216"/>
            <a:ext cx="4672584" cy="786384"/>
          </a:xfrm>
          <a:prstGeom prst="rect">
            <a:avLst/>
          </a:prstGeom>
          <a:noFill/>
          <a:ln/>
        </p:spPr>
        <p:txBody>
          <a:bodyPr wrap="square" lIns="0" tIns="0" rIns="0" bIns="0" rtlCol="0" anchor="t"/>
          <a:lstStyle/>
          <a:p>
            <a:pPr indent="0" marL="0">
              <a:buNone/>
            </a:pPr>
            <a:r>
              <a:rPr lang="en-US" sz="1300" dirty="0">
                <a:solidFill>
                  <a:srgbClr val="44505F"/>
                </a:solidFill>
                <a:latin typeface="Barlow" pitchFamily="34" charset="0"/>
                <a:ea typeface="Barlow" pitchFamily="34" charset="-122"/>
                <a:cs typeface="Barlow" pitchFamily="34" charset="-120"/>
              </a:rPr>
              <a:t>Los autores advierten de que hay pocos estudios de las modalidades digitales y de que la falta de efecto puede ser falta de potencia.</a:t>
            </a:r>
            <a:endParaRPr lang="en-US" sz="130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5 · DÓNDE SE HACE</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La tecnología tiene clases distintas según para qué se use</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 8, figura 21 y tablas de recomendaciones de telemedicina, aplicaciones y dispositivos [1]. Elaboración propia.</a:t>
            </a:r>
            <a:endParaRPr lang="en-US" sz="1000" dirty="0"/>
          </a:p>
        </p:txBody>
      </p:sp>
      <p:sp>
        <p:nvSpPr>
          <p:cNvPr id="6" name="Shape 3"/>
          <p:cNvSpPr/>
          <p:nvPr/>
        </p:nvSpPr>
        <p:spPr>
          <a:xfrm>
            <a:off x="502920" y="1481328"/>
            <a:ext cx="11183112" cy="489204"/>
          </a:xfrm>
          <a:prstGeom prst="roundRect">
            <a:avLst>
              <a:gd name="adj" fmla="val 13084"/>
            </a:avLst>
          </a:prstGeom>
          <a:solidFill>
            <a:srgbClr val="F2F5F9"/>
          </a:solidFill>
          <a:ln w="9525">
            <a:solidFill>
              <a:srgbClr val="F2F5F9"/>
            </a:solidFill>
            <a:prstDash val="solid"/>
          </a:ln>
        </p:spPr>
      </p:sp>
      <p:sp>
        <p:nvSpPr>
          <p:cNvPr id="7" name="Shape 4"/>
          <p:cNvSpPr/>
          <p:nvPr/>
        </p:nvSpPr>
        <p:spPr>
          <a:xfrm>
            <a:off x="594360" y="1527048"/>
            <a:ext cx="393192" cy="393192"/>
          </a:xfrm>
          <a:prstGeom prst="ellipse">
            <a:avLst/>
          </a:prstGeom>
          <a:solidFill>
            <a:srgbClr val="E6EDF5"/>
          </a:solidFill>
          <a:ln w="9525">
            <a:solidFill>
              <a:srgbClr val="E6EDF5"/>
            </a:solidFill>
            <a:prstDash val="solid"/>
          </a:ln>
        </p:spPr>
      </p:sp>
      <p:pic>
        <p:nvPicPr>
          <p:cNvPr id="8" name="Image 0" descr="preencoded.png">    </p:cNvPr>
          <p:cNvPicPr>
            <a:picLocks noChangeAspect="1"/>
          </p:cNvPicPr>
          <p:nvPr/>
        </p:nvPicPr>
        <p:blipFill>
          <a:blip r:embed="rId1"/>
          <a:stretch>
            <a:fillRect/>
          </a:stretch>
        </p:blipFill>
        <p:spPr>
          <a:xfrm>
            <a:off x="676930" y="1609618"/>
            <a:ext cx="228051" cy="228051"/>
          </a:xfrm>
          <a:prstGeom prst="rect">
            <a:avLst/>
          </a:prstGeom>
        </p:spPr>
      </p:pic>
      <p:sp>
        <p:nvSpPr>
          <p:cNvPr id="9" name="Text 5"/>
          <p:cNvSpPr txBox="1"/>
          <p:nvPr/>
        </p:nvSpPr>
        <p:spPr>
          <a:xfrm>
            <a:off x="1106424" y="1481328"/>
            <a:ext cx="5989320" cy="489204"/>
          </a:xfrm>
          <a:prstGeom prst="rect">
            <a:avLst/>
          </a:prstGeom>
          <a:noFill/>
          <a:ln/>
        </p:spPr>
        <p:txBody>
          <a:bodyPr wrap="square" lIns="0" tIns="0" rIns="0" bIns="0" rtlCol="0" anchor="ctr"/>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Consulta a distancia con telemonitorización en insuficiencia cardiaca</a:t>
            </a:r>
            <a:endParaRPr lang="en-US" sz="1350" dirty="0"/>
          </a:p>
        </p:txBody>
      </p:sp>
      <p:sp>
        <p:nvSpPr>
          <p:cNvPr id="10" name="Text 6"/>
          <p:cNvSpPr txBox="1"/>
          <p:nvPr/>
        </p:nvSpPr>
        <p:spPr>
          <a:xfrm>
            <a:off x="7223760" y="1481328"/>
            <a:ext cx="3611880" cy="489204"/>
          </a:xfrm>
          <a:prstGeom prst="rect">
            <a:avLst/>
          </a:prstGeom>
          <a:noFill/>
          <a:ln/>
        </p:spPr>
        <p:txBody>
          <a:bodyPr wrap="square" lIns="0" tIns="0" rIns="0" bIns="0" rtlCol="0" anchor="ctr"/>
          <a:lstStyle/>
          <a:p>
            <a:pPr indent="0" marL="0">
              <a:buNone/>
            </a:pPr>
            <a:r>
              <a:rPr lang="en-US" sz="1250" dirty="0">
                <a:solidFill>
                  <a:srgbClr val="44505F"/>
                </a:solidFill>
                <a:latin typeface="Barlow" pitchFamily="34" charset="0"/>
                <a:ea typeface="Barlow" pitchFamily="34" charset="-122"/>
                <a:cs typeface="Barlow" pitchFamily="34" charset="-120"/>
              </a:rPr>
              <a:t>Menos mortalidad cardiovascular e ingresos a corto plazo</a:t>
            </a:r>
            <a:endParaRPr lang="en-US" sz="1250" dirty="0"/>
          </a:p>
        </p:txBody>
      </p:sp>
      <p:sp>
        <p:nvSpPr>
          <p:cNvPr id="11" name="Text 7"/>
          <p:cNvSpPr/>
          <p:nvPr/>
        </p:nvSpPr>
        <p:spPr>
          <a:xfrm>
            <a:off x="10936224" y="1593342"/>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B1</a:t>
            </a:r>
            <a:endParaRPr lang="en-US" sz="1200" dirty="0"/>
          </a:p>
        </p:txBody>
      </p:sp>
      <p:sp>
        <p:nvSpPr>
          <p:cNvPr id="12" name="Shape 8"/>
          <p:cNvSpPr/>
          <p:nvPr/>
        </p:nvSpPr>
        <p:spPr>
          <a:xfrm>
            <a:off x="502920" y="2043684"/>
            <a:ext cx="11183112" cy="489204"/>
          </a:xfrm>
          <a:prstGeom prst="roundRect">
            <a:avLst>
              <a:gd name="adj" fmla="val 13084"/>
            </a:avLst>
          </a:prstGeom>
          <a:solidFill>
            <a:srgbClr val="F2F5F9"/>
          </a:solidFill>
          <a:ln w="9525">
            <a:solidFill>
              <a:srgbClr val="F2F5F9"/>
            </a:solidFill>
            <a:prstDash val="solid"/>
          </a:ln>
        </p:spPr>
      </p:sp>
      <p:sp>
        <p:nvSpPr>
          <p:cNvPr id="13" name="Shape 9"/>
          <p:cNvSpPr/>
          <p:nvPr/>
        </p:nvSpPr>
        <p:spPr>
          <a:xfrm>
            <a:off x="594360" y="2089404"/>
            <a:ext cx="393192" cy="393192"/>
          </a:xfrm>
          <a:prstGeom prst="ellipse">
            <a:avLst/>
          </a:prstGeom>
          <a:solidFill>
            <a:srgbClr val="E6EDF5"/>
          </a:solidFill>
          <a:ln w="9525">
            <a:solidFill>
              <a:srgbClr val="E6EDF5"/>
            </a:solidFill>
            <a:prstDash val="solid"/>
          </a:ln>
        </p:spPr>
      </p:sp>
      <p:pic>
        <p:nvPicPr>
          <p:cNvPr id="14" name="Image 1" descr="preencoded.png">    </p:cNvPr>
          <p:cNvPicPr>
            <a:picLocks noChangeAspect="1"/>
          </p:cNvPicPr>
          <p:nvPr/>
        </p:nvPicPr>
        <p:blipFill>
          <a:blip r:embed="rId2"/>
          <a:stretch>
            <a:fillRect/>
          </a:stretch>
        </p:blipFill>
        <p:spPr>
          <a:xfrm>
            <a:off x="676930" y="2171974"/>
            <a:ext cx="228051" cy="228051"/>
          </a:xfrm>
          <a:prstGeom prst="rect">
            <a:avLst/>
          </a:prstGeom>
        </p:spPr>
      </p:pic>
      <p:sp>
        <p:nvSpPr>
          <p:cNvPr id="15" name="Text 10"/>
          <p:cNvSpPr txBox="1"/>
          <p:nvPr/>
        </p:nvSpPr>
        <p:spPr>
          <a:xfrm>
            <a:off x="1106424" y="2043684"/>
            <a:ext cx="5989320" cy="489204"/>
          </a:xfrm>
          <a:prstGeom prst="rect">
            <a:avLst/>
          </a:prstGeom>
          <a:noFill/>
          <a:ln/>
        </p:spPr>
        <p:txBody>
          <a:bodyPr wrap="square" lIns="0" tIns="0" rIns="0" bIns="0" rtlCol="0" anchor="ctr"/>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Consulta a distancia para todos los pacientes del programa</a:t>
            </a:r>
            <a:endParaRPr lang="en-US" sz="1350" dirty="0"/>
          </a:p>
        </p:txBody>
      </p:sp>
      <p:sp>
        <p:nvSpPr>
          <p:cNvPr id="16" name="Text 11"/>
          <p:cNvSpPr txBox="1"/>
          <p:nvPr/>
        </p:nvSpPr>
        <p:spPr>
          <a:xfrm>
            <a:off x="7223760" y="2043684"/>
            <a:ext cx="3611880" cy="489204"/>
          </a:xfrm>
          <a:prstGeom prst="rect">
            <a:avLst/>
          </a:prstGeom>
          <a:noFill/>
          <a:ln/>
        </p:spPr>
        <p:txBody>
          <a:bodyPr wrap="square" lIns="0" tIns="0" rIns="0" bIns="0" rtlCol="0" anchor="ctr"/>
          <a:lstStyle/>
          <a:p>
            <a:pPr indent="0" marL="0">
              <a:buNone/>
            </a:pPr>
            <a:r>
              <a:rPr lang="en-US" sz="1250" dirty="0">
                <a:solidFill>
                  <a:srgbClr val="44505F"/>
                </a:solidFill>
                <a:latin typeface="Barlow" pitchFamily="34" charset="0"/>
                <a:ea typeface="Barlow" pitchFamily="34" charset="-122"/>
                <a:cs typeface="Barlow" pitchFamily="34" charset="-120"/>
              </a:rPr>
              <a:t>Más inscripción, adherencia y programas terminados</a:t>
            </a:r>
            <a:endParaRPr lang="en-US" sz="1250" dirty="0"/>
          </a:p>
        </p:txBody>
      </p:sp>
      <p:sp>
        <p:nvSpPr>
          <p:cNvPr id="17" name="Text 12"/>
          <p:cNvSpPr/>
          <p:nvPr/>
        </p:nvSpPr>
        <p:spPr>
          <a:xfrm>
            <a:off x="10936224" y="2155698"/>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B2</a:t>
            </a:r>
            <a:endParaRPr lang="en-US" sz="1200" dirty="0"/>
          </a:p>
        </p:txBody>
      </p:sp>
      <p:sp>
        <p:nvSpPr>
          <p:cNvPr id="18" name="Shape 13"/>
          <p:cNvSpPr/>
          <p:nvPr/>
        </p:nvSpPr>
        <p:spPr>
          <a:xfrm>
            <a:off x="502920" y="2606040"/>
            <a:ext cx="11183112" cy="489204"/>
          </a:xfrm>
          <a:prstGeom prst="roundRect">
            <a:avLst>
              <a:gd name="adj" fmla="val 13084"/>
            </a:avLst>
          </a:prstGeom>
          <a:solidFill>
            <a:srgbClr val="F2F5F9"/>
          </a:solidFill>
          <a:ln w="9525">
            <a:solidFill>
              <a:srgbClr val="F2F5F9"/>
            </a:solidFill>
            <a:prstDash val="solid"/>
          </a:ln>
        </p:spPr>
      </p:sp>
      <p:sp>
        <p:nvSpPr>
          <p:cNvPr id="19" name="Shape 14"/>
          <p:cNvSpPr/>
          <p:nvPr/>
        </p:nvSpPr>
        <p:spPr>
          <a:xfrm>
            <a:off x="594360" y="2651760"/>
            <a:ext cx="393192" cy="393192"/>
          </a:xfrm>
          <a:prstGeom prst="ellipse">
            <a:avLst/>
          </a:prstGeom>
          <a:solidFill>
            <a:srgbClr val="E6EDF5"/>
          </a:solidFill>
          <a:ln w="9525">
            <a:solidFill>
              <a:srgbClr val="E6EDF5"/>
            </a:solidFill>
            <a:prstDash val="solid"/>
          </a:ln>
        </p:spPr>
      </p:sp>
      <p:pic>
        <p:nvPicPr>
          <p:cNvPr id="20" name="Image 2" descr="preencoded.png">    </p:cNvPr>
          <p:cNvPicPr>
            <a:picLocks noChangeAspect="1"/>
          </p:cNvPicPr>
          <p:nvPr/>
        </p:nvPicPr>
        <p:blipFill>
          <a:blip r:embed="rId3"/>
          <a:stretch>
            <a:fillRect/>
          </a:stretch>
        </p:blipFill>
        <p:spPr>
          <a:xfrm>
            <a:off x="676930" y="2734330"/>
            <a:ext cx="228051" cy="228051"/>
          </a:xfrm>
          <a:prstGeom prst="rect">
            <a:avLst/>
          </a:prstGeom>
        </p:spPr>
      </p:pic>
      <p:sp>
        <p:nvSpPr>
          <p:cNvPr id="21" name="Text 15"/>
          <p:cNvSpPr txBox="1"/>
          <p:nvPr/>
        </p:nvSpPr>
        <p:spPr>
          <a:xfrm>
            <a:off x="1106424" y="2606040"/>
            <a:ext cx="5989320" cy="489204"/>
          </a:xfrm>
          <a:prstGeom prst="rect">
            <a:avLst/>
          </a:prstGeom>
          <a:noFill/>
          <a:ln/>
        </p:spPr>
        <p:txBody>
          <a:bodyPr wrap="square" lIns="0" tIns="0" rIns="0" bIns="0" rtlCol="0" anchor="ctr"/>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Relojes y sensores de ECG, actividad, saturación y presión, esta solo con manguito</a:t>
            </a:r>
            <a:endParaRPr lang="en-US" sz="1350" dirty="0"/>
          </a:p>
        </p:txBody>
      </p:sp>
      <p:sp>
        <p:nvSpPr>
          <p:cNvPr id="22" name="Text 16"/>
          <p:cNvSpPr txBox="1"/>
          <p:nvPr/>
        </p:nvSpPr>
        <p:spPr>
          <a:xfrm>
            <a:off x="7223760" y="2606040"/>
            <a:ext cx="3611880" cy="489204"/>
          </a:xfrm>
          <a:prstGeom prst="rect">
            <a:avLst/>
          </a:prstGeom>
          <a:noFill/>
          <a:ln/>
        </p:spPr>
        <p:txBody>
          <a:bodyPr wrap="square" lIns="0" tIns="0" rIns="0" bIns="0" rtlCol="0" anchor="ctr"/>
          <a:lstStyle/>
          <a:p>
            <a:pPr indent="0" marL="0">
              <a:buNone/>
            </a:pPr>
            <a:r>
              <a:rPr lang="en-US" sz="1250" dirty="0">
                <a:solidFill>
                  <a:srgbClr val="44505F"/>
                </a:solidFill>
                <a:latin typeface="Barlow" pitchFamily="34" charset="0"/>
                <a:ea typeface="Barlow" pitchFamily="34" charset="-122"/>
                <a:cs typeface="Barlow" pitchFamily="34" charset="-120"/>
              </a:rPr>
              <a:t>Para alcanzar mejor los objetivos del programa</a:t>
            </a:r>
            <a:endParaRPr lang="en-US" sz="1250" dirty="0"/>
          </a:p>
        </p:txBody>
      </p:sp>
      <p:sp>
        <p:nvSpPr>
          <p:cNvPr id="23" name="Text 17"/>
          <p:cNvSpPr/>
          <p:nvPr/>
        </p:nvSpPr>
        <p:spPr>
          <a:xfrm>
            <a:off x="10936224" y="2718054"/>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B1</a:t>
            </a:r>
            <a:endParaRPr lang="en-US" sz="1200" dirty="0"/>
          </a:p>
        </p:txBody>
      </p:sp>
      <p:sp>
        <p:nvSpPr>
          <p:cNvPr id="24" name="Shape 18"/>
          <p:cNvSpPr/>
          <p:nvPr/>
        </p:nvSpPr>
        <p:spPr>
          <a:xfrm>
            <a:off x="502920" y="3168396"/>
            <a:ext cx="11183112" cy="489204"/>
          </a:xfrm>
          <a:prstGeom prst="roundRect">
            <a:avLst>
              <a:gd name="adj" fmla="val 13084"/>
            </a:avLst>
          </a:prstGeom>
          <a:solidFill>
            <a:srgbClr val="F2F5F9"/>
          </a:solidFill>
          <a:ln w="9525">
            <a:solidFill>
              <a:srgbClr val="F2F5F9"/>
            </a:solidFill>
            <a:prstDash val="solid"/>
          </a:ln>
        </p:spPr>
      </p:sp>
      <p:sp>
        <p:nvSpPr>
          <p:cNvPr id="25" name="Shape 19"/>
          <p:cNvSpPr/>
          <p:nvPr/>
        </p:nvSpPr>
        <p:spPr>
          <a:xfrm>
            <a:off x="594360" y="3214116"/>
            <a:ext cx="393192" cy="393192"/>
          </a:xfrm>
          <a:prstGeom prst="ellipse">
            <a:avLst/>
          </a:prstGeom>
          <a:solidFill>
            <a:srgbClr val="E6EDF5"/>
          </a:solidFill>
          <a:ln w="9525">
            <a:solidFill>
              <a:srgbClr val="E6EDF5"/>
            </a:solidFill>
            <a:prstDash val="solid"/>
          </a:ln>
        </p:spPr>
      </p:sp>
      <p:pic>
        <p:nvPicPr>
          <p:cNvPr id="26" name="Image 3" descr="preencoded.png">    </p:cNvPr>
          <p:cNvPicPr>
            <a:picLocks noChangeAspect="1"/>
          </p:cNvPicPr>
          <p:nvPr/>
        </p:nvPicPr>
        <p:blipFill>
          <a:blip r:embed="rId4"/>
          <a:stretch>
            <a:fillRect/>
          </a:stretch>
        </p:blipFill>
        <p:spPr>
          <a:xfrm>
            <a:off x="676930" y="3296686"/>
            <a:ext cx="228051" cy="228051"/>
          </a:xfrm>
          <a:prstGeom prst="rect">
            <a:avLst/>
          </a:prstGeom>
        </p:spPr>
      </p:pic>
      <p:sp>
        <p:nvSpPr>
          <p:cNvPr id="27" name="Text 20"/>
          <p:cNvSpPr txBox="1"/>
          <p:nvPr/>
        </p:nvSpPr>
        <p:spPr>
          <a:xfrm>
            <a:off x="1106424" y="3168396"/>
            <a:ext cx="5989320" cy="489204"/>
          </a:xfrm>
          <a:prstGeom prst="rect">
            <a:avLst/>
          </a:prstGeom>
          <a:noFill/>
          <a:ln/>
        </p:spPr>
        <p:txBody>
          <a:bodyPr wrap="square" lIns="0" tIns="0" rIns="0" bIns="0" rtlCol="0" anchor="ctr"/>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Aplicaciones del móvil para vigilarse uno mismo</a:t>
            </a:r>
            <a:endParaRPr lang="en-US" sz="1350" dirty="0"/>
          </a:p>
        </p:txBody>
      </p:sp>
      <p:sp>
        <p:nvSpPr>
          <p:cNvPr id="28" name="Text 21"/>
          <p:cNvSpPr txBox="1"/>
          <p:nvPr/>
        </p:nvSpPr>
        <p:spPr>
          <a:xfrm>
            <a:off x="7223760" y="3168396"/>
            <a:ext cx="3611880" cy="489204"/>
          </a:xfrm>
          <a:prstGeom prst="rect">
            <a:avLst/>
          </a:prstGeom>
          <a:noFill/>
          <a:ln/>
        </p:spPr>
        <p:txBody>
          <a:bodyPr wrap="square" lIns="0" tIns="0" rIns="0" bIns="0" rtlCol="0" anchor="ctr"/>
          <a:lstStyle/>
          <a:p>
            <a:pPr indent="0" marL="0">
              <a:buNone/>
            </a:pPr>
            <a:r>
              <a:rPr lang="en-US" sz="1250" dirty="0">
                <a:solidFill>
                  <a:srgbClr val="44505F"/>
                </a:solidFill>
                <a:latin typeface="Barlow" pitchFamily="34" charset="0"/>
                <a:ea typeface="Barlow" pitchFamily="34" charset="-122"/>
                <a:cs typeface="Barlow" pitchFamily="34" charset="-120"/>
              </a:rPr>
              <a:t>Para alcanzar mejor los objetivos del programa</a:t>
            </a:r>
            <a:endParaRPr lang="en-US" sz="1250" dirty="0"/>
          </a:p>
        </p:txBody>
      </p:sp>
      <p:sp>
        <p:nvSpPr>
          <p:cNvPr id="29" name="Text 22"/>
          <p:cNvSpPr/>
          <p:nvPr/>
        </p:nvSpPr>
        <p:spPr>
          <a:xfrm>
            <a:off x="10936224" y="3280410"/>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B1</a:t>
            </a:r>
            <a:endParaRPr lang="en-US" sz="1200" dirty="0"/>
          </a:p>
        </p:txBody>
      </p:sp>
      <p:sp>
        <p:nvSpPr>
          <p:cNvPr id="30" name="Shape 23"/>
          <p:cNvSpPr/>
          <p:nvPr/>
        </p:nvSpPr>
        <p:spPr>
          <a:xfrm>
            <a:off x="502920" y="3730752"/>
            <a:ext cx="11183112" cy="489204"/>
          </a:xfrm>
          <a:prstGeom prst="roundRect">
            <a:avLst>
              <a:gd name="adj" fmla="val 13084"/>
            </a:avLst>
          </a:prstGeom>
          <a:solidFill>
            <a:srgbClr val="F2F5F9"/>
          </a:solidFill>
          <a:ln w="9525">
            <a:solidFill>
              <a:srgbClr val="F2F5F9"/>
            </a:solidFill>
            <a:prstDash val="solid"/>
          </a:ln>
        </p:spPr>
      </p:sp>
      <p:sp>
        <p:nvSpPr>
          <p:cNvPr id="31" name="Shape 24"/>
          <p:cNvSpPr/>
          <p:nvPr/>
        </p:nvSpPr>
        <p:spPr>
          <a:xfrm>
            <a:off x="594360" y="3776472"/>
            <a:ext cx="393192" cy="393192"/>
          </a:xfrm>
          <a:prstGeom prst="ellipse">
            <a:avLst/>
          </a:prstGeom>
          <a:solidFill>
            <a:srgbClr val="E6EDF5"/>
          </a:solidFill>
          <a:ln w="9525">
            <a:solidFill>
              <a:srgbClr val="E6EDF5"/>
            </a:solidFill>
            <a:prstDash val="solid"/>
          </a:ln>
        </p:spPr>
      </p:sp>
      <p:pic>
        <p:nvPicPr>
          <p:cNvPr id="32" name="Image 4" descr="preencoded.png">    </p:cNvPr>
          <p:cNvPicPr>
            <a:picLocks noChangeAspect="1"/>
          </p:cNvPicPr>
          <p:nvPr/>
        </p:nvPicPr>
        <p:blipFill>
          <a:blip r:embed="rId5"/>
          <a:stretch>
            <a:fillRect/>
          </a:stretch>
        </p:blipFill>
        <p:spPr>
          <a:xfrm>
            <a:off x="676930" y="3859042"/>
            <a:ext cx="228051" cy="228051"/>
          </a:xfrm>
          <a:prstGeom prst="rect">
            <a:avLst/>
          </a:prstGeom>
        </p:spPr>
      </p:pic>
      <p:sp>
        <p:nvSpPr>
          <p:cNvPr id="33" name="Text 25"/>
          <p:cNvSpPr txBox="1"/>
          <p:nvPr/>
        </p:nvSpPr>
        <p:spPr>
          <a:xfrm>
            <a:off x="1106424" y="3730752"/>
            <a:ext cx="5989320" cy="489204"/>
          </a:xfrm>
          <a:prstGeom prst="rect">
            <a:avLst/>
          </a:prstGeom>
          <a:noFill/>
          <a:ln/>
        </p:spPr>
        <p:txBody>
          <a:bodyPr wrap="square" lIns="0" tIns="0" rIns="0" bIns="0" rtlCol="0" anchor="ctr"/>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Ayudas digitales para decidir, en pacientes y en profesionales</a:t>
            </a:r>
            <a:endParaRPr lang="en-US" sz="1350" dirty="0"/>
          </a:p>
        </p:txBody>
      </p:sp>
      <p:sp>
        <p:nvSpPr>
          <p:cNvPr id="34" name="Text 26"/>
          <p:cNvSpPr txBox="1"/>
          <p:nvPr/>
        </p:nvSpPr>
        <p:spPr>
          <a:xfrm>
            <a:off x="7223760" y="3730752"/>
            <a:ext cx="3611880" cy="489204"/>
          </a:xfrm>
          <a:prstGeom prst="rect">
            <a:avLst/>
          </a:prstGeom>
          <a:noFill/>
          <a:ln/>
        </p:spPr>
        <p:txBody>
          <a:bodyPr wrap="square" lIns="0" tIns="0" rIns="0" bIns="0" rtlCol="0" anchor="ctr"/>
          <a:lstStyle/>
          <a:p>
            <a:pPr indent="0" marL="0">
              <a:buNone/>
            </a:pPr>
            <a:r>
              <a:rPr lang="en-US" sz="1250" dirty="0">
                <a:solidFill>
                  <a:srgbClr val="44505F"/>
                </a:solidFill>
                <a:latin typeface="Barlow" pitchFamily="34" charset="0"/>
                <a:ea typeface="Barlow" pitchFamily="34" charset="-122"/>
                <a:cs typeface="Barlow" pitchFamily="34" charset="-120"/>
              </a:rPr>
              <a:t>Más conocimiento y prescripciones más acordes con la guía</a:t>
            </a:r>
            <a:endParaRPr lang="en-US" sz="1250" dirty="0"/>
          </a:p>
        </p:txBody>
      </p:sp>
      <p:sp>
        <p:nvSpPr>
          <p:cNvPr id="35" name="Text 27"/>
          <p:cNvSpPr/>
          <p:nvPr/>
        </p:nvSpPr>
        <p:spPr>
          <a:xfrm>
            <a:off x="10936224" y="3842766"/>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B1</a:t>
            </a:r>
            <a:endParaRPr lang="en-US" sz="1200" dirty="0"/>
          </a:p>
        </p:txBody>
      </p:sp>
      <p:sp>
        <p:nvSpPr>
          <p:cNvPr id="36" name="Shape 28"/>
          <p:cNvSpPr/>
          <p:nvPr/>
        </p:nvSpPr>
        <p:spPr>
          <a:xfrm>
            <a:off x="502920" y="4293108"/>
            <a:ext cx="11183112" cy="489204"/>
          </a:xfrm>
          <a:prstGeom prst="roundRect">
            <a:avLst>
              <a:gd name="adj" fmla="val 13084"/>
            </a:avLst>
          </a:prstGeom>
          <a:solidFill>
            <a:srgbClr val="F2F5F9"/>
          </a:solidFill>
          <a:ln w="9525">
            <a:solidFill>
              <a:srgbClr val="F2F5F9"/>
            </a:solidFill>
            <a:prstDash val="solid"/>
          </a:ln>
        </p:spPr>
      </p:sp>
      <p:sp>
        <p:nvSpPr>
          <p:cNvPr id="37" name="Shape 29"/>
          <p:cNvSpPr/>
          <p:nvPr/>
        </p:nvSpPr>
        <p:spPr>
          <a:xfrm>
            <a:off x="594360" y="4338828"/>
            <a:ext cx="393192" cy="393192"/>
          </a:xfrm>
          <a:prstGeom prst="ellipse">
            <a:avLst/>
          </a:prstGeom>
          <a:solidFill>
            <a:srgbClr val="E6EDF5"/>
          </a:solidFill>
          <a:ln w="9525">
            <a:solidFill>
              <a:srgbClr val="E6EDF5"/>
            </a:solidFill>
            <a:prstDash val="solid"/>
          </a:ln>
        </p:spPr>
      </p:sp>
      <p:pic>
        <p:nvPicPr>
          <p:cNvPr id="38" name="Image 5" descr="preencoded.png">    </p:cNvPr>
          <p:cNvPicPr>
            <a:picLocks noChangeAspect="1"/>
          </p:cNvPicPr>
          <p:nvPr/>
        </p:nvPicPr>
        <p:blipFill>
          <a:blip r:embed="rId6"/>
          <a:stretch>
            <a:fillRect/>
          </a:stretch>
        </p:blipFill>
        <p:spPr>
          <a:xfrm>
            <a:off x="676930" y="4421398"/>
            <a:ext cx="228051" cy="228051"/>
          </a:xfrm>
          <a:prstGeom prst="rect">
            <a:avLst/>
          </a:prstGeom>
        </p:spPr>
      </p:pic>
      <p:sp>
        <p:nvSpPr>
          <p:cNvPr id="39" name="Text 30"/>
          <p:cNvSpPr txBox="1"/>
          <p:nvPr/>
        </p:nvSpPr>
        <p:spPr>
          <a:xfrm>
            <a:off x="1106424" y="4293108"/>
            <a:ext cx="5989320" cy="489204"/>
          </a:xfrm>
          <a:prstGeom prst="rect">
            <a:avLst/>
          </a:prstGeom>
          <a:noFill/>
          <a:ln/>
        </p:spPr>
        <p:txBody>
          <a:bodyPr wrap="square" lIns="0" tIns="0" rIns="0" bIns="0" rtlCol="0" anchor="ctr"/>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Datos de marcapasos, desfibriladores y resincronizadores</a:t>
            </a:r>
            <a:endParaRPr lang="en-US" sz="1350" dirty="0"/>
          </a:p>
        </p:txBody>
      </p:sp>
      <p:sp>
        <p:nvSpPr>
          <p:cNvPr id="40" name="Text 31"/>
          <p:cNvSpPr txBox="1"/>
          <p:nvPr/>
        </p:nvSpPr>
        <p:spPr>
          <a:xfrm>
            <a:off x="7223760" y="4293108"/>
            <a:ext cx="3611880" cy="489204"/>
          </a:xfrm>
          <a:prstGeom prst="rect">
            <a:avLst/>
          </a:prstGeom>
          <a:noFill/>
          <a:ln/>
        </p:spPr>
        <p:txBody>
          <a:bodyPr wrap="square" lIns="0" tIns="0" rIns="0" bIns="0" rtlCol="0" anchor="ctr"/>
          <a:lstStyle/>
          <a:p>
            <a:pPr indent="0" marL="0">
              <a:buNone/>
            </a:pPr>
            <a:r>
              <a:rPr lang="en-US" sz="1250" dirty="0">
                <a:solidFill>
                  <a:srgbClr val="44505F"/>
                </a:solidFill>
                <a:latin typeface="Barlow" pitchFamily="34" charset="0"/>
                <a:ea typeface="Barlow" pitchFamily="34" charset="-122"/>
                <a:cs typeface="Barlow" pitchFamily="34" charset="-120"/>
              </a:rPr>
              <a:t>Para evaluar y ajustar durante el programa</a:t>
            </a:r>
            <a:endParaRPr lang="en-US" sz="1250" dirty="0"/>
          </a:p>
        </p:txBody>
      </p:sp>
      <p:sp>
        <p:nvSpPr>
          <p:cNvPr id="41" name="Text 32"/>
          <p:cNvSpPr/>
          <p:nvPr/>
        </p:nvSpPr>
        <p:spPr>
          <a:xfrm>
            <a:off x="10936224" y="4405122"/>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C</a:t>
            </a:r>
            <a:endParaRPr lang="en-US" sz="1200" dirty="0"/>
          </a:p>
        </p:txBody>
      </p:sp>
      <p:sp>
        <p:nvSpPr>
          <p:cNvPr id="42" name="Shape 33"/>
          <p:cNvSpPr/>
          <p:nvPr/>
        </p:nvSpPr>
        <p:spPr>
          <a:xfrm>
            <a:off x="502920" y="4855464"/>
            <a:ext cx="11183112" cy="489204"/>
          </a:xfrm>
          <a:prstGeom prst="roundRect">
            <a:avLst>
              <a:gd name="adj" fmla="val 13084"/>
            </a:avLst>
          </a:prstGeom>
          <a:solidFill>
            <a:srgbClr val="F2F5F9"/>
          </a:solidFill>
          <a:ln w="9525">
            <a:solidFill>
              <a:srgbClr val="F2F5F9"/>
            </a:solidFill>
            <a:prstDash val="solid"/>
          </a:ln>
        </p:spPr>
      </p:sp>
      <p:sp>
        <p:nvSpPr>
          <p:cNvPr id="43" name="Shape 34"/>
          <p:cNvSpPr/>
          <p:nvPr/>
        </p:nvSpPr>
        <p:spPr>
          <a:xfrm>
            <a:off x="594360" y="4901184"/>
            <a:ext cx="393192" cy="393192"/>
          </a:xfrm>
          <a:prstGeom prst="ellipse">
            <a:avLst/>
          </a:prstGeom>
          <a:solidFill>
            <a:srgbClr val="E6EDF5"/>
          </a:solidFill>
          <a:ln w="9525">
            <a:solidFill>
              <a:srgbClr val="E6EDF5"/>
            </a:solidFill>
            <a:prstDash val="solid"/>
          </a:ln>
        </p:spPr>
      </p:sp>
      <p:pic>
        <p:nvPicPr>
          <p:cNvPr id="44" name="Image 6" descr="preencoded.png">    </p:cNvPr>
          <p:cNvPicPr>
            <a:picLocks noChangeAspect="1"/>
          </p:cNvPicPr>
          <p:nvPr/>
        </p:nvPicPr>
        <p:blipFill>
          <a:blip r:embed="rId7"/>
          <a:stretch>
            <a:fillRect/>
          </a:stretch>
        </p:blipFill>
        <p:spPr>
          <a:xfrm>
            <a:off x="676930" y="4983754"/>
            <a:ext cx="228051" cy="228051"/>
          </a:xfrm>
          <a:prstGeom prst="rect">
            <a:avLst/>
          </a:prstGeom>
        </p:spPr>
      </p:pic>
      <p:sp>
        <p:nvSpPr>
          <p:cNvPr id="45" name="Text 35"/>
          <p:cNvSpPr txBox="1"/>
          <p:nvPr/>
        </p:nvSpPr>
        <p:spPr>
          <a:xfrm>
            <a:off x="1106424" y="4855464"/>
            <a:ext cx="5989320" cy="489204"/>
          </a:xfrm>
          <a:prstGeom prst="rect">
            <a:avLst/>
          </a:prstGeom>
          <a:noFill/>
          <a:ln/>
        </p:spPr>
        <p:txBody>
          <a:bodyPr wrap="square" lIns="0" tIns="0" rIns="0" bIns="0" rtlCol="0" anchor="ctr"/>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Puntuaciones de insuficiencia cardiaca, asistencia ventricular y sensor pulmonar</a:t>
            </a:r>
            <a:endParaRPr lang="en-US" sz="1350" dirty="0"/>
          </a:p>
        </p:txBody>
      </p:sp>
      <p:sp>
        <p:nvSpPr>
          <p:cNvPr id="46" name="Text 36"/>
          <p:cNvSpPr txBox="1"/>
          <p:nvPr/>
        </p:nvSpPr>
        <p:spPr>
          <a:xfrm>
            <a:off x="7223760" y="4855464"/>
            <a:ext cx="3611880" cy="489204"/>
          </a:xfrm>
          <a:prstGeom prst="rect">
            <a:avLst/>
          </a:prstGeom>
          <a:noFill/>
          <a:ln/>
        </p:spPr>
        <p:txBody>
          <a:bodyPr wrap="square" lIns="0" tIns="0" rIns="0" bIns="0" rtlCol="0" anchor="ctr"/>
          <a:lstStyle/>
          <a:p>
            <a:pPr indent="0" marL="0">
              <a:buNone/>
            </a:pPr>
            <a:r>
              <a:rPr lang="en-US" sz="1250" dirty="0">
                <a:solidFill>
                  <a:srgbClr val="44505F"/>
                </a:solidFill>
                <a:latin typeface="Barlow" pitchFamily="34" charset="0"/>
                <a:ea typeface="Barlow" pitchFamily="34" charset="-122"/>
                <a:cs typeface="Barlow" pitchFamily="34" charset="-120"/>
              </a:rPr>
              <a:t>Para ajustar el manejo durante el programa</a:t>
            </a:r>
            <a:endParaRPr lang="en-US" sz="1250" dirty="0"/>
          </a:p>
        </p:txBody>
      </p:sp>
      <p:sp>
        <p:nvSpPr>
          <p:cNvPr id="47" name="Text 37"/>
          <p:cNvSpPr/>
          <p:nvPr/>
        </p:nvSpPr>
        <p:spPr>
          <a:xfrm>
            <a:off x="10936224" y="4967478"/>
            <a:ext cx="621792" cy="265176"/>
          </a:xfrm>
          <a:prstGeom prst="roundRect">
            <a:avLst>
              <a:gd name="adj" fmla="val 17241"/>
            </a:avLst>
          </a:prstGeom>
          <a:solidFill>
            <a:srgbClr val="C2630A"/>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IIb C</a:t>
            </a:r>
            <a:endParaRPr lang="en-US" sz="1200" dirty="0"/>
          </a:p>
        </p:txBody>
      </p:sp>
      <p:sp>
        <p:nvSpPr>
          <p:cNvPr id="48" name="Shape 38"/>
          <p:cNvSpPr/>
          <p:nvPr/>
        </p:nvSpPr>
        <p:spPr>
          <a:xfrm>
            <a:off x="502920" y="5417820"/>
            <a:ext cx="11183112" cy="489204"/>
          </a:xfrm>
          <a:prstGeom prst="roundRect">
            <a:avLst>
              <a:gd name="adj" fmla="val 13084"/>
            </a:avLst>
          </a:prstGeom>
          <a:solidFill>
            <a:srgbClr val="F2F5F9"/>
          </a:solidFill>
          <a:ln w="9525">
            <a:solidFill>
              <a:srgbClr val="F2F5F9"/>
            </a:solidFill>
            <a:prstDash val="solid"/>
          </a:ln>
        </p:spPr>
      </p:sp>
      <p:sp>
        <p:nvSpPr>
          <p:cNvPr id="49" name="Shape 39"/>
          <p:cNvSpPr/>
          <p:nvPr/>
        </p:nvSpPr>
        <p:spPr>
          <a:xfrm>
            <a:off x="594360" y="5463540"/>
            <a:ext cx="393192" cy="393192"/>
          </a:xfrm>
          <a:prstGeom prst="ellipse">
            <a:avLst/>
          </a:prstGeom>
          <a:solidFill>
            <a:srgbClr val="E6EDF5"/>
          </a:solidFill>
          <a:ln w="9525">
            <a:solidFill>
              <a:srgbClr val="E6EDF5"/>
            </a:solidFill>
            <a:prstDash val="solid"/>
          </a:ln>
        </p:spPr>
      </p:sp>
      <p:pic>
        <p:nvPicPr>
          <p:cNvPr id="50" name="Image 7" descr="preencoded.png">    </p:cNvPr>
          <p:cNvPicPr>
            <a:picLocks noChangeAspect="1"/>
          </p:cNvPicPr>
          <p:nvPr/>
        </p:nvPicPr>
        <p:blipFill>
          <a:blip r:embed="rId8"/>
          <a:stretch>
            <a:fillRect/>
          </a:stretch>
        </p:blipFill>
        <p:spPr>
          <a:xfrm>
            <a:off x="676930" y="5546110"/>
            <a:ext cx="228051" cy="228051"/>
          </a:xfrm>
          <a:prstGeom prst="rect">
            <a:avLst/>
          </a:prstGeom>
        </p:spPr>
      </p:pic>
      <p:sp>
        <p:nvSpPr>
          <p:cNvPr id="51" name="Text 40"/>
          <p:cNvSpPr txBox="1"/>
          <p:nvPr/>
        </p:nvSpPr>
        <p:spPr>
          <a:xfrm>
            <a:off x="1106424" y="5417820"/>
            <a:ext cx="5989320" cy="489204"/>
          </a:xfrm>
          <a:prstGeom prst="rect">
            <a:avLst/>
          </a:prstGeom>
          <a:noFill/>
          <a:ln/>
        </p:spPr>
        <p:txBody>
          <a:bodyPr wrap="square" lIns="0" tIns="0" rIns="0" bIns="0" rtlCol="0" anchor="ctr"/>
          <a:lstStyle/>
          <a:p>
            <a:pPr indent="0" marL="0">
              <a:buNone/>
            </a:pPr>
            <a:r>
              <a:rPr lang="en-US" sz="1350" dirty="0">
                <a:solidFill>
                  <a:srgbClr val="13233B"/>
                </a:solidFill>
                <a:latin typeface="Barlow SemiBold" pitchFamily="34" charset="0"/>
                <a:ea typeface="Barlow SemiBold" pitchFamily="34" charset="-122"/>
                <a:cs typeface="Barlow SemiBold" pitchFamily="34" charset="-120"/>
              </a:rPr>
              <a:t>Inteligencia artificial</a:t>
            </a:r>
            <a:endParaRPr lang="en-US" sz="1350" dirty="0"/>
          </a:p>
        </p:txBody>
      </p:sp>
      <p:sp>
        <p:nvSpPr>
          <p:cNvPr id="52" name="Text 41"/>
          <p:cNvSpPr txBox="1"/>
          <p:nvPr/>
        </p:nvSpPr>
        <p:spPr>
          <a:xfrm>
            <a:off x="7223760" y="5417820"/>
            <a:ext cx="3611880" cy="489204"/>
          </a:xfrm>
          <a:prstGeom prst="rect">
            <a:avLst/>
          </a:prstGeom>
          <a:noFill/>
          <a:ln/>
        </p:spPr>
        <p:txBody>
          <a:bodyPr wrap="square" lIns="0" tIns="0" rIns="0" bIns="0" rtlCol="0" anchor="ctr"/>
          <a:lstStyle/>
          <a:p>
            <a:pPr indent="0" marL="0">
              <a:buNone/>
            </a:pPr>
            <a:r>
              <a:rPr lang="en-US" sz="1250" dirty="0">
                <a:solidFill>
                  <a:srgbClr val="44505F"/>
                </a:solidFill>
                <a:latin typeface="Barlow" pitchFamily="34" charset="0"/>
                <a:ea typeface="Barlow" pitchFamily="34" charset="-122"/>
                <a:cs typeface="Barlow" pitchFamily="34" charset="-120"/>
              </a:rPr>
              <a:t>Detección precoz, ayuda a decidir y educación del paciente</a:t>
            </a:r>
            <a:endParaRPr lang="en-US" sz="1250" dirty="0"/>
          </a:p>
        </p:txBody>
      </p:sp>
      <p:sp>
        <p:nvSpPr>
          <p:cNvPr id="53" name="Text 42"/>
          <p:cNvSpPr/>
          <p:nvPr/>
        </p:nvSpPr>
        <p:spPr>
          <a:xfrm>
            <a:off x="10936224" y="5529834"/>
            <a:ext cx="621792" cy="265176"/>
          </a:xfrm>
          <a:prstGeom prst="roundRect">
            <a:avLst>
              <a:gd name="adj" fmla="val 17241"/>
            </a:avLst>
          </a:prstGeom>
          <a:solidFill>
            <a:srgbClr val="C2630A"/>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IIb C</a:t>
            </a:r>
            <a:endParaRPr lang="en-US" sz="120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6 · CÓMO LLEGA Y CÓMO SE MANTIENE</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En Europa hay una plaza por cada siete pacientes y la derivación automática con conversación sube la inscripción del 29,0% al 73,5%</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 10 [1]; Abreu A, et al. Eur J Prev Cardiol 2019 [8]; Grace SL, et al. Arch Intern Med 2011, estudio controlado, 2.635 pacientes, 11 hospitales de Ontario [9].</a:t>
            </a:r>
            <a:endParaRPr lang="en-US" sz="1000" dirty="0"/>
          </a:p>
        </p:txBody>
      </p:sp>
      <p:sp>
        <p:nvSpPr>
          <p:cNvPr id="6" name="Text 3"/>
          <p:cNvSpPr txBox="1"/>
          <p:nvPr/>
        </p:nvSpPr>
        <p:spPr>
          <a:xfrm>
            <a:off x="502920" y="1481328"/>
            <a:ext cx="4526280" cy="274320"/>
          </a:xfrm>
          <a:prstGeom prst="rect">
            <a:avLst/>
          </a:prstGeom>
          <a:noFill/>
          <a:ln/>
        </p:spPr>
        <p:txBody>
          <a:bodyPr wrap="square" lIns="0" tIns="0" rIns="0" bIns="0" rtlCol="0" anchor="t"/>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Plazas de rehabilitación en Europa</a:t>
            </a:r>
            <a:endParaRPr lang="en-US" sz="1500" dirty="0"/>
          </a:p>
        </p:txBody>
      </p:sp>
      <p:pic>
        <p:nvPicPr>
          <p:cNvPr id="7" name="Image 0" descr="Un paciente con plaza">    </p:cNvPr>
          <p:cNvPicPr>
            <a:picLocks noChangeAspect="1"/>
          </p:cNvPicPr>
          <p:nvPr/>
        </p:nvPicPr>
        <p:blipFill>
          <a:blip r:embed="rId1"/>
          <a:stretch>
            <a:fillRect/>
          </a:stretch>
        </p:blipFill>
        <p:spPr>
          <a:xfrm>
            <a:off x="502920" y="1847088"/>
            <a:ext cx="621792" cy="621792"/>
          </a:xfrm>
          <a:prstGeom prst="rect">
            <a:avLst/>
          </a:prstGeom>
        </p:spPr>
      </p:pic>
      <p:pic>
        <p:nvPicPr>
          <p:cNvPr id="8" name="Image 1" descr="Un paciente sin plaza">    </p:cNvPr>
          <p:cNvPicPr>
            <a:picLocks noChangeAspect="1"/>
          </p:cNvPicPr>
          <p:nvPr/>
        </p:nvPicPr>
        <p:blipFill>
          <a:blip r:embed="rId2"/>
          <a:stretch>
            <a:fillRect/>
          </a:stretch>
        </p:blipFill>
        <p:spPr>
          <a:xfrm>
            <a:off x="1124712" y="1847088"/>
            <a:ext cx="621792" cy="621792"/>
          </a:xfrm>
          <a:prstGeom prst="rect">
            <a:avLst/>
          </a:prstGeom>
        </p:spPr>
      </p:pic>
      <p:pic>
        <p:nvPicPr>
          <p:cNvPr id="9" name="Image 2" descr="Un paciente sin plaza">    </p:cNvPr>
          <p:cNvPicPr>
            <a:picLocks noChangeAspect="1"/>
          </p:cNvPicPr>
          <p:nvPr/>
        </p:nvPicPr>
        <p:blipFill>
          <a:blip r:embed="rId3"/>
          <a:stretch>
            <a:fillRect/>
          </a:stretch>
        </p:blipFill>
        <p:spPr>
          <a:xfrm>
            <a:off x="1746504" y="1847088"/>
            <a:ext cx="621792" cy="621792"/>
          </a:xfrm>
          <a:prstGeom prst="rect">
            <a:avLst/>
          </a:prstGeom>
        </p:spPr>
      </p:pic>
      <p:pic>
        <p:nvPicPr>
          <p:cNvPr id="10" name="Image 3" descr="Un paciente sin plaza">    </p:cNvPr>
          <p:cNvPicPr>
            <a:picLocks noChangeAspect="1"/>
          </p:cNvPicPr>
          <p:nvPr/>
        </p:nvPicPr>
        <p:blipFill>
          <a:blip r:embed="rId4"/>
          <a:stretch>
            <a:fillRect/>
          </a:stretch>
        </p:blipFill>
        <p:spPr>
          <a:xfrm>
            <a:off x="2368296" y="1847088"/>
            <a:ext cx="621792" cy="621792"/>
          </a:xfrm>
          <a:prstGeom prst="rect">
            <a:avLst/>
          </a:prstGeom>
        </p:spPr>
      </p:pic>
      <p:pic>
        <p:nvPicPr>
          <p:cNvPr id="11" name="Image 4" descr="Un paciente sin plaza">    </p:cNvPr>
          <p:cNvPicPr>
            <a:picLocks noChangeAspect="1"/>
          </p:cNvPicPr>
          <p:nvPr/>
        </p:nvPicPr>
        <p:blipFill>
          <a:blip r:embed="rId5"/>
          <a:stretch>
            <a:fillRect/>
          </a:stretch>
        </p:blipFill>
        <p:spPr>
          <a:xfrm>
            <a:off x="2990088" y="1847088"/>
            <a:ext cx="621792" cy="621792"/>
          </a:xfrm>
          <a:prstGeom prst="rect">
            <a:avLst/>
          </a:prstGeom>
        </p:spPr>
      </p:pic>
      <p:pic>
        <p:nvPicPr>
          <p:cNvPr id="12" name="Image 5" descr="Un paciente sin plaza">    </p:cNvPr>
          <p:cNvPicPr>
            <a:picLocks noChangeAspect="1"/>
          </p:cNvPicPr>
          <p:nvPr/>
        </p:nvPicPr>
        <p:blipFill>
          <a:blip r:embed="rId6"/>
          <a:stretch>
            <a:fillRect/>
          </a:stretch>
        </p:blipFill>
        <p:spPr>
          <a:xfrm>
            <a:off x="3611880" y="1847088"/>
            <a:ext cx="621792" cy="621792"/>
          </a:xfrm>
          <a:prstGeom prst="rect">
            <a:avLst/>
          </a:prstGeom>
        </p:spPr>
      </p:pic>
      <p:pic>
        <p:nvPicPr>
          <p:cNvPr id="13" name="Image 6" descr="Un paciente sin plaza">    </p:cNvPr>
          <p:cNvPicPr>
            <a:picLocks noChangeAspect="1"/>
          </p:cNvPicPr>
          <p:nvPr/>
        </p:nvPicPr>
        <p:blipFill>
          <a:blip r:embed="rId7"/>
          <a:stretch>
            <a:fillRect/>
          </a:stretch>
        </p:blipFill>
        <p:spPr>
          <a:xfrm>
            <a:off x="4233672" y="1847088"/>
            <a:ext cx="621792" cy="621792"/>
          </a:xfrm>
          <a:prstGeom prst="rect">
            <a:avLst/>
          </a:prstGeom>
        </p:spPr>
      </p:pic>
      <p:sp>
        <p:nvSpPr>
          <p:cNvPr id="14" name="Text 4"/>
          <p:cNvSpPr txBox="1"/>
          <p:nvPr/>
        </p:nvSpPr>
        <p:spPr>
          <a:xfrm>
            <a:off x="502920" y="2523744"/>
            <a:ext cx="4526280" cy="841248"/>
          </a:xfrm>
          <a:prstGeom prst="rect">
            <a:avLst/>
          </a:prstGeom>
          <a:noFill/>
          <a:ln/>
        </p:spPr>
        <p:txBody>
          <a:bodyPr wrap="square" lIns="0" tIns="0" rIns="0" bIns="0" rtlCol="0" anchor="t"/>
          <a:lstStyle/>
          <a:p>
            <a:pPr indent="0" marL="0">
              <a:buNone/>
            </a:pPr>
            <a:r>
              <a:rPr lang="en-US" sz="2500" dirty="0">
                <a:solidFill>
                  <a:srgbClr val="163A63"/>
                </a:solidFill>
                <a:latin typeface="Barlow SemiBold" pitchFamily="34" charset="0"/>
                <a:ea typeface="Barlow SemiBold" pitchFamily="34" charset="-122"/>
                <a:cs typeface="Barlow SemiBold" pitchFamily="34" charset="-120"/>
              </a:rPr>
              <a:t>1 de cada 7</a:t>
            </a:r>
            <a:endParaRPr lang="en-US" sz="1400" dirty="0"/>
          </a:p>
          <a:p>
            <a:pPr indent="0" marL="0">
              <a:buNone/>
            </a:pPr>
            <a:r>
              <a:rPr lang="en-US" sz="1300" dirty="0">
                <a:solidFill>
                  <a:srgbClr val="44505F"/>
                </a:solidFill>
                <a:latin typeface="Barlow" pitchFamily="34" charset="0"/>
                <a:ea typeface="Barlow" pitchFamily="34" charset="-122"/>
                <a:cs typeface="Barlow" pitchFamily="34" charset="-120"/>
              </a:rPr>
              <a:t>pacientes con cardiopatía isquémica tiene plaza</a:t>
            </a:r>
            <a:endParaRPr lang="en-US" sz="1400" dirty="0"/>
          </a:p>
        </p:txBody>
      </p:sp>
      <p:sp>
        <p:nvSpPr>
          <p:cNvPr id="15" name="Shape 5"/>
          <p:cNvSpPr/>
          <p:nvPr/>
        </p:nvSpPr>
        <p:spPr>
          <a:xfrm>
            <a:off x="502920" y="3493008"/>
            <a:ext cx="4526280" cy="786384"/>
          </a:xfrm>
          <a:prstGeom prst="roundRect">
            <a:avLst>
              <a:gd name="adj" fmla="val 8140"/>
            </a:avLst>
          </a:prstGeom>
          <a:solidFill>
            <a:srgbClr val="F2F5F9"/>
          </a:solidFill>
          <a:ln w="9525">
            <a:solidFill>
              <a:srgbClr val="F2F5F9"/>
            </a:solidFill>
            <a:prstDash val="solid"/>
          </a:ln>
        </p:spPr>
      </p:sp>
      <p:sp>
        <p:nvSpPr>
          <p:cNvPr id="16" name="Text 6"/>
          <p:cNvSpPr txBox="1"/>
          <p:nvPr/>
        </p:nvSpPr>
        <p:spPr>
          <a:xfrm>
            <a:off x="640080" y="3493008"/>
            <a:ext cx="2057400" cy="786384"/>
          </a:xfrm>
          <a:prstGeom prst="rect">
            <a:avLst/>
          </a:prstGeom>
          <a:noFill/>
          <a:ln/>
        </p:spPr>
        <p:txBody>
          <a:bodyPr wrap="square" lIns="0" tIns="0" rIns="0" bIns="0" rtlCol="0" anchor="ctr"/>
          <a:lstStyle/>
          <a:p>
            <a:pPr indent="0" marL="0">
              <a:buNone/>
            </a:pPr>
            <a:r>
              <a:rPr lang="en-US" sz="1950" dirty="0">
                <a:solidFill>
                  <a:srgbClr val="163A63"/>
                </a:solidFill>
                <a:latin typeface="Barlow SemiBold" pitchFamily="34" charset="0"/>
                <a:ea typeface="Barlow SemiBold" pitchFamily="34" charset="-122"/>
                <a:cs typeface="Barlow SemiBold" pitchFamily="34" charset="-120"/>
              </a:rPr>
              <a:t>3.449.460</a:t>
            </a:r>
            <a:endParaRPr lang="en-US" sz="1950" dirty="0"/>
          </a:p>
        </p:txBody>
      </p:sp>
      <p:sp>
        <p:nvSpPr>
          <p:cNvPr id="17" name="Text 7"/>
          <p:cNvSpPr txBox="1"/>
          <p:nvPr/>
        </p:nvSpPr>
        <p:spPr>
          <a:xfrm>
            <a:off x="2715768" y="3493008"/>
            <a:ext cx="2221992" cy="786384"/>
          </a:xfrm>
          <a:prstGeom prst="rect">
            <a:avLst/>
          </a:prstGeom>
          <a:noFill/>
          <a:ln/>
        </p:spPr>
        <p:txBody>
          <a:bodyPr wrap="square" lIns="0" tIns="0" rIns="0" bIns="0" rtlCol="0" anchor="ctr"/>
          <a:lstStyle/>
          <a:p>
            <a:pPr indent="0" marL="0">
              <a:buNone/>
            </a:pPr>
            <a:r>
              <a:rPr lang="en-US" sz="1300" dirty="0">
                <a:solidFill>
                  <a:srgbClr val="13233B"/>
                </a:solidFill>
                <a:latin typeface="Barlow" pitchFamily="34" charset="0"/>
                <a:ea typeface="Barlow" pitchFamily="34" charset="-122"/>
                <a:cs typeface="Barlow" pitchFamily="34" charset="-120"/>
              </a:rPr>
              <a:t>plazas de déficit al año</a:t>
            </a:r>
            <a:endParaRPr lang="en-US" sz="1300" dirty="0"/>
          </a:p>
        </p:txBody>
      </p:sp>
      <p:sp>
        <p:nvSpPr>
          <p:cNvPr id="18" name="Shape 8"/>
          <p:cNvSpPr/>
          <p:nvPr/>
        </p:nvSpPr>
        <p:spPr>
          <a:xfrm>
            <a:off x="502920" y="4325112"/>
            <a:ext cx="4526280" cy="786384"/>
          </a:xfrm>
          <a:prstGeom prst="roundRect">
            <a:avLst>
              <a:gd name="adj" fmla="val 8140"/>
            </a:avLst>
          </a:prstGeom>
          <a:solidFill>
            <a:srgbClr val="F2F5F9"/>
          </a:solidFill>
          <a:ln w="9525">
            <a:solidFill>
              <a:srgbClr val="F2F5F9"/>
            </a:solidFill>
            <a:prstDash val="solid"/>
          </a:ln>
        </p:spPr>
      </p:sp>
      <p:sp>
        <p:nvSpPr>
          <p:cNvPr id="19" name="Text 9"/>
          <p:cNvSpPr txBox="1"/>
          <p:nvPr/>
        </p:nvSpPr>
        <p:spPr>
          <a:xfrm>
            <a:off x="640080" y="4325112"/>
            <a:ext cx="2057400" cy="786384"/>
          </a:xfrm>
          <a:prstGeom prst="rect">
            <a:avLst/>
          </a:prstGeom>
          <a:noFill/>
          <a:ln/>
        </p:spPr>
        <p:txBody>
          <a:bodyPr wrap="square" lIns="0" tIns="0" rIns="0" bIns="0" rtlCol="0" anchor="ctr"/>
          <a:lstStyle/>
          <a:p>
            <a:pPr indent="0" marL="0">
              <a:buNone/>
            </a:pPr>
            <a:r>
              <a:rPr lang="en-US" sz="1950" dirty="0">
                <a:solidFill>
                  <a:srgbClr val="163A63"/>
                </a:solidFill>
                <a:latin typeface="Barlow SemiBold" pitchFamily="34" charset="0"/>
                <a:ea typeface="Barlow SemiBold" pitchFamily="34" charset="-122"/>
                <a:cs typeface="Barlow SemiBold" pitchFamily="34" charset="-120"/>
              </a:rPr>
              <a:t>9-50%</a:t>
            </a:r>
            <a:endParaRPr lang="en-US" sz="1950" dirty="0"/>
          </a:p>
        </p:txBody>
      </p:sp>
      <p:sp>
        <p:nvSpPr>
          <p:cNvPr id="20" name="Text 10"/>
          <p:cNvSpPr txBox="1"/>
          <p:nvPr/>
        </p:nvSpPr>
        <p:spPr>
          <a:xfrm>
            <a:off x="2715768" y="4325112"/>
            <a:ext cx="2221992" cy="786384"/>
          </a:xfrm>
          <a:prstGeom prst="rect">
            <a:avLst/>
          </a:prstGeom>
          <a:noFill/>
          <a:ln/>
        </p:spPr>
        <p:txBody>
          <a:bodyPr wrap="square" lIns="0" tIns="0" rIns="0" bIns="0" rtlCol="0" anchor="ctr"/>
          <a:lstStyle/>
          <a:p>
            <a:pPr indent="0" marL="0">
              <a:buNone/>
            </a:pPr>
            <a:r>
              <a:rPr lang="en-US" sz="1300" dirty="0">
                <a:solidFill>
                  <a:srgbClr val="13233B"/>
                </a:solidFill>
                <a:latin typeface="Barlow" pitchFamily="34" charset="0"/>
                <a:ea typeface="Barlow" pitchFamily="34" charset="-122"/>
                <a:cs typeface="Barlow" pitchFamily="34" charset="-120"/>
              </a:rPr>
              <a:t>de quienes tienen indicación participa</a:t>
            </a:r>
            <a:endParaRPr lang="en-US" sz="1300" dirty="0"/>
          </a:p>
        </p:txBody>
      </p:sp>
      <p:sp>
        <p:nvSpPr>
          <p:cNvPr id="21" name="Shape 11"/>
          <p:cNvSpPr/>
          <p:nvPr/>
        </p:nvSpPr>
        <p:spPr>
          <a:xfrm>
            <a:off x="502920" y="5157216"/>
            <a:ext cx="4526280" cy="786384"/>
          </a:xfrm>
          <a:prstGeom prst="roundRect">
            <a:avLst>
              <a:gd name="adj" fmla="val 8140"/>
            </a:avLst>
          </a:prstGeom>
          <a:solidFill>
            <a:srgbClr val="F2F5F9"/>
          </a:solidFill>
          <a:ln w="9525">
            <a:solidFill>
              <a:srgbClr val="F2F5F9"/>
            </a:solidFill>
            <a:prstDash val="solid"/>
          </a:ln>
        </p:spPr>
      </p:sp>
      <p:sp>
        <p:nvSpPr>
          <p:cNvPr id="22" name="Text 12"/>
          <p:cNvSpPr txBox="1"/>
          <p:nvPr/>
        </p:nvSpPr>
        <p:spPr>
          <a:xfrm>
            <a:off x="640080" y="5157216"/>
            <a:ext cx="2057400" cy="786384"/>
          </a:xfrm>
          <a:prstGeom prst="rect">
            <a:avLst/>
          </a:prstGeom>
          <a:noFill/>
          <a:ln/>
        </p:spPr>
        <p:txBody>
          <a:bodyPr wrap="square" lIns="0" tIns="0" rIns="0" bIns="0" rtlCol="0" anchor="ctr"/>
          <a:lstStyle/>
          <a:p>
            <a:pPr indent="0" marL="0">
              <a:buNone/>
            </a:pPr>
            <a:r>
              <a:rPr lang="en-US" sz="1600" dirty="0">
                <a:solidFill>
                  <a:srgbClr val="163A63"/>
                </a:solidFill>
                <a:latin typeface="Barlow SemiBold" pitchFamily="34" charset="0"/>
                <a:ea typeface="Barlow SemiBold" pitchFamily="34" charset="-122"/>
                <a:cs typeface="Barlow SemiBold" pitchFamily="34" charset="-120"/>
              </a:rPr>
              <a:t>Alrededor del 40%</a:t>
            </a:r>
            <a:endParaRPr lang="en-US" sz="1600" dirty="0"/>
          </a:p>
        </p:txBody>
      </p:sp>
      <p:sp>
        <p:nvSpPr>
          <p:cNvPr id="23" name="Text 13"/>
          <p:cNvSpPr txBox="1"/>
          <p:nvPr/>
        </p:nvSpPr>
        <p:spPr>
          <a:xfrm>
            <a:off x="2715768" y="5157216"/>
            <a:ext cx="2221992" cy="786384"/>
          </a:xfrm>
          <a:prstGeom prst="rect">
            <a:avLst/>
          </a:prstGeom>
          <a:noFill/>
          <a:ln/>
        </p:spPr>
        <p:txBody>
          <a:bodyPr wrap="square" lIns="0" tIns="0" rIns="0" bIns="0" rtlCol="0" anchor="ctr"/>
          <a:lstStyle/>
          <a:p>
            <a:pPr indent="0" marL="0">
              <a:buNone/>
            </a:pPr>
            <a:r>
              <a:rPr lang="en-US" sz="1300" dirty="0">
                <a:solidFill>
                  <a:srgbClr val="13233B"/>
                </a:solidFill>
                <a:latin typeface="Barlow" pitchFamily="34" charset="0"/>
                <a:ea typeface="Barlow" pitchFamily="34" charset="-122"/>
                <a:cs typeface="Barlow" pitchFamily="34" charset="-120"/>
              </a:rPr>
              <a:t>de los programas no tiene financiación de la seguridad social</a:t>
            </a:r>
            <a:endParaRPr lang="en-US" sz="1300" dirty="0"/>
          </a:p>
        </p:txBody>
      </p:sp>
      <p:sp>
        <p:nvSpPr>
          <p:cNvPr id="24" name="Text 14"/>
          <p:cNvSpPr txBox="1"/>
          <p:nvPr/>
        </p:nvSpPr>
        <p:spPr>
          <a:xfrm>
            <a:off x="5303520" y="1481328"/>
            <a:ext cx="5468112" cy="274320"/>
          </a:xfrm>
          <a:prstGeom prst="rect">
            <a:avLst/>
          </a:prstGeom>
          <a:noFill/>
          <a:ln/>
        </p:spPr>
        <p:txBody>
          <a:bodyPr wrap="square" lIns="0" tIns="0" rIns="0" bIns="0" rtlCol="0" anchor="t"/>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Derivados e inscritos según cómo se deriva, %</a:t>
            </a:r>
            <a:endParaRPr lang="en-US" sz="1500" dirty="0"/>
          </a:p>
        </p:txBody>
      </p:sp>
      <p:graphicFrame>
        <p:nvGraphicFramePr>
          <p:cNvPr id="25" name="Chart 0" descr="Barras de pacientes derivados e inscritos con cuatro formas de derivar. Habitual, 32,2% derivados y 29,0% inscritos. Conversación sola, 59,0% y 50,6%. Automática sola, 70,2% y 60,0%. Automática y conversación, 85,8% y 73,5%."/>
          <p:cNvGraphicFramePr/>
          <p:nvPr/>
        </p:nvGraphicFramePr>
        <p:xfrm>
          <a:off x="5257800" y="1755648"/>
          <a:ext cx="6428232" cy="2999232"/>
        </p:xfrm>
        <a:graphic xmlns:a="http://schemas.openxmlformats.org/drawingml/2006/main">
          <a:graphicData uri="http://schemas.openxmlformats.org/drawingml/2006/chart">
            <c:chart xmlns:c="http://schemas.openxmlformats.org/drawingml/2006/chart" r:id="rId8"/>
          </a:graphicData>
        </a:graphic>
      </p:graphicFrame>
      <p:sp>
        <p:nvSpPr>
          <p:cNvPr id="26" name="Shape 15"/>
          <p:cNvSpPr/>
          <p:nvPr/>
        </p:nvSpPr>
        <p:spPr>
          <a:xfrm>
            <a:off x="5303520" y="4791456"/>
            <a:ext cx="2066544" cy="1207008"/>
          </a:xfrm>
          <a:prstGeom prst="roundRect">
            <a:avLst>
              <a:gd name="adj" fmla="val 5303"/>
            </a:avLst>
          </a:prstGeom>
          <a:solidFill>
            <a:srgbClr val="E6EDF5"/>
          </a:solidFill>
          <a:ln w="9525">
            <a:solidFill>
              <a:srgbClr val="E6EDF5"/>
            </a:solidFill>
            <a:prstDash val="solid"/>
          </a:ln>
        </p:spPr>
      </p:sp>
      <p:sp>
        <p:nvSpPr>
          <p:cNvPr id="27" name="Text 16"/>
          <p:cNvSpPr/>
          <p:nvPr/>
        </p:nvSpPr>
        <p:spPr>
          <a:xfrm>
            <a:off x="5422392" y="4882896"/>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B2</a:t>
            </a:r>
            <a:endParaRPr lang="en-US" sz="1200" dirty="0"/>
          </a:p>
        </p:txBody>
      </p:sp>
      <p:sp>
        <p:nvSpPr>
          <p:cNvPr id="28" name="Text 17"/>
          <p:cNvSpPr txBox="1"/>
          <p:nvPr/>
        </p:nvSpPr>
        <p:spPr>
          <a:xfrm>
            <a:off x="5422392" y="5184648"/>
            <a:ext cx="1847088" cy="786384"/>
          </a:xfrm>
          <a:prstGeom prst="rect">
            <a:avLst/>
          </a:prstGeom>
          <a:noFill/>
          <a:ln/>
        </p:spPr>
        <p:txBody>
          <a:bodyPr wrap="square" lIns="0" tIns="0" rIns="0" bIns="0" rtlCol="0" anchor="t"/>
          <a:lstStyle/>
          <a:p>
            <a:pPr indent="0" marL="0">
              <a:buNone/>
            </a:pPr>
            <a:r>
              <a:rPr lang="en-US" sz="1250" dirty="0">
                <a:solidFill>
                  <a:srgbClr val="13233B"/>
                </a:solidFill>
                <a:latin typeface="Barlow" pitchFamily="34" charset="0"/>
                <a:ea typeface="Barlow" pitchFamily="34" charset="-122"/>
                <a:cs typeface="Barlow" pitchFamily="34" charset="-120"/>
              </a:rPr>
              <a:t>Que el médico responsable recomiende el programa</a:t>
            </a:r>
            <a:endParaRPr lang="en-US" sz="1250" dirty="0"/>
          </a:p>
        </p:txBody>
      </p:sp>
      <p:sp>
        <p:nvSpPr>
          <p:cNvPr id="29" name="Shape 18"/>
          <p:cNvSpPr/>
          <p:nvPr/>
        </p:nvSpPr>
        <p:spPr>
          <a:xfrm>
            <a:off x="7461504" y="4791456"/>
            <a:ext cx="2066544" cy="1207008"/>
          </a:xfrm>
          <a:prstGeom prst="roundRect">
            <a:avLst>
              <a:gd name="adj" fmla="val 5303"/>
            </a:avLst>
          </a:prstGeom>
          <a:solidFill>
            <a:srgbClr val="E6EDF5"/>
          </a:solidFill>
          <a:ln w="9525">
            <a:solidFill>
              <a:srgbClr val="E6EDF5"/>
            </a:solidFill>
            <a:prstDash val="solid"/>
          </a:ln>
        </p:spPr>
      </p:sp>
      <p:sp>
        <p:nvSpPr>
          <p:cNvPr id="30" name="Text 19"/>
          <p:cNvSpPr/>
          <p:nvPr/>
        </p:nvSpPr>
        <p:spPr>
          <a:xfrm>
            <a:off x="7580376" y="4882896"/>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B2</a:t>
            </a:r>
            <a:endParaRPr lang="en-US" sz="1200" dirty="0"/>
          </a:p>
        </p:txBody>
      </p:sp>
      <p:sp>
        <p:nvSpPr>
          <p:cNvPr id="31" name="Text 20"/>
          <p:cNvSpPr txBox="1"/>
          <p:nvPr/>
        </p:nvSpPr>
        <p:spPr>
          <a:xfrm>
            <a:off x="7580376" y="5184648"/>
            <a:ext cx="1847088" cy="786384"/>
          </a:xfrm>
          <a:prstGeom prst="rect">
            <a:avLst/>
          </a:prstGeom>
          <a:noFill/>
          <a:ln/>
        </p:spPr>
        <p:txBody>
          <a:bodyPr wrap="square" lIns="0" tIns="0" rIns="0" bIns="0" rtlCol="0" anchor="t"/>
          <a:lstStyle/>
          <a:p>
            <a:pPr indent="0" marL="0">
              <a:buNone/>
            </a:pPr>
            <a:r>
              <a:rPr lang="en-US" sz="1250" dirty="0">
                <a:solidFill>
                  <a:srgbClr val="13233B"/>
                </a:solidFill>
                <a:latin typeface="Barlow" pitchFamily="34" charset="0"/>
                <a:ea typeface="Barlow" pitchFamily="34" charset="-122"/>
                <a:cs typeface="Barlow" pitchFamily="34" charset="-120"/>
              </a:rPr>
              <a:t>Derivación automática con una conversación</a:t>
            </a:r>
            <a:endParaRPr lang="en-US" sz="1250" dirty="0"/>
          </a:p>
        </p:txBody>
      </p:sp>
      <p:sp>
        <p:nvSpPr>
          <p:cNvPr id="32" name="Shape 21"/>
          <p:cNvSpPr/>
          <p:nvPr/>
        </p:nvSpPr>
        <p:spPr>
          <a:xfrm>
            <a:off x="9619488" y="4791456"/>
            <a:ext cx="2066544" cy="1207008"/>
          </a:xfrm>
          <a:prstGeom prst="roundRect">
            <a:avLst>
              <a:gd name="adj" fmla="val 5303"/>
            </a:avLst>
          </a:prstGeom>
          <a:solidFill>
            <a:srgbClr val="E6EDF5"/>
          </a:solidFill>
          <a:ln w="9525">
            <a:solidFill>
              <a:srgbClr val="E6EDF5"/>
            </a:solidFill>
            <a:prstDash val="solid"/>
          </a:ln>
        </p:spPr>
      </p:sp>
      <p:sp>
        <p:nvSpPr>
          <p:cNvPr id="33" name="Text 22"/>
          <p:cNvSpPr/>
          <p:nvPr/>
        </p:nvSpPr>
        <p:spPr>
          <a:xfrm>
            <a:off x="9738360" y="4882896"/>
            <a:ext cx="621792" cy="265176"/>
          </a:xfrm>
          <a:prstGeom prst="roundRect">
            <a:avLst>
              <a:gd name="adj" fmla="val 17241"/>
            </a:avLst>
          </a:prstGeom>
          <a:solidFill>
            <a:srgbClr val="2E7D32"/>
          </a:solidFill>
          <a:ln/>
        </p:spPr>
        <p:txBody>
          <a:bodyPr wrap="square" lIns="0" tIns="0" rIns="0" bIns="0" rtlCol="0" anchor="ctr"/>
          <a:lstStyle/>
          <a:p>
            <a:pPr algn="ctr" indent="0" marL="0">
              <a:buNone/>
            </a:pPr>
            <a:r>
              <a:rPr lang="en-US" sz="1200" b="1" dirty="0">
                <a:solidFill>
                  <a:srgbClr val="FFFFFF"/>
                </a:solidFill>
                <a:latin typeface="Barlow" pitchFamily="34" charset="0"/>
                <a:ea typeface="Barlow" pitchFamily="34" charset="-122"/>
                <a:cs typeface="Barlow" pitchFamily="34" charset="-120"/>
              </a:rPr>
              <a:t>I B2</a:t>
            </a:r>
            <a:endParaRPr lang="en-US" sz="1200" dirty="0"/>
          </a:p>
        </p:txBody>
      </p:sp>
      <p:sp>
        <p:nvSpPr>
          <p:cNvPr id="34" name="Text 23"/>
          <p:cNvSpPr txBox="1"/>
          <p:nvPr/>
        </p:nvSpPr>
        <p:spPr>
          <a:xfrm>
            <a:off x="9738360" y="5184648"/>
            <a:ext cx="1847088" cy="786384"/>
          </a:xfrm>
          <a:prstGeom prst="rect">
            <a:avLst/>
          </a:prstGeom>
          <a:noFill/>
          <a:ln/>
        </p:spPr>
        <p:txBody>
          <a:bodyPr wrap="square" lIns="0" tIns="0" rIns="0" bIns="0" rtlCol="0" anchor="t"/>
          <a:lstStyle/>
          <a:p>
            <a:pPr indent="0" marL="0">
              <a:buNone/>
            </a:pPr>
            <a:r>
              <a:rPr lang="en-US" sz="1250" dirty="0">
                <a:solidFill>
                  <a:srgbClr val="13233B"/>
                </a:solidFill>
                <a:latin typeface="Barlow" pitchFamily="34" charset="0"/>
                <a:ea typeface="Barlow" pitchFamily="34" charset="-122"/>
                <a:cs typeface="Barlow" pitchFamily="34" charset="-120"/>
              </a:rPr>
              <a:t>Invitar siempre a la primera valoración</a:t>
            </a:r>
            <a:endParaRPr lang="en-US" sz="125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6 · CÓMO LLEGA Y CÓMO SE MANTIENE</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Las mujeres, los mayores y los jóvenes participan menos, y cada grupo necesita algo distinto</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apartados 10.4 y 11 y tabla 13 [1]. Elaboración propia.</a:t>
            </a:r>
            <a:endParaRPr lang="en-US" sz="1000" dirty="0"/>
          </a:p>
        </p:txBody>
      </p:sp>
      <p:sp>
        <p:nvSpPr>
          <p:cNvPr id="6" name="Shape 3"/>
          <p:cNvSpPr/>
          <p:nvPr/>
        </p:nvSpPr>
        <p:spPr>
          <a:xfrm>
            <a:off x="502920" y="1481328"/>
            <a:ext cx="3605784" cy="3520440"/>
          </a:xfrm>
          <a:prstGeom prst="roundRect">
            <a:avLst>
              <a:gd name="adj" fmla="val 1818"/>
            </a:avLst>
          </a:prstGeom>
          <a:solidFill>
            <a:srgbClr val="F2F5F9"/>
          </a:solidFill>
          <a:ln w="9525">
            <a:solidFill>
              <a:srgbClr val="F2F5F9"/>
            </a:solidFill>
            <a:prstDash val="solid"/>
          </a:ln>
        </p:spPr>
      </p:sp>
      <p:sp>
        <p:nvSpPr>
          <p:cNvPr id="7" name="Shape 4"/>
          <p:cNvSpPr/>
          <p:nvPr/>
        </p:nvSpPr>
        <p:spPr>
          <a:xfrm>
            <a:off x="649224" y="1609344"/>
            <a:ext cx="457200" cy="457200"/>
          </a:xfrm>
          <a:prstGeom prst="ellipse">
            <a:avLst/>
          </a:prstGeom>
          <a:solidFill>
            <a:srgbClr val="E6EDF5"/>
          </a:solidFill>
          <a:ln w="9525">
            <a:solidFill>
              <a:srgbClr val="E6EDF5"/>
            </a:solidFill>
            <a:prstDash val="solid"/>
          </a:ln>
        </p:spPr>
      </p:sp>
      <p:pic>
        <p:nvPicPr>
          <p:cNvPr id="8" name="Image 0" descr="preencoded.png">    </p:cNvPr>
          <p:cNvPicPr>
            <a:picLocks noChangeAspect="1"/>
          </p:cNvPicPr>
          <p:nvPr/>
        </p:nvPicPr>
        <p:blipFill>
          <a:blip r:embed="rId1"/>
          <a:stretch>
            <a:fillRect/>
          </a:stretch>
        </p:blipFill>
        <p:spPr>
          <a:xfrm>
            <a:off x="745236" y="1705356"/>
            <a:ext cx="265176" cy="265176"/>
          </a:xfrm>
          <a:prstGeom prst="rect">
            <a:avLst/>
          </a:prstGeom>
        </p:spPr>
      </p:pic>
      <p:sp>
        <p:nvSpPr>
          <p:cNvPr id="9" name="Text 5"/>
          <p:cNvSpPr txBox="1"/>
          <p:nvPr/>
        </p:nvSpPr>
        <p:spPr>
          <a:xfrm>
            <a:off x="1216152" y="1609344"/>
            <a:ext cx="2097024" cy="457200"/>
          </a:xfrm>
          <a:prstGeom prst="rect">
            <a:avLst/>
          </a:prstGeom>
          <a:noFill/>
          <a:ln/>
        </p:spPr>
        <p:txBody>
          <a:bodyPr wrap="square" lIns="0" tIns="0" rIns="0" bIns="0" rtlCol="0" anchor="ctr"/>
          <a:lstStyle/>
          <a:p>
            <a:pPr indent="0" marL="0">
              <a:buNone/>
            </a:pPr>
            <a:r>
              <a:rPr lang="en-US" sz="1700" dirty="0">
                <a:solidFill>
                  <a:srgbClr val="163A63"/>
                </a:solidFill>
                <a:latin typeface="Barlow SemiBold" pitchFamily="34" charset="0"/>
                <a:ea typeface="Barlow SemiBold" pitchFamily="34" charset="-122"/>
                <a:cs typeface="Barlow SemiBold" pitchFamily="34" charset="-120"/>
              </a:rPr>
              <a:t>Mujeres</a:t>
            </a:r>
            <a:endParaRPr lang="en-US" sz="1700" dirty="0"/>
          </a:p>
        </p:txBody>
      </p:sp>
      <p:sp>
        <p:nvSpPr>
          <p:cNvPr id="10" name="Text 6"/>
          <p:cNvSpPr/>
          <p:nvPr/>
        </p:nvSpPr>
        <p:spPr>
          <a:xfrm>
            <a:off x="3358896" y="1705356"/>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B1</a:t>
            </a:r>
            <a:endParaRPr lang="en-US" sz="1200" dirty="0"/>
          </a:p>
        </p:txBody>
      </p:sp>
      <p:sp>
        <p:nvSpPr>
          <p:cNvPr id="11" name="Text 7"/>
          <p:cNvSpPr txBox="1"/>
          <p:nvPr/>
        </p:nvSpPr>
        <p:spPr>
          <a:xfrm>
            <a:off x="658368" y="2176272"/>
            <a:ext cx="3313176" cy="1024128"/>
          </a:xfrm>
          <a:prstGeom prst="rect">
            <a:avLst/>
          </a:prstGeom>
          <a:noFill/>
          <a:ln/>
        </p:spPr>
        <p:txBody>
          <a:bodyPr wrap="square" lIns="0" tIns="0" rIns="0" bIns="0" rtlCol="0" anchor="t"/>
          <a:lstStyle/>
          <a:p>
            <a:pPr indent="0" marL="0">
              <a:buNone/>
            </a:pPr>
            <a:r>
              <a:rPr lang="en-US" sz="1350" dirty="0">
                <a:solidFill>
                  <a:srgbClr val="44505F"/>
                </a:solidFill>
                <a:latin typeface="Barlow" pitchFamily="34" charset="0"/>
                <a:ea typeface="Barlow" pitchFamily="34" charset="-122"/>
                <a:cs typeface="Barlow" pitchFamily="34" charset="-120"/>
              </a:rPr>
              <a:t>Se las deriva menos. Las frenan la distancia, el transporte, las responsabilidades familiares y la ansiedad o la depresión.</a:t>
            </a:r>
            <a:endParaRPr lang="en-US" sz="1350" dirty="0"/>
          </a:p>
        </p:txBody>
      </p:sp>
      <p:sp>
        <p:nvSpPr>
          <p:cNvPr id="12" name="Shape 8"/>
          <p:cNvSpPr/>
          <p:nvPr/>
        </p:nvSpPr>
        <p:spPr>
          <a:xfrm>
            <a:off x="658368" y="3236976"/>
            <a:ext cx="3294888" cy="0"/>
          </a:xfrm>
          <a:prstGeom prst="line">
            <a:avLst/>
          </a:prstGeom>
          <a:noFill/>
          <a:ln w="9525">
            <a:solidFill>
              <a:srgbClr val="B5C7DA"/>
            </a:solidFill>
            <a:prstDash val="solid"/>
          </a:ln>
        </p:spPr>
      </p:sp>
      <p:sp>
        <p:nvSpPr>
          <p:cNvPr id="13" name="Text 9"/>
          <p:cNvSpPr txBox="1"/>
          <p:nvPr/>
        </p:nvSpPr>
        <p:spPr>
          <a:xfrm>
            <a:off x="658368" y="3291840"/>
            <a:ext cx="3331464" cy="256032"/>
          </a:xfrm>
          <a:prstGeom prst="rect">
            <a:avLst/>
          </a:prstGeom>
          <a:noFill/>
          <a:ln/>
        </p:spPr>
        <p:txBody>
          <a:bodyPr wrap="square" lIns="0" tIns="0" rIns="0" bIns="0" rtlCol="0" anchor="t"/>
          <a:lstStyle/>
          <a:p>
            <a:pPr indent="0" marL="0">
              <a:buNone/>
            </a:pPr>
            <a:r>
              <a:rPr lang="en-US" sz="1350" dirty="0">
                <a:solidFill>
                  <a:srgbClr val="163A63"/>
                </a:solidFill>
                <a:latin typeface="Barlow SemiBold" pitchFamily="34" charset="0"/>
                <a:ea typeface="Barlow SemiBold" pitchFamily="34" charset="-122"/>
                <a:cs typeface="Barlow SemiBold" pitchFamily="34" charset="-120"/>
              </a:rPr>
              <a:t>Qué ayuda</a:t>
            </a:r>
            <a:endParaRPr lang="en-US" sz="1350" dirty="0"/>
          </a:p>
        </p:txBody>
      </p:sp>
      <p:sp>
        <p:nvSpPr>
          <p:cNvPr id="14" name="Text 10"/>
          <p:cNvSpPr txBox="1"/>
          <p:nvPr/>
        </p:nvSpPr>
        <p:spPr>
          <a:xfrm>
            <a:off x="658368" y="3566160"/>
            <a:ext cx="3313176" cy="1371600"/>
          </a:xfrm>
          <a:prstGeom prst="rect">
            <a:avLst/>
          </a:prstGeom>
          <a:noFill/>
          <a:ln/>
        </p:spPr>
        <p:txBody>
          <a:bodyPr wrap="square" lIns="0" tIns="0" rIns="0" bIns="0" rtlCol="0" anchor="t"/>
          <a:lstStyle/>
          <a:p>
            <a:pPr marL="139700" indent="-139700">
              <a:spcAft>
                <a:spcPts val="300"/>
              </a:spcAft>
              <a:buSzPct val="100000"/>
              <a:buChar char="•"/>
            </a:pPr>
            <a:r>
              <a:rPr lang="en-US" sz="1350" dirty="0">
                <a:solidFill>
                  <a:srgbClr val="13233B"/>
                </a:solidFill>
                <a:latin typeface="Barlow" pitchFamily="34" charset="0"/>
                <a:ea typeface="Barlow" pitchFamily="34" charset="-122"/>
                <a:cs typeface="Barlow" pitchFamily="34" charset="-120"/>
              </a:rPr>
              <a:t>Avisar pronto y derivar de forma automática</a:t>
            </a:r>
            <a:endParaRPr lang="en-US" sz="1350" dirty="0"/>
          </a:p>
          <a:p>
            <a:pPr marL="139700" indent="-139700">
              <a:spcAft>
                <a:spcPts val="300"/>
              </a:spcAft>
              <a:buSzPct val="100000"/>
              <a:buChar char="•"/>
            </a:pPr>
            <a:r>
              <a:rPr lang="en-US" sz="1350" dirty="0">
                <a:solidFill>
                  <a:srgbClr val="13233B"/>
                </a:solidFill>
                <a:latin typeface="Barlow" pitchFamily="34" charset="0"/>
                <a:ea typeface="Barlow" pitchFamily="34" charset="-122"/>
                <a:cs typeface="Barlow" pitchFamily="34" charset="-120"/>
              </a:rPr>
              <a:t>Horarios flexibles y ayuda para el cuidado de los hijos</a:t>
            </a:r>
            <a:endParaRPr lang="en-US" sz="1350" dirty="0"/>
          </a:p>
          <a:p>
            <a:pPr marL="139700" indent="-139700">
              <a:spcAft>
                <a:spcPts val="300"/>
              </a:spcAft>
              <a:buSzPct val="100000"/>
              <a:buChar char="•"/>
            </a:pPr>
            <a:r>
              <a:rPr lang="en-US" sz="1350" dirty="0">
                <a:solidFill>
                  <a:srgbClr val="13233B"/>
                </a:solidFill>
                <a:latin typeface="Barlow" pitchFamily="34" charset="0"/>
                <a:ea typeface="Barlow" pitchFamily="34" charset="-122"/>
                <a:cs typeface="Barlow" pitchFamily="34" charset="-120"/>
              </a:rPr>
              <a:t>Sesiones a distancia y apoyo psicológico</a:t>
            </a:r>
            <a:endParaRPr lang="en-US" sz="1350" dirty="0"/>
          </a:p>
        </p:txBody>
      </p:sp>
      <p:sp>
        <p:nvSpPr>
          <p:cNvPr id="15" name="Shape 11"/>
          <p:cNvSpPr/>
          <p:nvPr/>
        </p:nvSpPr>
        <p:spPr>
          <a:xfrm>
            <a:off x="4291584" y="1481328"/>
            <a:ext cx="3605784" cy="3520440"/>
          </a:xfrm>
          <a:prstGeom prst="roundRect">
            <a:avLst>
              <a:gd name="adj" fmla="val 1818"/>
            </a:avLst>
          </a:prstGeom>
          <a:solidFill>
            <a:srgbClr val="F2F5F9"/>
          </a:solidFill>
          <a:ln w="9525">
            <a:solidFill>
              <a:srgbClr val="F2F5F9"/>
            </a:solidFill>
            <a:prstDash val="solid"/>
          </a:ln>
        </p:spPr>
      </p:sp>
      <p:sp>
        <p:nvSpPr>
          <p:cNvPr id="16" name="Shape 12"/>
          <p:cNvSpPr/>
          <p:nvPr/>
        </p:nvSpPr>
        <p:spPr>
          <a:xfrm>
            <a:off x="4437888" y="1609344"/>
            <a:ext cx="457200" cy="457200"/>
          </a:xfrm>
          <a:prstGeom prst="ellipse">
            <a:avLst/>
          </a:prstGeom>
          <a:solidFill>
            <a:srgbClr val="E6EDF5"/>
          </a:solidFill>
          <a:ln w="9525">
            <a:solidFill>
              <a:srgbClr val="E6EDF5"/>
            </a:solidFill>
            <a:prstDash val="solid"/>
          </a:ln>
        </p:spPr>
      </p:sp>
      <p:pic>
        <p:nvPicPr>
          <p:cNvPr id="17" name="Image 1" descr="preencoded.png">    </p:cNvPr>
          <p:cNvPicPr>
            <a:picLocks noChangeAspect="1"/>
          </p:cNvPicPr>
          <p:nvPr/>
        </p:nvPicPr>
        <p:blipFill>
          <a:blip r:embed="rId2"/>
          <a:stretch>
            <a:fillRect/>
          </a:stretch>
        </p:blipFill>
        <p:spPr>
          <a:xfrm>
            <a:off x="4533900" y="1705356"/>
            <a:ext cx="265176" cy="265176"/>
          </a:xfrm>
          <a:prstGeom prst="rect">
            <a:avLst/>
          </a:prstGeom>
        </p:spPr>
      </p:pic>
      <p:sp>
        <p:nvSpPr>
          <p:cNvPr id="18" name="Text 13"/>
          <p:cNvSpPr txBox="1"/>
          <p:nvPr/>
        </p:nvSpPr>
        <p:spPr>
          <a:xfrm>
            <a:off x="5004816" y="1609344"/>
            <a:ext cx="2764536" cy="457200"/>
          </a:xfrm>
          <a:prstGeom prst="rect">
            <a:avLst/>
          </a:prstGeom>
          <a:noFill/>
          <a:ln/>
        </p:spPr>
        <p:txBody>
          <a:bodyPr wrap="square" lIns="0" tIns="0" rIns="0" bIns="0" rtlCol="0" anchor="ctr"/>
          <a:lstStyle/>
          <a:p>
            <a:pPr indent="0" marL="0">
              <a:buNone/>
            </a:pPr>
            <a:r>
              <a:rPr lang="en-US" sz="1700" dirty="0">
                <a:solidFill>
                  <a:srgbClr val="163A63"/>
                </a:solidFill>
                <a:latin typeface="Barlow SemiBold" pitchFamily="34" charset="0"/>
                <a:ea typeface="Barlow SemiBold" pitchFamily="34" charset="-122"/>
                <a:cs typeface="Barlow SemiBold" pitchFamily="34" charset="-120"/>
              </a:rPr>
              <a:t>Mayores</a:t>
            </a:r>
            <a:endParaRPr lang="en-US" sz="1700" dirty="0"/>
          </a:p>
        </p:txBody>
      </p:sp>
      <p:sp>
        <p:nvSpPr>
          <p:cNvPr id="19" name="Text 14"/>
          <p:cNvSpPr txBox="1"/>
          <p:nvPr/>
        </p:nvSpPr>
        <p:spPr>
          <a:xfrm>
            <a:off x="4447032" y="2176272"/>
            <a:ext cx="3313176" cy="1024128"/>
          </a:xfrm>
          <a:prstGeom prst="rect">
            <a:avLst/>
          </a:prstGeom>
          <a:noFill/>
          <a:ln/>
        </p:spPr>
        <p:txBody>
          <a:bodyPr wrap="square" lIns="0" tIns="0" rIns="0" bIns="0" rtlCol="0" anchor="t"/>
          <a:lstStyle/>
          <a:p>
            <a:pPr indent="0" marL="0">
              <a:buNone/>
            </a:pPr>
            <a:r>
              <a:rPr lang="en-US" sz="1350" dirty="0">
                <a:solidFill>
                  <a:srgbClr val="44505F"/>
                </a:solidFill>
                <a:latin typeface="Barlow" pitchFamily="34" charset="0"/>
                <a:ea typeface="Barlow" pitchFamily="34" charset="-122"/>
                <a:cs typeface="Barlow" pitchFamily="34" charset="-120"/>
              </a:rPr>
              <a:t>Se supone, sin datos, que se benefician menos. Los frenan la movilidad, el transporte y la falta de cuidador.</a:t>
            </a:r>
            <a:endParaRPr lang="en-US" sz="1350" dirty="0"/>
          </a:p>
        </p:txBody>
      </p:sp>
      <p:sp>
        <p:nvSpPr>
          <p:cNvPr id="20" name="Shape 15"/>
          <p:cNvSpPr/>
          <p:nvPr/>
        </p:nvSpPr>
        <p:spPr>
          <a:xfrm>
            <a:off x="4447032" y="3236976"/>
            <a:ext cx="3294888" cy="0"/>
          </a:xfrm>
          <a:prstGeom prst="line">
            <a:avLst/>
          </a:prstGeom>
          <a:noFill/>
          <a:ln w="9525">
            <a:solidFill>
              <a:srgbClr val="B5C7DA"/>
            </a:solidFill>
            <a:prstDash val="solid"/>
          </a:ln>
        </p:spPr>
      </p:sp>
      <p:sp>
        <p:nvSpPr>
          <p:cNvPr id="21" name="Text 16"/>
          <p:cNvSpPr txBox="1"/>
          <p:nvPr/>
        </p:nvSpPr>
        <p:spPr>
          <a:xfrm>
            <a:off x="4447032" y="3291840"/>
            <a:ext cx="3331464" cy="256032"/>
          </a:xfrm>
          <a:prstGeom prst="rect">
            <a:avLst/>
          </a:prstGeom>
          <a:noFill/>
          <a:ln/>
        </p:spPr>
        <p:txBody>
          <a:bodyPr wrap="square" lIns="0" tIns="0" rIns="0" bIns="0" rtlCol="0" anchor="t"/>
          <a:lstStyle/>
          <a:p>
            <a:pPr indent="0" marL="0">
              <a:buNone/>
            </a:pPr>
            <a:r>
              <a:rPr lang="en-US" sz="1350" dirty="0">
                <a:solidFill>
                  <a:srgbClr val="163A63"/>
                </a:solidFill>
                <a:latin typeface="Barlow SemiBold" pitchFamily="34" charset="0"/>
                <a:ea typeface="Barlow SemiBold" pitchFamily="34" charset="-122"/>
                <a:cs typeface="Barlow SemiBold" pitchFamily="34" charset="-120"/>
              </a:rPr>
              <a:t>Qué ayuda</a:t>
            </a:r>
            <a:endParaRPr lang="en-US" sz="1350" dirty="0"/>
          </a:p>
        </p:txBody>
      </p:sp>
      <p:sp>
        <p:nvSpPr>
          <p:cNvPr id="22" name="Text 17"/>
          <p:cNvSpPr txBox="1"/>
          <p:nvPr/>
        </p:nvSpPr>
        <p:spPr>
          <a:xfrm>
            <a:off x="4447032" y="3566160"/>
            <a:ext cx="3313176" cy="1371600"/>
          </a:xfrm>
          <a:prstGeom prst="rect">
            <a:avLst/>
          </a:prstGeom>
          <a:noFill/>
          <a:ln/>
        </p:spPr>
        <p:txBody>
          <a:bodyPr wrap="square" lIns="0" tIns="0" rIns="0" bIns="0" rtlCol="0" anchor="t"/>
          <a:lstStyle/>
          <a:p>
            <a:pPr marL="139700" indent="-139700">
              <a:spcAft>
                <a:spcPts val="300"/>
              </a:spcAft>
              <a:buSzPct val="100000"/>
              <a:buChar char="•"/>
            </a:pPr>
            <a:r>
              <a:rPr lang="en-US" sz="1350" dirty="0">
                <a:solidFill>
                  <a:srgbClr val="13233B"/>
                </a:solidFill>
                <a:latin typeface="Barlow" pitchFamily="34" charset="0"/>
                <a:ea typeface="Barlow" pitchFamily="34" charset="-122"/>
                <a:cs typeface="Barlow" pitchFamily="34" charset="-120"/>
              </a:rPr>
              <a:t>Intensidad baja a moderada y progresión lenta</a:t>
            </a:r>
            <a:endParaRPr lang="en-US" sz="1350" dirty="0"/>
          </a:p>
          <a:p>
            <a:pPr marL="139700" indent="-139700">
              <a:spcAft>
                <a:spcPts val="300"/>
              </a:spcAft>
              <a:buSzPct val="100000"/>
              <a:buChar char="•"/>
            </a:pPr>
            <a:r>
              <a:rPr lang="en-US" sz="1350" dirty="0">
                <a:solidFill>
                  <a:srgbClr val="13233B"/>
                </a:solidFill>
                <a:latin typeface="Barlow" pitchFamily="34" charset="0"/>
                <a:ea typeface="Barlow" pitchFamily="34" charset="-122"/>
                <a:cs typeface="Barlow" pitchFamily="34" charset="-120"/>
              </a:rPr>
              <a:t>Fuerza y equilibrio, con más proteínas</a:t>
            </a:r>
            <a:endParaRPr lang="en-US" sz="1350" dirty="0"/>
          </a:p>
          <a:p>
            <a:pPr marL="139700" indent="-139700">
              <a:spcAft>
                <a:spcPts val="300"/>
              </a:spcAft>
              <a:buSzPct val="100000"/>
              <a:buChar char="•"/>
            </a:pPr>
            <a:r>
              <a:rPr lang="en-US" sz="1350" dirty="0">
                <a:solidFill>
                  <a:srgbClr val="13233B"/>
                </a:solidFill>
                <a:latin typeface="Barlow" pitchFamily="34" charset="0"/>
                <a:ea typeface="Barlow" pitchFamily="34" charset="-122"/>
                <a:cs typeface="Barlow" pitchFamily="34" charset="-120"/>
              </a:rPr>
              <a:t>En casa o híbrida, supervisada, y sesiones en grupo</a:t>
            </a:r>
            <a:endParaRPr lang="en-US" sz="1350" dirty="0"/>
          </a:p>
        </p:txBody>
      </p:sp>
      <p:sp>
        <p:nvSpPr>
          <p:cNvPr id="23" name="Shape 18"/>
          <p:cNvSpPr/>
          <p:nvPr/>
        </p:nvSpPr>
        <p:spPr>
          <a:xfrm>
            <a:off x="8080248" y="1481328"/>
            <a:ext cx="3605784" cy="3520440"/>
          </a:xfrm>
          <a:prstGeom prst="roundRect">
            <a:avLst>
              <a:gd name="adj" fmla="val 1818"/>
            </a:avLst>
          </a:prstGeom>
          <a:solidFill>
            <a:srgbClr val="F2F5F9"/>
          </a:solidFill>
          <a:ln w="9525">
            <a:solidFill>
              <a:srgbClr val="F2F5F9"/>
            </a:solidFill>
            <a:prstDash val="solid"/>
          </a:ln>
        </p:spPr>
      </p:sp>
      <p:sp>
        <p:nvSpPr>
          <p:cNvPr id="24" name="Shape 19"/>
          <p:cNvSpPr/>
          <p:nvPr/>
        </p:nvSpPr>
        <p:spPr>
          <a:xfrm>
            <a:off x="8226552" y="1609344"/>
            <a:ext cx="457200" cy="457200"/>
          </a:xfrm>
          <a:prstGeom prst="ellipse">
            <a:avLst/>
          </a:prstGeom>
          <a:solidFill>
            <a:srgbClr val="E6EDF5"/>
          </a:solidFill>
          <a:ln w="9525">
            <a:solidFill>
              <a:srgbClr val="E6EDF5"/>
            </a:solidFill>
            <a:prstDash val="solid"/>
          </a:ln>
        </p:spPr>
      </p:sp>
      <p:pic>
        <p:nvPicPr>
          <p:cNvPr id="25" name="Image 2" descr="preencoded.png">    </p:cNvPr>
          <p:cNvPicPr>
            <a:picLocks noChangeAspect="1"/>
          </p:cNvPicPr>
          <p:nvPr/>
        </p:nvPicPr>
        <p:blipFill>
          <a:blip r:embed="rId3"/>
          <a:stretch>
            <a:fillRect/>
          </a:stretch>
        </p:blipFill>
        <p:spPr>
          <a:xfrm>
            <a:off x="8322564" y="1705356"/>
            <a:ext cx="265176" cy="265176"/>
          </a:xfrm>
          <a:prstGeom prst="rect">
            <a:avLst/>
          </a:prstGeom>
        </p:spPr>
      </p:pic>
      <p:sp>
        <p:nvSpPr>
          <p:cNvPr id="26" name="Text 20"/>
          <p:cNvSpPr txBox="1"/>
          <p:nvPr/>
        </p:nvSpPr>
        <p:spPr>
          <a:xfrm>
            <a:off x="8793480" y="1609344"/>
            <a:ext cx="2764536" cy="457200"/>
          </a:xfrm>
          <a:prstGeom prst="rect">
            <a:avLst/>
          </a:prstGeom>
          <a:noFill/>
          <a:ln/>
        </p:spPr>
        <p:txBody>
          <a:bodyPr wrap="square" lIns="0" tIns="0" rIns="0" bIns="0" rtlCol="0" anchor="ctr"/>
          <a:lstStyle/>
          <a:p>
            <a:pPr indent="0" marL="0">
              <a:buNone/>
            </a:pPr>
            <a:r>
              <a:rPr lang="en-US" sz="1700" dirty="0">
                <a:solidFill>
                  <a:srgbClr val="163A63"/>
                </a:solidFill>
                <a:latin typeface="Barlow SemiBold" pitchFamily="34" charset="0"/>
                <a:ea typeface="Barlow SemiBold" pitchFamily="34" charset="-122"/>
                <a:cs typeface="Barlow SemiBold" pitchFamily="34" charset="-120"/>
              </a:rPr>
              <a:t>Jóvenes, menos de 55 años</a:t>
            </a:r>
            <a:endParaRPr lang="en-US" sz="1700" dirty="0"/>
          </a:p>
        </p:txBody>
      </p:sp>
      <p:sp>
        <p:nvSpPr>
          <p:cNvPr id="27" name="Text 21"/>
          <p:cNvSpPr txBox="1"/>
          <p:nvPr/>
        </p:nvSpPr>
        <p:spPr>
          <a:xfrm>
            <a:off x="8235696" y="2176272"/>
            <a:ext cx="3313176" cy="1024128"/>
          </a:xfrm>
          <a:prstGeom prst="rect">
            <a:avLst/>
          </a:prstGeom>
          <a:noFill/>
          <a:ln/>
        </p:spPr>
        <p:txBody>
          <a:bodyPr wrap="square" lIns="0" tIns="0" rIns="0" bIns="0" rtlCol="0" anchor="t"/>
          <a:lstStyle/>
          <a:p>
            <a:pPr indent="0" marL="0">
              <a:buNone/>
            </a:pPr>
            <a:r>
              <a:rPr lang="en-US" sz="1350" dirty="0">
                <a:solidFill>
                  <a:srgbClr val="44505F"/>
                </a:solidFill>
                <a:latin typeface="Barlow" pitchFamily="34" charset="0"/>
                <a:ea typeface="Barlow" pitchFamily="34" charset="-122"/>
                <a:cs typeface="Barlow" pitchFamily="34" charset="-120"/>
              </a:rPr>
              <a:t>Piensan que el programa es para gente mayor. Los frenan el trabajo, los estudios y la familia.</a:t>
            </a:r>
            <a:endParaRPr lang="en-US" sz="1350" dirty="0"/>
          </a:p>
        </p:txBody>
      </p:sp>
      <p:sp>
        <p:nvSpPr>
          <p:cNvPr id="28" name="Shape 22"/>
          <p:cNvSpPr/>
          <p:nvPr/>
        </p:nvSpPr>
        <p:spPr>
          <a:xfrm>
            <a:off x="8235696" y="3236976"/>
            <a:ext cx="3294888" cy="0"/>
          </a:xfrm>
          <a:prstGeom prst="line">
            <a:avLst/>
          </a:prstGeom>
          <a:noFill/>
          <a:ln w="9525">
            <a:solidFill>
              <a:srgbClr val="B5C7DA"/>
            </a:solidFill>
            <a:prstDash val="solid"/>
          </a:ln>
        </p:spPr>
      </p:sp>
      <p:sp>
        <p:nvSpPr>
          <p:cNvPr id="29" name="Text 23"/>
          <p:cNvSpPr txBox="1"/>
          <p:nvPr/>
        </p:nvSpPr>
        <p:spPr>
          <a:xfrm>
            <a:off x="8235696" y="3291840"/>
            <a:ext cx="3331464" cy="256032"/>
          </a:xfrm>
          <a:prstGeom prst="rect">
            <a:avLst/>
          </a:prstGeom>
          <a:noFill/>
          <a:ln/>
        </p:spPr>
        <p:txBody>
          <a:bodyPr wrap="square" lIns="0" tIns="0" rIns="0" bIns="0" rtlCol="0" anchor="t"/>
          <a:lstStyle/>
          <a:p>
            <a:pPr indent="0" marL="0">
              <a:buNone/>
            </a:pPr>
            <a:r>
              <a:rPr lang="en-US" sz="1350" dirty="0">
                <a:solidFill>
                  <a:srgbClr val="163A63"/>
                </a:solidFill>
                <a:latin typeface="Barlow SemiBold" pitchFamily="34" charset="0"/>
                <a:ea typeface="Barlow SemiBold" pitchFamily="34" charset="-122"/>
                <a:cs typeface="Barlow SemiBold" pitchFamily="34" charset="-120"/>
              </a:rPr>
              <a:t>Qué ayuda</a:t>
            </a:r>
            <a:endParaRPr lang="en-US" sz="1350" dirty="0"/>
          </a:p>
        </p:txBody>
      </p:sp>
      <p:sp>
        <p:nvSpPr>
          <p:cNvPr id="30" name="Text 24"/>
          <p:cNvSpPr txBox="1"/>
          <p:nvPr/>
        </p:nvSpPr>
        <p:spPr>
          <a:xfrm>
            <a:off x="8235696" y="3566160"/>
            <a:ext cx="3313176" cy="1371600"/>
          </a:xfrm>
          <a:prstGeom prst="rect">
            <a:avLst/>
          </a:prstGeom>
          <a:noFill/>
          <a:ln/>
        </p:spPr>
        <p:txBody>
          <a:bodyPr wrap="square" lIns="0" tIns="0" rIns="0" bIns="0" rtlCol="0" anchor="t"/>
          <a:lstStyle/>
          <a:p>
            <a:pPr marL="139700" indent="-139700">
              <a:spcAft>
                <a:spcPts val="300"/>
              </a:spcAft>
              <a:buSzPct val="100000"/>
              <a:buChar char="•"/>
            </a:pPr>
            <a:r>
              <a:rPr lang="en-US" sz="1350" dirty="0">
                <a:solidFill>
                  <a:srgbClr val="13233B"/>
                </a:solidFill>
                <a:latin typeface="Barlow" pitchFamily="34" charset="0"/>
                <a:ea typeface="Barlow" pitchFamily="34" charset="-122"/>
                <a:cs typeface="Barlow" pitchFamily="34" charset="-120"/>
              </a:rPr>
              <a:t>Horarios flexibles y herramientas digitales</a:t>
            </a:r>
            <a:endParaRPr lang="en-US" sz="1350" dirty="0"/>
          </a:p>
          <a:p>
            <a:pPr marL="139700" indent="-139700">
              <a:spcAft>
                <a:spcPts val="300"/>
              </a:spcAft>
              <a:buSzPct val="100000"/>
              <a:buChar char="•"/>
            </a:pPr>
            <a:r>
              <a:rPr lang="en-US" sz="1350" dirty="0">
                <a:solidFill>
                  <a:srgbClr val="13233B"/>
                </a:solidFill>
                <a:latin typeface="Barlow" pitchFamily="34" charset="0"/>
                <a:ea typeface="Barlow" pitchFamily="34" charset="-122"/>
                <a:cs typeface="Barlow" pitchFamily="34" charset="-120"/>
              </a:rPr>
              <a:t>Apoyo psicológico por el impacto en su vida</a:t>
            </a:r>
            <a:endParaRPr lang="en-US" sz="1350" dirty="0"/>
          </a:p>
          <a:p>
            <a:pPr marL="139700" indent="-139700">
              <a:spcAft>
                <a:spcPts val="300"/>
              </a:spcAft>
              <a:buSzPct val="100000"/>
              <a:buChar char="•"/>
            </a:pPr>
            <a:r>
              <a:rPr lang="en-US" sz="1350" dirty="0">
                <a:solidFill>
                  <a:srgbClr val="13233B"/>
                </a:solidFill>
                <a:latin typeface="Barlow" pitchFamily="34" charset="0"/>
                <a:ea typeface="Barlow" pitchFamily="34" charset="-122"/>
                <a:cs typeface="Barlow" pitchFamily="34" charset="-120"/>
              </a:rPr>
              <a:t>Entrenar para las tareas de su trabajo</a:t>
            </a:r>
            <a:endParaRPr lang="en-US" sz="1350" dirty="0"/>
          </a:p>
        </p:txBody>
      </p:sp>
      <p:sp>
        <p:nvSpPr>
          <p:cNvPr id="31" name="Shape 25"/>
          <p:cNvSpPr/>
          <p:nvPr/>
        </p:nvSpPr>
        <p:spPr>
          <a:xfrm>
            <a:off x="502920" y="5120640"/>
            <a:ext cx="11183112" cy="877824"/>
          </a:xfrm>
          <a:prstGeom prst="roundRect">
            <a:avLst>
              <a:gd name="adj" fmla="val 7292"/>
            </a:avLst>
          </a:prstGeom>
          <a:solidFill>
            <a:srgbClr val="E6EDF5"/>
          </a:solidFill>
          <a:ln w="9525">
            <a:solidFill>
              <a:srgbClr val="E6EDF5"/>
            </a:solidFill>
            <a:prstDash val="solid"/>
          </a:ln>
        </p:spPr>
      </p:sp>
      <p:sp>
        <p:nvSpPr>
          <p:cNvPr id="32" name="Text 26"/>
          <p:cNvSpPr/>
          <p:nvPr/>
        </p:nvSpPr>
        <p:spPr>
          <a:xfrm>
            <a:off x="640080" y="5426964"/>
            <a:ext cx="621792" cy="265176"/>
          </a:xfrm>
          <a:prstGeom prst="roundRect">
            <a:avLst>
              <a:gd name="adj" fmla="val 17241"/>
            </a:avLst>
          </a:prstGeom>
          <a:solidFill>
            <a:srgbClr val="F3C300"/>
          </a:solidFill>
          <a:ln/>
        </p:spPr>
        <p:txBody>
          <a:bodyPr wrap="square" lIns="0" tIns="0" rIns="0" bIns="0" rtlCol="0" anchor="ctr"/>
          <a:lstStyle/>
          <a:p>
            <a:pPr algn="ctr" indent="0" marL="0">
              <a:buNone/>
            </a:pPr>
            <a:r>
              <a:rPr lang="en-US" sz="1200" b="1" dirty="0">
                <a:solidFill>
                  <a:srgbClr val="13233B"/>
                </a:solidFill>
                <a:latin typeface="Barlow" pitchFamily="34" charset="0"/>
                <a:ea typeface="Barlow" pitchFamily="34" charset="-122"/>
                <a:cs typeface="Barlow" pitchFamily="34" charset="-120"/>
              </a:rPr>
              <a:t>IIa C</a:t>
            </a:r>
            <a:endParaRPr lang="en-US" sz="1200" dirty="0"/>
          </a:p>
        </p:txBody>
      </p:sp>
      <p:sp>
        <p:nvSpPr>
          <p:cNvPr id="33" name="Text 27"/>
          <p:cNvSpPr txBox="1"/>
          <p:nvPr/>
        </p:nvSpPr>
        <p:spPr>
          <a:xfrm>
            <a:off x="1389888" y="5120640"/>
            <a:ext cx="10158984" cy="877824"/>
          </a:xfrm>
          <a:prstGeom prst="rect">
            <a:avLst/>
          </a:prstGeom>
          <a:noFill/>
          <a:ln/>
        </p:spPr>
        <p:txBody>
          <a:bodyPr wrap="square" lIns="0" tIns="0" rIns="0" bIns="0" rtlCol="0" anchor="ctr"/>
          <a:lstStyle/>
          <a:p>
            <a:pPr indent="0" marL="0">
              <a:buNone/>
            </a:pPr>
            <a:r>
              <a:rPr lang="en-US" sz="1400" dirty="0">
                <a:solidFill>
                  <a:srgbClr val="13233B"/>
                </a:solidFill>
                <a:latin typeface="Barlow" pitchFamily="34" charset="0"/>
                <a:ea typeface="Barlow" pitchFamily="34" charset="-122"/>
                <a:cs typeface="Barlow" pitchFamily="34" charset="-120"/>
              </a:rPr>
              <a:t>La guía propone para todos un programa centrado en el paciente, que combine lo presencial, lo virtual y lo remoto para mejorar la participación y la equidad.</a:t>
            </a:r>
            <a:endParaRPr lang="en-US" sz="140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6 · CÓMO LLEGA Y CÓMO SE MANTIENE</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Después del programa se sigue con autocuidado y revisiones, y la guía enumera además lo que aún no se sabe</a:t>
            </a:r>
            <a:endParaRPr lang="en-US" sz="27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5F6B7A"/>
                </a:solidFill>
                <a:latin typeface="Barlow" pitchFamily="34" charset="0"/>
                <a:ea typeface="Barlow" pitchFamily="34" charset="-122"/>
                <a:cs typeface="Barlow" pitchFamily="34" charset="-120"/>
              </a:rPr>
              <a:t>Guía ESC 2026, apartados 7.5 y 12 y tabla 14 [1]. Elaboración propia. La guía no fija un calendario de revisiones para la fase III.</a:t>
            </a:r>
            <a:endParaRPr lang="en-US" sz="1000" dirty="0"/>
          </a:p>
        </p:txBody>
      </p:sp>
      <p:sp>
        <p:nvSpPr>
          <p:cNvPr id="6" name="Text 3"/>
          <p:cNvSpPr txBox="1"/>
          <p:nvPr/>
        </p:nvSpPr>
        <p:spPr>
          <a:xfrm>
            <a:off x="502920" y="1481328"/>
            <a:ext cx="5166360" cy="274320"/>
          </a:xfrm>
          <a:prstGeom prst="rect">
            <a:avLst/>
          </a:prstGeom>
          <a:noFill/>
          <a:ln/>
        </p:spPr>
        <p:txBody>
          <a:bodyPr wrap="square" lIns="0" tIns="0" rIns="0" bIns="0" rtlCol="0" anchor="t"/>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Lo que pide la guía al acabar</a:t>
            </a:r>
            <a:endParaRPr lang="en-US" sz="1500" dirty="0"/>
          </a:p>
        </p:txBody>
      </p:sp>
      <p:sp>
        <p:nvSpPr>
          <p:cNvPr id="7" name="Shape 4"/>
          <p:cNvSpPr/>
          <p:nvPr/>
        </p:nvSpPr>
        <p:spPr>
          <a:xfrm>
            <a:off x="502920" y="1847088"/>
            <a:ext cx="5166360" cy="768096"/>
          </a:xfrm>
          <a:prstGeom prst="roundRect">
            <a:avLst>
              <a:gd name="adj" fmla="val 8333"/>
            </a:avLst>
          </a:prstGeom>
          <a:solidFill>
            <a:srgbClr val="F2F5F9"/>
          </a:solidFill>
          <a:ln w="9525">
            <a:solidFill>
              <a:srgbClr val="F2F5F9"/>
            </a:solidFill>
            <a:prstDash val="solid"/>
          </a:ln>
        </p:spPr>
      </p:sp>
      <p:sp>
        <p:nvSpPr>
          <p:cNvPr id="8" name="Shape 5"/>
          <p:cNvSpPr/>
          <p:nvPr/>
        </p:nvSpPr>
        <p:spPr>
          <a:xfrm>
            <a:off x="612648" y="2002536"/>
            <a:ext cx="457200" cy="457200"/>
          </a:xfrm>
          <a:prstGeom prst="ellipse">
            <a:avLst/>
          </a:prstGeom>
          <a:solidFill>
            <a:srgbClr val="E6EDF5"/>
          </a:solidFill>
          <a:ln w="9525">
            <a:solidFill>
              <a:srgbClr val="E6EDF5"/>
            </a:solidFill>
            <a:prstDash val="solid"/>
          </a:ln>
        </p:spPr>
      </p:sp>
      <p:pic>
        <p:nvPicPr>
          <p:cNvPr id="9" name="Image 0" descr="preencoded.png">    </p:cNvPr>
          <p:cNvPicPr>
            <a:picLocks noChangeAspect="1"/>
          </p:cNvPicPr>
          <p:nvPr/>
        </p:nvPicPr>
        <p:blipFill>
          <a:blip r:embed="rId1"/>
          <a:stretch>
            <a:fillRect/>
          </a:stretch>
        </p:blipFill>
        <p:spPr>
          <a:xfrm>
            <a:off x="708660" y="2098548"/>
            <a:ext cx="265176" cy="265176"/>
          </a:xfrm>
          <a:prstGeom prst="rect">
            <a:avLst/>
          </a:prstGeom>
        </p:spPr>
      </p:pic>
      <p:sp>
        <p:nvSpPr>
          <p:cNvPr id="10" name="Text 6"/>
          <p:cNvSpPr txBox="1"/>
          <p:nvPr/>
        </p:nvSpPr>
        <p:spPr>
          <a:xfrm>
            <a:off x="1197864" y="1865376"/>
            <a:ext cx="4361688" cy="731520"/>
          </a:xfrm>
          <a:prstGeom prst="rect">
            <a:avLst/>
          </a:prstGeom>
          <a:noFill/>
          <a:ln/>
        </p:spPr>
        <p:txBody>
          <a:bodyPr wrap="square" lIns="0" tIns="0" rIns="0" bIns="0" rtlCol="0" anchor="ctr"/>
          <a:lstStyle/>
          <a:p>
            <a:pPr indent="0" marL="0">
              <a:buNone/>
            </a:pPr>
            <a:r>
              <a:rPr lang="en-US" sz="1400" dirty="0">
                <a:solidFill>
                  <a:srgbClr val="163A63"/>
                </a:solidFill>
                <a:latin typeface="Barlow SemiBold" pitchFamily="34" charset="0"/>
                <a:ea typeface="Barlow SemiBold" pitchFamily="34" charset="-122"/>
                <a:cs typeface="Barlow SemiBold" pitchFamily="34" charset="-120"/>
              </a:rPr>
              <a:t>Autocuidado</a:t>
            </a:r>
            <a:endParaRPr lang="en-US" sz="1400" dirty="0"/>
          </a:p>
          <a:p>
            <a:pPr indent="0" marL="0">
              <a:buNone/>
            </a:pPr>
            <a:r>
              <a:rPr lang="en-US" sz="1250" dirty="0">
                <a:solidFill>
                  <a:srgbClr val="13233B"/>
                </a:solidFill>
                <a:latin typeface="Barlow" pitchFamily="34" charset="0"/>
                <a:ea typeface="Barlow" pitchFamily="34" charset="-122"/>
                <a:cs typeface="Barlow" pitchFamily="34" charset="-120"/>
              </a:rPr>
              <a:t>Reconocer las señales de alarma, tomar bien la medicación y vigilar los síntomas.</a:t>
            </a:r>
            <a:endParaRPr lang="en-US" sz="1400" dirty="0"/>
          </a:p>
        </p:txBody>
      </p:sp>
      <p:sp>
        <p:nvSpPr>
          <p:cNvPr id="11" name="Shape 7"/>
          <p:cNvSpPr/>
          <p:nvPr/>
        </p:nvSpPr>
        <p:spPr>
          <a:xfrm>
            <a:off x="502920" y="2670048"/>
            <a:ext cx="5166360" cy="768096"/>
          </a:xfrm>
          <a:prstGeom prst="roundRect">
            <a:avLst>
              <a:gd name="adj" fmla="val 8333"/>
            </a:avLst>
          </a:prstGeom>
          <a:solidFill>
            <a:srgbClr val="F2F5F9"/>
          </a:solidFill>
          <a:ln w="9525">
            <a:solidFill>
              <a:srgbClr val="F2F5F9"/>
            </a:solidFill>
            <a:prstDash val="solid"/>
          </a:ln>
        </p:spPr>
      </p:sp>
      <p:sp>
        <p:nvSpPr>
          <p:cNvPr id="12" name="Shape 8"/>
          <p:cNvSpPr/>
          <p:nvPr/>
        </p:nvSpPr>
        <p:spPr>
          <a:xfrm>
            <a:off x="612648" y="2825496"/>
            <a:ext cx="457200" cy="457200"/>
          </a:xfrm>
          <a:prstGeom prst="ellipse">
            <a:avLst/>
          </a:prstGeom>
          <a:solidFill>
            <a:srgbClr val="E6EDF5"/>
          </a:solidFill>
          <a:ln w="9525">
            <a:solidFill>
              <a:srgbClr val="E6EDF5"/>
            </a:solidFill>
            <a:prstDash val="solid"/>
          </a:ln>
        </p:spPr>
      </p:sp>
      <p:pic>
        <p:nvPicPr>
          <p:cNvPr id="13" name="Image 1" descr="preencoded.png">    </p:cNvPr>
          <p:cNvPicPr>
            <a:picLocks noChangeAspect="1"/>
          </p:cNvPicPr>
          <p:nvPr/>
        </p:nvPicPr>
        <p:blipFill>
          <a:blip r:embed="rId2"/>
          <a:stretch>
            <a:fillRect/>
          </a:stretch>
        </p:blipFill>
        <p:spPr>
          <a:xfrm>
            <a:off x="708660" y="2921508"/>
            <a:ext cx="265176" cy="265176"/>
          </a:xfrm>
          <a:prstGeom prst="rect">
            <a:avLst/>
          </a:prstGeom>
        </p:spPr>
      </p:pic>
      <p:sp>
        <p:nvSpPr>
          <p:cNvPr id="14" name="Text 9"/>
          <p:cNvSpPr txBox="1"/>
          <p:nvPr/>
        </p:nvSpPr>
        <p:spPr>
          <a:xfrm>
            <a:off x="1197864" y="2688336"/>
            <a:ext cx="4361688" cy="731520"/>
          </a:xfrm>
          <a:prstGeom prst="rect">
            <a:avLst/>
          </a:prstGeom>
          <a:noFill/>
          <a:ln/>
        </p:spPr>
        <p:txBody>
          <a:bodyPr wrap="square" lIns="0" tIns="0" rIns="0" bIns="0" rtlCol="0" anchor="ctr"/>
          <a:lstStyle/>
          <a:p>
            <a:pPr indent="0" marL="0">
              <a:buNone/>
            </a:pPr>
            <a:r>
              <a:rPr lang="en-US" sz="1400" dirty="0">
                <a:solidFill>
                  <a:srgbClr val="163A63"/>
                </a:solidFill>
                <a:latin typeface="Barlow SemiBold" pitchFamily="34" charset="0"/>
                <a:ea typeface="Barlow SemiBold" pitchFamily="34" charset="-122"/>
                <a:cs typeface="Barlow SemiBold" pitchFamily="34" charset="-120"/>
              </a:rPr>
              <a:t>Herramientas digitales</a:t>
            </a:r>
            <a:endParaRPr lang="en-US" sz="1400" dirty="0"/>
          </a:p>
          <a:p>
            <a:pPr indent="0" marL="0">
              <a:buNone/>
            </a:pPr>
            <a:r>
              <a:rPr lang="en-US" sz="1250" dirty="0">
                <a:solidFill>
                  <a:srgbClr val="13233B"/>
                </a:solidFill>
                <a:latin typeface="Barlow" pitchFamily="34" charset="0"/>
                <a:ea typeface="Barlow" pitchFamily="34" charset="-122"/>
                <a:cs typeface="Barlow" pitchFamily="34" charset="-120"/>
              </a:rPr>
              <a:t>Aplicaciones y relojes para seguir el progreso y recordar los objetivos.</a:t>
            </a:r>
            <a:endParaRPr lang="en-US" sz="1400" dirty="0"/>
          </a:p>
        </p:txBody>
      </p:sp>
      <p:sp>
        <p:nvSpPr>
          <p:cNvPr id="15" name="Shape 10"/>
          <p:cNvSpPr/>
          <p:nvPr/>
        </p:nvSpPr>
        <p:spPr>
          <a:xfrm>
            <a:off x="502920" y="3493008"/>
            <a:ext cx="5166360" cy="768096"/>
          </a:xfrm>
          <a:prstGeom prst="roundRect">
            <a:avLst>
              <a:gd name="adj" fmla="val 8333"/>
            </a:avLst>
          </a:prstGeom>
          <a:solidFill>
            <a:srgbClr val="F2F5F9"/>
          </a:solidFill>
          <a:ln w="9525">
            <a:solidFill>
              <a:srgbClr val="F2F5F9"/>
            </a:solidFill>
            <a:prstDash val="solid"/>
          </a:ln>
        </p:spPr>
      </p:sp>
      <p:sp>
        <p:nvSpPr>
          <p:cNvPr id="16" name="Shape 11"/>
          <p:cNvSpPr/>
          <p:nvPr/>
        </p:nvSpPr>
        <p:spPr>
          <a:xfrm>
            <a:off x="612648" y="3648456"/>
            <a:ext cx="457200" cy="457200"/>
          </a:xfrm>
          <a:prstGeom prst="ellipse">
            <a:avLst/>
          </a:prstGeom>
          <a:solidFill>
            <a:srgbClr val="E6EDF5"/>
          </a:solidFill>
          <a:ln w="9525">
            <a:solidFill>
              <a:srgbClr val="E6EDF5"/>
            </a:solidFill>
            <a:prstDash val="solid"/>
          </a:ln>
        </p:spPr>
      </p:sp>
      <p:pic>
        <p:nvPicPr>
          <p:cNvPr id="17" name="Image 2" descr="preencoded.png">    </p:cNvPr>
          <p:cNvPicPr>
            <a:picLocks noChangeAspect="1"/>
          </p:cNvPicPr>
          <p:nvPr/>
        </p:nvPicPr>
        <p:blipFill>
          <a:blip r:embed="rId3"/>
          <a:stretch>
            <a:fillRect/>
          </a:stretch>
        </p:blipFill>
        <p:spPr>
          <a:xfrm>
            <a:off x="708660" y="3744468"/>
            <a:ext cx="265176" cy="265176"/>
          </a:xfrm>
          <a:prstGeom prst="rect">
            <a:avLst/>
          </a:prstGeom>
        </p:spPr>
      </p:pic>
      <p:sp>
        <p:nvSpPr>
          <p:cNvPr id="18" name="Text 12"/>
          <p:cNvSpPr txBox="1"/>
          <p:nvPr/>
        </p:nvSpPr>
        <p:spPr>
          <a:xfrm>
            <a:off x="1197864" y="3511296"/>
            <a:ext cx="4361688" cy="731520"/>
          </a:xfrm>
          <a:prstGeom prst="rect">
            <a:avLst/>
          </a:prstGeom>
          <a:noFill/>
          <a:ln/>
        </p:spPr>
        <p:txBody>
          <a:bodyPr wrap="square" lIns="0" tIns="0" rIns="0" bIns="0" rtlCol="0" anchor="ctr"/>
          <a:lstStyle/>
          <a:p>
            <a:pPr indent="0" marL="0">
              <a:buNone/>
            </a:pPr>
            <a:r>
              <a:rPr lang="en-US" sz="1400" dirty="0">
                <a:solidFill>
                  <a:srgbClr val="163A63"/>
                </a:solidFill>
                <a:latin typeface="Barlow SemiBold" pitchFamily="34" charset="0"/>
                <a:ea typeface="Barlow SemiBold" pitchFamily="34" charset="-122"/>
                <a:cs typeface="Barlow SemiBold" pitchFamily="34" charset="-120"/>
              </a:rPr>
              <a:t>Familia y comunidad</a:t>
            </a:r>
            <a:endParaRPr lang="en-US" sz="1400" dirty="0"/>
          </a:p>
          <a:p>
            <a:pPr indent="0" marL="0">
              <a:buNone/>
            </a:pPr>
            <a:r>
              <a:rPr lang="en-US" sz="1250" dirty="0">
                <a:solidFill>
                  <a:srgbClr val="13233B"/>
                </a:solidFill>
                <a:latin typeface="Barlow" pitchFamily="34" charset="0"/>
                <a:ea typeface="Barlow" pitchFamily="34" charset="-122"/>
                <a:cs typeface="Barlow" pitchFamily="34" charset="-120"/>
              </a:rPr>
              <a:t>Implicar a la familia y usar recursos de la comunidad o a distancia.</a:t>
            </a:r>
            <a:endParaRPr lang="en-US" sz="1400" dirty="0"/>
          </a:p>
        </p:txBody>
      </p:sp>
      <p:sp>
        <p:nvSpPr>
          <p:cNvPr id="19" name="Shape 13"/>
          <p:cNvSpPr/>
          <p:nvPr/>
        </p:nvSpPr>
        <p:spPr>
          <a:xfrm>
            <a:off x="502920" y="4315968"/>
            <a:ext cx="5166360" cy="768096"/>
          </a:xfrm>
          <a:prstGeom prst="roundRect">
            <a:avLst>
              <a:gd name="adj" fmla="val 8333"/>
            </a:avLst>
          </a:prstGeom>
          <a:solidFill>
            <a:srgbClr val="F2F5F9"/>
          </a:solidFill>
          <a:ln w="9525">
            <a:solidFill>
              <a:srgbClr val="F2F5F9"/>
            </a:solidFill>
            <a:prstDash val="solid"/>
          </a:ln>
        </p:spPr>
      </p:sp>
      <p:sp>
        <p:nvSpPr>
          <p:cNvPr id="20" name="Shape 14"/>
          <p:cNvSpPr/>
          <p:nvPr/>
        </p:nvSpPr>
        <p:spPr>
          <a:xfrm>
            <a:off x="612648" y="4471416"/>
            <a:ext cx="457200" cy="457200"/>
          </a:xfrm>
          <a:prstGeom prst="ellipse">
            <a:avLst/>
          </a:prstGeom>
          <a:solidFill>
            <a:srgbClr val="E6EDF5"/>
          </a:solidFill>
          <a:ln w="9525">
            <a:solidFill>
              <a:srgbClr val="E6EDF5"/>
            </a:solidFill>
            <a:prstDash val="solid"/>
          </a:ln>
        </p:spPr>
      </p:sp>
      <p:pic>
        <p:nvPicPr>
          <p:cNvPr id="21" name="Image 3" descr="preencoded.png">    </p:cNvPr>
          <p:cNvPicPr>
            <a:picLocks noChangeAspect="1"/>
          </p:cNvPicPr>
          <p:nvPr/>
        </p:nvPicPr>
        <p:blipFill>
          <a:blip r:embed="rId4"/>
          <a:stretch>
            <a:fillRect/>
          </a:stretch>
        </p:blipFill>
        <p:spPr>
          <a:xfrm>
            <a:off x="708660" y="4567428"/>
            <a:ext cx="265176" cy="265176"/>
          </a:xfrm>
          <a:prstGeom prst="rect">
            <a:avLst/>
          </a:prstGeom>
        </p:spPr>
      </p:pic>
      <p:sp>
        <p:nvSpPr>
          <p:cNvPr id="22" name="Text 15"/>
          <p:cNvSpPr txBox="1"/>
          <p:nvPr/>
        </p:nvSpPr>
        <p:spPr>
          <a:xfrm>
            <a:off x="1197864" y="4334256"/>
            <a:ext cx="4361688" cy="731520"/>
          </a:xfrm>
          <a:prstGeom prst="rect">
            <a:avLst/>
          </a:prstGeom>
          <a:noFill/>
          <a:ln/>
        </p:spPr>
        <p:txBody>
          <a:bodyPr wrap="square" lIns="0" tIns="0" rIns="0" bIns="0" rtlCol="0" anchor="ctr"/>
          <a:lstStyle/>
          <a:p>
            <a:pPr indent="0" marL="0">
              <a:buNone/>
            </a:pPr>
            <a:r>
              <a:rPr lang="en-US" sz="1400" dirty="0">
                <a:solidFill>
                  <a:srgbClr val="163A63"/>
                </a:solidFill>
                <a:latin typeface="Barlow SemiBold" pitchFamily="34" charset="0"/>
                <a:ea typeface="Barlow SemiBold" pitchFamily="34" charset="-122"/>
                <a:cs typeface="Barlow SemiBold" pitchFamily="34" charset="-120"/>
              </a:rPr>
              <a:t>Revisiones periódicas</a:t>
            </a:r>
            <a:endParaRPr lang="en-US" sz="1400" dirty="0"/>
          </a:p>
          <a:p>
            <a:pPr indent="0" marL="0">
              <a:buNone/>
            </a:pPr>
            <a:r>
              <a:rPr lang="en-US" sz="1250" dirty="0">
                <a:solidFill>
                  <a:srgbClr val="13233B"/>
                </a:solidFill>
                <a:latin typeface="Barlow" pitchFamily="34" charset="0"/>
                <a:ea typeface="Barlow" pitchFamily="34" charset="-122"/>
                <a:cs typeface="Barlow" pitchFamily="34" charset="-120"/>
              </a:rPr>
              <a:t>Para reforzar los hábitos y resolver lo que vaya surgiendo.</a:t>
            </a:r>
            <a:endParaRPr lang="en-US" sz="1400" dirty="0"/>
          </a:p>
        </p:txBody>
      </p:sp>
      <p:sp>
        <p:nvSpPr>
          <p:cNvPr id="23" name="Shape 16"/>
          <p:cNvSpPr/>
          <p:nvPr/>
        </p:nvSpPr>
        <p:spPr>
          <a:xfrm>
            <a:off x="502920" y="5138928"/>
            <a:ext cx="5166360" cy="768096"/>
          </a:xfrm>
          <a:prstGeom prst="roundRect">
            <a:avLst>
              <a:gd name="adj" fmla="val 8333"/>
            </a:avLst>
          </a:prstGeom>
          <a:solidFill>
            <a:srgbClr val="F2F5F9"/>
          </a:solidFill>
          <a:ln w="9525">
            <a:solidFill>
              <a:srgbClr val="F2F5F9"/>
            </a:solidFill>
            <a:prstDash val="solid"/>
          </a:ln>
        </p:spPr>
      </p:sp>
      <p:sp>
        <p:nvSpPr>
          <p:cNvPr id="24" name="Shape 17"/>
          <p:cNvSpPr/>
          <p:nvPr/>
        </p:nvSpPr>
        <p:spPr>
          <a:xfrm>
            <a:off x="612648" y="5294376"/>
            <a:ext cx="457200" cy="457200"/>
          </a:xfrm>
          <a:prstGeom prst="ellipse">
            <a:avLst/>
          </a:prstGeom>
          <a:solidFill>
            <a:srgbClr val="E6EDF5"/>
          </a:solidFill>
          <a:ln w="9525">
            <a:solidFill>
              <a:srgbClr val="E6EDF5"/>
            </a:solidFill>
            <a:prstDash val="solid"/>
          </a:ln>
        </p:spPr>
      </p:sp>
      <p:pic>
        <p:nvPicPr>
          <p:cNvPr id="25" name="Image 4" descr="preencoded.png">    </p:cNvPr>
          <p:cNvPicPr>
            <a:picLocks noChangeAspect="1"/>
          </p:cNvPicPr>
          <p:nvPr/>
        </p:nvPicPr>
        <p:blipFill>
          <a:blip r:embed="rId5"/>
          <a:stretch>
            <a:fillRect/>
          </a:stretch>
        </p:blipFill>
        <p:spPr>
          <a:xfrm>
            <a:off x="708660" y="5390388"/>
            <a:ext cx="265176" cy="265176"/>
          </a:xfrm>
          <a:prstGeom prst="rect">
            <a:avLst/>
          </a:prstGeom>
        </p:spPr>
      </p:pic>
      <p:sp>
        <p:nvSpPr>
          <p:cNvPr id="26" name="Text 18"/>
          <p:cNvSpPr txBox="1"/>
          <p:nvPr/>
        </p:nvSpPr>
        <p:spPr>
          <a:xfrm>
            <a:off x="1197864" y="5157216"/>
            <a:ext cx="4361688" cy="731520"/>
          </a:xfrm>
          <a:prstGeom prst="rect">
            <a:avLst/>
          </a:prstGeom>
          <a:noFill/>
          <a:ln/>
        </p:spPr>
        <p:txBody>
          <a:bodyPr wrap="square" lIns="0" tIns="0" rIns="0" bIns="0" rtlCol="0" anchor="ctr"/>
          <a:lstStyle/>
          <a:p>
            <a:pPr indent="0" marL="0">
              <a:buNone/>
            </a:pPr>
            <a:r>
              <a:rPr lang="en-US" sz="1400" dirty="0">
                <a:solidFill>
                  <a:srgbClr val="163A63"/>
                </a:solidFill>
                <a:latin typeface="Barlow SemiBold" pitchFamily="34" charset="0"/>
                <a:ea typeface="Barlow SemiBold" pitchFamily="34" charset="-122"/>
                <a:cs typeface="Barlow SemiBold" pitchFamily="34" charset="-120"/>
              </a:rPr>
              <a:t>Planificar con antelación</a:t>
            </a:r>
            <a:endParaRPr lang="en-US" sz="1400" dirty="0"/>
          </a:p>
          <a:p>
            <a:pPr indent="0" marL="0">
              <a:buNone/>
            </a:pPr>
            <a:r>
              <a:rPr lang="en-US" sz="1250" dirty="0">
                <a:solidFill>
                  <a:srgbClr val="13233B"/>
                </a:solidFill>
                <a:latin typeface="Barlow" pitchFamily="34" charset="0"/>
                <a:ea typeface="Barlow" pitchFamily="34" charset="-122"/>
                <a:cs typeface="Barlow" pitchFamily="34" charset="-120"/>
              </a:rPr>
              <a:t>En la insuficiencia cardiaca crónica: qué importa más y quién decidiría.</a:t>
            </a:r>
            <a:endParaRPr lang="en-US" sz="1400" dirty="0"/>
          </a:p>
        </p:txBody>
      </p:sp>
      <p:sp>
        <p:nvSpPr>
          <p:cNvPr id="27" name="Text 19"/>
          <p:cNvSpPr txBox="1"/>
          <p:nvPr/>
        </p:nvSpPr>
        <p:spPr>
          <a:xfrm>
            <a:off x="5897880" y="1481328"/>
            <a:ext cx="5788152" cy="274320"/>
          </a:xfrm>
          <a:prstGeom prst="rect">
            <a:avLst/>
          </a:prstGeom>
          <a:noFill/>
          <a:ln/>
        </p:spPr>
        <p:txBody>
          <a:bodyPr wrap="square" lIns="0" tIns="0" rIns="0" bIns="0" rtlCol="0" anchor="t"/>
          <a:lstStyle/>
          <a:p>
            <a:pPr indent="0" marL="0">
              <a:buNone/>
            </a:pPr>
            <a:r>
              <a:rPr lang="en-US" sz="1500" dirty="0">
                <a:solidFill>
                  <a:srgbClr val="163A63"/>
                </a:solidFill>
                <a:latin typeface="Barlow SemiBold" pitchFamily="34" charset="0"/>
                <a:ea typeface="Barlow SemiBold" pitchFamily="34" charset="-122"/>
                <a:cs typeface="Barlow SemiBold" pitchFamily="34" charset="-120"/>
              </a:rPr>
              <a:t>Lo que la guía dice que no se sabe</a:t>
            </a:r>
            <a:endParaRPr lang="en-US" sz="15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5897880" y="1847088"/>
          <a:ext cx="5788152" cy="914400"/>
        </p:xfrm>
        <a:graphic>
          <a:graphicData uri="http://schemas.openxmlformats.org/drawingml/2006/table">
            <a:tbl>
              <a:tblPr/>
              <a:tblGrid>
                <a:gridCol w="2423160"/>
                <a:gridCol w="3364992"/>
              </a:tblGrid>
              <a:tr h="310896">
                <a:tc>
                  <a:txBody>
                    <a:bodyPr/>
                    <a:lstStyle/>
                    <a:p>
                      <a:pPr indent="0" marL="0">
                        <a:buNone/>
                      </a:pPr>
                      <a:r>
                        <a:rPr lang="en-US" sz="1250" b="1" dirty="0">
                          <a:solidFill>
                            <a:srgbClr val="FFFFFF"/>
                          </a:solidFill>
                          <a:latin typeface="Barlow" pitchFamily="34" charset="0"/>
                          <a:ea typeface="Barlow" pitchFamily="34" charset="-122"/>
                          <a:cs typeface="Barlow" pitchFamily="34" charset="-120"/>
                        </a:rPr>
                        <a:t>La pregunta</a:t>
                      </a:r>
                      <a:endParaRPr lang="en-US" sz="1250" dirty="0">
                        <a:latin typeface="Barlow" charset="0"/>
                        <a:ea typeface="Barlow" charset="0"/>
                        <a:cs typeface="Barlow" charset="0"/>
                      </a:endParaRPr>
                    </a:p>
                  </a:txBody>
                  <a:tcPr marL="82296" marR="64008"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163A63"/>
                    </a:solidFill>
                  </a:tcPr>
                </a:tc>
                <a:tc>
                  <a:txBody>
                    <a:bodyPr/>
                    <a:lstStyle/>
                    <a:p>
                      <a:pPr indent="0" marL="0">
                        <a:buNone/>
                      </a:pPr>
                      <a:r>
                        <a:rPr lang="en-US" sz="1250" b="1" dirty="0">
                          <a:solidFill>
                            <a:srgbClr val="FFFFFF"/>
                          </a:solidFill>
                          <a:latin typeface="Barlow" pitchFamily="34" charset="0"/>
                          <a:ea typeface="Barlow" pitchFamily="34" charset="-122"/>
                          <a:cs typeface="Barlow" pitchFamily="34" charset="-120"/>
                        </a:rPr>
                        <a:t>Lo que falta</a:t>
                      </a:r>
                      <a:endParaRPr lang="en-US" sz="1250" dirty="0">
                        <a:latin typeface="Barlow" charset="0"/>
                        <a:ea typeface="Barlow" charset="0"/>
                        <a:cs typeface="Barlow" charset="0"/>
                      </a:endParaRPr>
                    </a:p>
                  </a:txBody>
                  <a:tcPr marL="82296" marR="64008"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163A63"/>
                    </a:solidFill>
                  </a:tcPr>
                </a:tc>
              </a:tr>
              <a:tr h="566928">
                <a:tc>
                  <a:txBody>
                    <a:bodyPr/>
                    <a:lstStyle/>
                    <a:p>
                      <a:pPr indent="0" marL="0">
                        <a:buNone/>
                      </a:pPr>
                      <a:r>
                        <a:rPr lang="en-US" sz="1250" dirty="0">
                          <a:solidFill>
                            <a:srgbClr val="13233B"/>
                          </a:solidFill>
                          <a:latin typeface="Barlow SemiBold" pitchFamily="34" charset="0"/>
                          <a:ea typeface="Barlow SemiBold" pitchFamily="34" charset="-122"/>
                          <a:cs typeface="Barlow SemiBold" pitchFamily="34" charset="-120"/>
                        </a:rPr>
                        <a:t>¿Cómo se mantiene lo ganado?</a:t>
                      </a:r>
                      <a:endParaRPr lang="en-US" sz="1250" dirty="0">
                        <a:latin typeface="Barlow SemiBold" charset="0"/>
                        <a:ea typeface="Barlow SemiBold" charset="0"/>
                        <a:cs typeface="Barlow SemiBold" charset="0"/>
                      </a:endParaRPr>
                    </a:p>
                  </a:txBody>
                  <a:tcPr marL="82296" marR="64008"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250" dirty="0">
                          <a:solidFill>
                            <a:srgbClr val="44505F"/>
                          </a:solidFill>
                          <a:latin typeface="Barlow" pitchFamily="34" charset="0"/>
                          <a:ea typeface="Barlow" pitchFamily="34" charset="-122"/>
                          <a:cs typeface="Barlow" pitchFamily="34" charset="-120"/>
                        </a:rPr>
                        <a:t>Por qué se abandona y si sirven el refuerzo, el apoyo de otros pacientes y lo digital</a:t>
                      </a:r>
                      <a:endParaRPr lang="en-US" sz="1250" dirty="0">
                        <a:latin typeface="Barlow" charset="0"/>
                        <a:ea typeface="Barlow" charset="0"/>
                        <a:cs typeface="Barlow" charset="0"/>
                      </a:endParaRPr>
                    </a:p>
                  </a:txBody>
                  <a:tcPr marL="82296" marR="64008"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r>
              <a:tr h="548640">
                <a:tc>
                  <a:txBody>
                    <a:bodyPr/>
                    <a:lstStyle/>
                    <a:p>
                      <a:pPr indent="0" marL="0">
                        <a:buNone/>
                      </a:pPr>
                      <a:r>
                        <a:rPr lang="en-US" sz="1250" dirty="0">
                          <a:solidFill>
                            <a:srgbClr val="13233B"/>
                          </a:solidFill>
                          <a:latin typeface="Barlow SemiBold" pitchFamily="34" charset="0"/>
                          <a:ea typeface="Barlow SemiBold" pitchFamily="34" charset="-122"/>
                          <a:cs typeface="Barlow SemiBold" pitchFamily="34" charset="-120"/>
                        </a:rPr>
                        <a:t>¿Qué modalidad, a largo plazo?</a:t>
                      </a:r>
                      <a:endParaRPr lang="en-US" sz="1250" dirty="0">
                        <a:latin typeface="Barlow SemiBold" charset="0"/>
                        <a:ea typeface="Barlow SemiBold" charset="0"/>
                        <a:cs typeface="Barlow SemiBold" charset="0"/>
                      </a:endParaRPr>
                    </a:p>
                  </a:txBody>
                  <a:tcPr marL="82296" marR="64008"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250" dirty="0">
                          <a:solidFill>
                            <a:srgbClr val="44505F"/>
                          </a:solidFill>
                          <a:latin typeface="Barlow" pitchFamily="34" charset="0"/>
                          <a:ea typeface="Barlow" pitchFamily="34" charset="-122"/>
                          <a:cs typeface="Barlow" pitchFamily="34" charset="-120"/>
                        </a:rPr>
                        <a:t>Comparar centro, casa e híbrida con seguimiento largo</a:t>
                      </a:r>
                      <a:endParaRPr lang="en-US" sz="1250" dirty="0">
                        <a:latin typeface="Barlow" charset="0"/>
                        <a:ea typeface="Barlow" charset="0"/>
                        <a:cs typeface="Barlow" charset="0"/>
                      </a:endParaRPr>
                    </a:p>
                  </a:txBody>
                  <a:tcPr marL="82296" marR="64008"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r>
              <a:tr h="566928">
                <a:tc>
                  <a:txBody>
                    <a:bodyPr/>
                    <a:lstStyle/>
                    <a:p>
                      <a:pPr indent="0" marL="0">
                        <a:buNone/>
                      </a:pPr>
                      <a:r>
                        <a:rPr lang="en-US" sz="1250" dirty="0">
                          <a:solidFill>
                            <a:srgbClr val="13233B"/>
                          </a:solidFill>
                          <a:latin typeface="Barlow SemiBold" pitchFamily="34" charset="0"/>
                          <a:ea typeface="Barlow SemiBold" pitchFamily="34" charset="-122"/>
                          <a:cs typeface="Barlow SemiBold" pitchFamily="34" charset="-120"/>
                        </a:rPr>
                        <a:t>¿Qué ejercicio exacto?</a:t>
                      </a:r>
                      <a:endParaRPr lang="en-US" sz="1250" dirty="0">
                        <a:latin typeface="Barlow SemiBold" charset="0"/>
                        <a:ea typeface="Barlow SemiBold" charset="0"/>
                        <a:cs typeface="Barlow SemiBold" charset="0"/>
                      </a:endParaRPr>
                    </a:p>
                  </a:txBody>
                  <a:tcPr marL="82296" marR="64008"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250" dirty="0">
                          <a:solidFill>
                            <a:srgbClr val="44505F"/>
                          </a:solidFill>
                          <a:latin typeface="Barlow" pitchFamily="34" charset="0"/>
                          <a:ea typeface="Barlow" pitchFamily="34" charset="-122"/>
                          <a:cs typeface="Barlow" pitchFamily="34" charset="-120"/>
                        </a:rPr>
                        <a:t>Protocolo de interválico, tipo de fuerza y seguridad con presión muy alta</a:t>
                      </a:r>
                      <a:endParaRPr lang="en-US" sz="1250" dirty="0">
                        <a:latin typeface="Barlow" charset="0"/>
                        <a:ea typeface="Barlow" charset="0"/>
                        <a:cs typeface="Barlow" charset="0"/>
                      </a:endParaRPr>
                    </a:p>
                  </a:txBody>
                  <a:tcPr marL="82296" marR="64008"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r>
              <a:tr h="548640">
                <a:tc>
                  <a:txBody>
                    <a:bodyPr/>
                    <a:lstStyle/>
                    <a:p>
                      <a:pPr indent="0" marL="0">
                        <a:buNone/>
                      </a:pPr>
                      <a:r>
                        <a:rPr lang="en-US" sz="1250" dirty="0">
                          <a:solidFill>
                            <a:srgbClr val="13233B"/>
                          </a:solidFill>
                          <a:latin typeface="Barlow SemiBold" pitchFamily="34" charset="0"/>
                          <a:ea typeface="Barlow SemiBold" pitchFamily="34" charset="-122"/>
                          <a:cs typeface="Barlow SemiBold" pitchFamily="34" charset="-120"/>
                        </a:rPr>
                        <a:t>¿Sirve la prehabilitación?</a:t>
                      </a:r>
                      <a:endParaRPr lang="en-US" sz="1250" dirty="0">
                        <a:latin typeface="Barlow SemiBold" charset="0"/>
                        <a:ea typeface="Barlow SemiBold" charset="0"/>
                        <a:cs typeface="Barlow SemiBold" charset="0"/>
                      </a:endParaRPr>
                    </a:p>
                  </a:txBody>
                  <a:tcPr marL="82296" marR="64008"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250" dirty="0">
                          <a:solidFill>
                            <a:srgbClr val="44505F"/>
                          </a:solidFill>
                          <a:latin typeface="Barlow" pitchFamily="34" charset="0"/>
                          <a:ea typeface="Barlow" pitchFamily="34" charset="-122"/>
                          <a:cs typeface="Barlow" pitchFamily="34" charset="-120"/>
                        </a:rPr>
                        <a:t>Si mejora la experiencia y los resultados en la práctica</a:t>
                      </a:r>
                      <a:endParaRPr lang="en-US" sz="1250" dirty="0">
                        <a:latin typeface="Barlow" charset="0"/>
                        <a:ea typeface="Barlow" charset="0"/>
                        <a:cs typeface="Barlow" charset="0"/>
                      </a:endParaRPr>
                    </a:p>
                  </a:txBody>
                  <a:tcPr marL="82296" marR="64008"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r>
              <a:tr h="548640">
                <a:tc>
                  <a:txBody>
                    <a:bodyPr/>
                    <a:lstStyle/>
                    <a:p>
                      <a:pPr indent="0" marL="0">
                        <a:buNone/>
                      </a:pPr>
                      <a:r>
                        <a:rPr lang="en-US" sz="1250" dirty="0">
                          <a:solidFill>
                            <a:srgbClr val="13233B"/>
                          </a:solidFill>
                          <a:latin typeface="Barlow SemiBold" pitchFamily="34" charset="0"/>
                          <a:ea typeface="Barlow SemiBold" pitchFamily="34" charset="-122"/>
                          <a:cs typeface="Barlow SemiBold" pitchFamily="34" charset="-120"/>
                        </a:rPr>
                        <a:t>¿Cómo no perder músculo?</a:t>
                      </a:r>
                      <a:endParaRPr lang="en-US" sz="1250" dirty="0">
                        <a:latin typeface="Barlow SemiBold" charset="0"/>
                        <a:ea typeface="Barlow SemiBold" charset="0"/>
                        <a:cs typeface="Barlow SemiBold" charset="0"/>
                      </a:endParaRPr>
                    </a:p>
                  </a:txBody>
                  <a:tcPr marL="82296" marR="64008"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250" dirty="0">
                          <a:solidFill>
                            <a:srgbClr val="44505F"/>
                          </a:solidFill>
                          <a:latin typeface="Barlow" pitchFamily="34" charset="0"/>
                          <a:ea typeface="Barlow" pitchFamily="34" charset="-122"/>
                          <a:cs typeface="Barlow" pitchFamily="34" charset="-120"/>
                        </a:rPr>
                        <a:t>Cómo evitarlo al adelgazar y cómo adaptar la nutrición</a:t>
                      </a:r>
                      <a:endParaRPr lang="en-US" sz="1250" dirty="0">
                        <a:latin typeface="Barlow" charset="0"/>
                        <a:ea typeface="Barlow" charset="0"/>
                        <a:cs typeface="Barlow" charset="0"/>
                      </a:endParaRPr>
                    </a:p>
                  </a:txBody>
                  <a:tcPr marL="82296" marR="64008"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r>
              <a:tr h="548640">
                <a:tc>
                  <a:txBody>
                    <a:bodyPr/>
                    <a:lstStyle/>
                    <a:p>
                      <a:pPr indent="0" marL="0">
                        <a:buNone/>
                      </a:pPr>
                      <a:r>
                        <a:rPr lang="en-US" sz="1250" dirty="0">
                          <a:solidFill>
                            <a:srgbClr val="13233B"/>
                          </a:solidFill>
                          <a:latin typeface="Barlow SemiBold" pitchFamily="34" charset="0"/>
                          <a:ea typeface="Barlow SemiBold" pitchFamily="34" charset="-122"/>
                          <a:cs typeface="Barlow SemiBold" pitchFamily="34" charset="-120"/>
                        </a:rPr>
                        <a:t>¿Quién no entró en los estudios?</a:t>
                      </a:r>
                      <a:endParaRPr lang="en-US" sz="1250" dirty="0">
                        <a:latin typeface="Barlow SemiBold" charset="0"/>
                        <a:ea typeface="Barlow SemiBold" charset="0"/>
                        <a:cs typeface="Barlow SemiBold" charset="0"/>
                      </a:endParaRPr>
                    </a:p>
                  </a:txBody>
                  <a:tcPr marL="82296" marR="64008"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250" dirty="0">
                          <a:solidFill>
                            <a:srgbClr val="44505F"/>
                          </a:solidFill>
                          <a:latin typeface="Barlow" pitchFamily="34" charset="0"/>
                          <a:ea typeface="Barlow" pitchFamily="34" charset="-122"/>
                          <a:cs typeface="Barlow" pitchFamily="34" charset="-120"/>
                        </a:rPr>
                        <a:t>Mujeres, mayores de 80 años y pacientes con varias comorbilidades</a:t>
                      </a:r>
                      <a:endParaRPr lang="en-US" sz="1250" dirty="0">
                        <a:latin typeface="Barlow" charset="0"/>
                        <a:ea typeface="Barlow" charset="0"/>
                        <a:cs typeface="Barlow" charset="0"/>
                      </a:endParaRPr>
                    </a:p>
                  </a:txBody>
                  <a:tcPr marL="82296" marR="64008"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r>
              <a:tr h="548640">
                <a:tc>
                  <a:txBody>
                    <a:bodyPr/>
                    <a:lstStyle/>
                    <a:p>
                      <a:pPr indent="0" marL="0">
                        <a:buNone/>
                      </a:pPr>
                      <a:r>
                        <a:rPr lang="en-US" sz="1250" dirty="0">
                          <a:solidFill>
                            <a:srgbClr val="13233B"/>
                          </a:solidFill>
                          <a:latin typeface="Barlow SemiBold" pitchFamily="34" charset="0"/>
                          <a:ea typeface="Barlow SemiBold" pitchFamily="34" charset="-122"/>
                          <a:cs typeface="Barlow SemiBold" pitchFamily="34" charset="-120"/>
                        </a:rPr>
                        <a:t>¿Qué cuesta y qué equipo funciona?</a:t>
                      </a:r>
                      <a:endParaRPr lang="en-US" sz="1250" dirty="0">
                        <a:latin typeface="Barlow SemiBold" charset="0"/>
                        <a:ea typeface="Barlow SemiBold" charset="0"/>
                        <a:cs typeface="Barlow SemiBold" charset="0"/>
                      </a:endParaRPr>
                    </a:p>
                  </a:txBody>
                  <a:tcPr marL="82296" marR="64008"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c>
                  <a:txBody>
                    <a:bodyPr/>
                    <a:lstStyle/>
                    <a:p>
                      <a:pPr indent="0" marL="0">
                        <a:buNone/>
                      </a:pPr>
                      <a:r>
                        <a:rPr lang="en-US" sz="1250" dirty="0">
                          <a:solidFill>
                            <a:srgbClr val="44505F"/>
                          </a:solidFill>
                          <a:latin typeface="Barlow" pitchFamily="34" charset="0"/>
                          <a:ea typeface="Barlow" pitchFamily="34" charset="-122"/>
                          <a:cs typeface="Barlow" pitchFamily="34" charset="-120"/>
                        </a:rPr>
                        <a:t>Coste actual e indicadores de calidad válidos</a:t>
                      </a:r>
                      <a:endParaRPr lang="en-US" sz="1250" dirty="0">
                        <a:latin typeface="Barlow" charset="0"/>
                        <a:ea typeface="Barlow" charset="0"/>
                        <a:cs typeface="Barlow" charset="0"/>
                      </a:endParaRPr>
                    </a:p>
                  </a:txBody>
                  <a:tcPr marL="82296" marR="64008" marT="0" marB="0" anchor="ctr">
                    <a:lnL w="6350" cap="flat" cmpd="sng" algn="ctr">
                      <a:solidFill>
                        <a:srgbClr val="DBE3EC"/>
                      </a:solidFill>
                      <a:prstDash val="solid"/>
                      <a:round/>
                      <a:headEnd type="none" w="med" len="med"/>
                      <a:tailEnd type="none" w="med" len="med"/>
                    </a:lnL>
                    <a:lnR w="6350" cap="flat" cmpd="sng" algn="ctr">
                      <a:solidFill>
                        <a:srgbClr val="DBE3EC"/>
                      </a:solidFill>
                      <a:prstDash val="solid"/>
                      <a:round/>
                      <a:headEnd type="none" w="med" len="med"/>
                      <a:tailEnd type="none" w="med" len="med"/>
                    </a:lnR>
                    <a:lnT w="6350" cap="flat" cmpd="sng" algn="ctr">
                      <a:solidFill>
                        <a:srgbClr val="DBE3EC"/>
                      </a:solidFill>
                      <a:prstDash val="solid"/>
                      <a:round/>
                      <a:headEnd type="none" w="med" len="med"/>
                      <a:tailEnd type="none" w="med" len="med"/>
                    </a:lnT>
                    <a:lnB w="6350" cap="flat" cmpd="sng" algn="ctr">
                      <a:solidFill>
                        <a:srgbClr val="DBE3EC"/>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CFE0F5"/>
                </a:solidFill>
                <a:latin typeface="Barlow SemiBold" pitchFamily="34" charset="0"/>
                <a:ea typeface="Barlow SemiBold" pitchFamily="34" charset="-122"/>
                <a:cs typeface="Barlow SemiBold" pitchFamily="34" charset="-120"/>
              </a:rPr>
              <a:t>MENSAJES CLAVE</a:t>
            </a:r>
            <a:endParaRPr lang="en-US" sz="1100" dirty="0"/>
          </a:p>
        </p:txBody>
      </p:sp>
      <p:sp>
        <p:nvSpPr>
          <p:cNvPr id="3" name="Text 3"/>
          <p:cNvSpPr/>
          <p:nvPr>
            <p:ph idx="105" type="title" hasCustomPrompt="1"/>
          </p:nvPr>
        </p:nvSpPr>
        <p:spPr>
          <a:xfrm>
            <a:off x="502920" y="658368"/>
            <a:ext cx="11183112" cy="1371600"/>
          </a:xfrm>
          <a:prstGeom prst="rect">
            <a:avLst/>
          </a:prstGeom>
          <a:noFill/>
          <a:ln/>
        </p:spPr>
        <p:txBody>
          <a:bodyPr wrap="square" lIns="0" tIns="0" rIns="0" bIns="0" rtlCol="0" anchor="t"/>
          <a:lstStyle/>
          <a:p>
            <a:pPr algn="l" indent="0" marL="0">
              <a:buNone/>
            </a:pPr>
            <a:r>
              <a:rPr lang="en-US" sz="3400" dirty="0">
                <a:solidFill>
                  <a:srgbClr val="FFFFFF"/>
                </a:solidFill>
                <a:latin typeface="Barlow SemiBold" pitchFamily="34" charset="0"/>
                <a:ea typeface="Barlow SemiBold" pitchFamily="34" charset="-122"/>
                <a:cs typeface="Barlow SemiBold" pitchFamily="34" charset="-120"/>
              </a:rPr>
              <a:t>Siete mensajes de la guía ESC 2026</a:t>
            </a:r>
            <a:endParaRPr lang="en-US" sz="3400" dirty="0"/>
          </a:p>
        </p:txBody>
      </p:sp>
      <p:sp>
        <p:nvSpPr>
          <p:cNvPr id="4"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r>
              <a:rPr lang="en-US" sz="1000" dirty="0">
                <a:solidFill>
                  <a:srgbClr val="CFE0F5"/>
                </a:solidFill>
                <a:latin typeface="Barlow" pitchFamily="34" charset="0"/>
                <a:ea typeface="Barlow" pitchFamily="34" charset="-122"/>
                <a:cs typeface="Barlow" pitchFamily="34" charset="-120"/>
              </a:rPr>
              <a:t>Guía ESC 2026, con la corrección del 23/10/2026 [1,2]. Más material en www.cardioteca.com/espacio-prevencion-rehabilitacion.html</a:t>
            </a:r>
            <a:endParaRPr lang="en-US" sz="1000" dirty="0"/>
          </a:p>
        </p:txBody>
      </p:sp>
      <p:sp>
        <p:nvSpPr>
          <p:cNvPr id="6" name="Shape 3"/>
          <p:cNvSpPr/>
          <p:nvPr/>
        </p:nvSpPr>
        <p:spPr>
          <a:xfrm>
            <a:off x="502920" y="1481328"/>
            <a:ext cx="5477256" cy="1005840"/>
          </a:xfrm>
          <a:prstGeom prst="roundRect">
            <a:avLst>
              <a:gd name="adj" fmla="val 6364"/>
            </a:avLst>
          </a:prstGeom>
          <a:solidFill>
            <a:srgbClr val="122F52"/>
          </a:solidFill>
          <a:ln w="9525">
            <a:solidFill>
              <a:srgbClr val="122F52"/>
            </a:solidFill>
            <a:prstDash val="solid"/>
          </a:ln>
        </p:spPr>
      </p:sp>
      <p:sp>
        <p:nvSpPr>
          <p:cNvPr id="7" name="Text 4"/>
          <p:cNvSpPr/>
          <p:nvPr/>
        </p:nvSpPr>
        <p:spPr>
          <a:xfrm>
            <a:off x="630936" y="1783080"/>
            <a:ext cx="402336" cy="402336"/>
          </a:xfrm>
          <a:prstGeom prst="ellipse">
            <a:avLst/>
          </a:prstGeom>
          <a:solidFill>
            <a:srgbClr val="FFFFFF"/>
          </a:solidFill>
          <a:ln>
            <a:solidFill>
              <a:srgbClr val="FFFFFF"/>
            </a:solidFill>
          </a:ln>
        </p:spPr>
        <p:txBody>
          <a:bodyPr wrap="square" lIns="0" tIns="0" rIns="0" bIns="0" rtlCol="0" anchor="ctr"/>
          <a:lstStyle/>
          <a:p>
            <a:pPr algn="ctr" indent="0" marL="0">
              <a:buNone/>
            </a:pPr>
            <a:r>
              <a:rPr lang="en-US" sz="1500" b="1" dirty="0">
                <a:solidFill>
                  <a:srgbClr val="163A63"/>
                </a:solidFill>
                <a:latin typeface="Barlow" pitchFamily="34" charset="0"/>
                <a:ea typeface="Barlow" pitchFamily="34" charset="-122"/>
                <a:cs typeface="Barlow" pitchFamily="34" charset="-120"/>
              </a:rPr>
              <a:t>1</a:t>
            </a:r>
            <a:endParaRPr lang="en-US" sz="1500" dirty="0"/>
          </a:p>
        </p:txBody>
      </p:sp>
      <p:sp>
        <p:nvSpPr>
          <p:cNvPr id="8" name="Text 5"/>
          <p:cNvSpPr txBox="1"/>
          <p:nvPr/>
        </p:nvSpPr>
        <p:spPr>
          <a:xfrm>
            <a:off x="1161288" y="1508760"/>
            <a:ext cx="4709160" cy="950976"/>
          </a:xfrm>
          <a:prstGeom prst="rect">
            <a:avLst/>
          </a:prstGeom>
          <a:noFill/>
          <a:ln/>
        </p:spPr>
        <p:txBody>
          <a:bodyPr wrap="square" lIns="0" tIns="0" rIns="0" bIns="0" rtlCol="0" anchor="ctr"/>
          <a:lstStyle/>
          <a:p>
            <a:pPr indent="0" marL="0">
              <a:buNone/>
            </a:pPr>
            <a:r>
              <a:rPr lang="en-US" sz="1550" dirty="0">
                <a:solidFill>
                  <a:srgbClr val="FFFFFF"/>
                </a:solidFill>
                <a:latin typeface="Barlow SemiBold" pitchFamily="34" charset="0"/>
                <a:ea typeface="Barlow SemiBold" pitchFamily="34" charset="-122"/>
                <a:cs typeface="Barlow SemiBold" pitchFamily="34" charset="-120"/>
              </a:rPr>
              <a:t>La rehabilitación tiene clase I tras un síndrome coronario y en la insuficiencia cardiaca</a:t>
            </a:r>
            <a:endParaRPr lang="en-US" sz="1400" dirty="0"/>
          </a:p>
          <a:p>
            <a:pPr indent="0" marL="0">
              <a:buNone/>
            </a:pPr>
            <a:r>
              <a:rPr lang="en-US" sz="1350" dirty="0">
                <a:solidFill>
                  <a:srgbClr val="CFE0F5"/>
                </a:solidFill>
                <a:latin typeface="Barlow" pitchFamily="34" charset="0"/>
                <a:ea typeface="Barlow" pitchFamily="34" charset="-122"/>
                <a:cs typeface="Barlow" pitchFamily="34" charset="-120"/>
              </a:rPr>
              <a:t>Con nivel A para mortalidad cardiovascular e infarto en los coronarios.</a:t>
            </a:r>
            <a:endParaRPr lang="en-US" sz="1400" dirty="0"/>
          </a:p>
        </p:txBody>
      </p:sp>
      <p:sp>
        <p:nvSpPr>
          <p:cNvPr id="9" name="Shape 6"/>
          <p:cNvSpPr/>
          <p:nvPr/>
        </p:nvSpPr>
        <p:spPr>
          <a:xfrm>
            <a:off x="502920" y="2578608"/>
            <a:ext cx="5477256" cy="1005840"/>
          </a:xfrm>
          <a:prstGeom prst="roundRect">
            <a:avLst>
              <a:gd name="adj" fmla="val 6364"/>
            </a:avLst>
          </a:prstGeom>
          <a:solidFill>
            <a:srgbClr val="122F52"/>
          </a:solidFill>
          <a:ln w="9525">
            <a:solidFill>
              <a:srgbClr val="122F52"/>
            </a:solidFill>
            <a:prstDash val="solid"/>
          </a:ln>
        </p:spPr>
      </p:sp>
      <p:sp>
        <p:nvSpPr>
          <p:cNvPr id="10" name="Text 7"/>
          <p:cNvSpPr/>
          <p:nvPr/>
        </p:nvSpPr>
        <p:spPr>
          <a:xfrm>
            <a:off x="630936" y="2880360"/>
            <a:ext cx="402336" cy="402336"/>
          </a:xfrm>
          <a:prstGeom prst="ellipse">
            <a:avLst/>
          </a:prstGeom>
          <a:solidFill>
            <a:srgbClr val="FFFFFF"/>
          </a:solidFill>
          <a:ln>
            <a:solidFill>
              <a:srgbClr val="FFFFFF"/>
            </a:solidFill>
          </a:ln>
        </p:spPr>
        <p:txBody>
          <a:bodyPr wrap="square" lIns="0" tIns="0" rIns="0" bIns="0" rtlCol="0" anchor="ctr"/>
          <a:lstStyle/>
          <a:p>
            <a:pPr algn="ctr" indent="0" marL="0">
              <a:buNone/>
            </a:pPr>
            <a:r>
              <a:rPr lang="en-US" sz="1500" b="1" dirty="0">
                <a:solidFill>
                  <a:srgbClr val="163A63"/>
                </a:solidFill>
                <a:latin typeface="Barlow" pitchFamily="34" charset="0"/>
                <a:ea typeface="Barlow" pitchFamily="34" charset="-122"/>
                <a:cs typeface="Barlow" pitchFamily="34" charset="-120"/>
              </a:rPr>
              <a:t>2</a:t>
            </a:r>
            <a:endParaRPr lang="en-US" sz="1500" dirty="0"/>
          </a:p>
        </p:txBody>
      </p:sp>
      <p:sp>
        <p:nvSpPr>
          <p:cNvPr id="11" name="Text 8"/>
          <p:cNvSpPr txBox="1"/>
          <p:nvPr/>
        </p:nvSpPr>
        <p:spPr>
          <a:xfrm>
            <a:off x="1161288" y="2606040"/>
            <a:ext cx="4709160" cy="950976"/>
          </a:xfrm>
          <a:prstGeom prst="rect">
            <a:avLst/>
          </a:prstGeom>
          <a:noFill/>
          <a:ln/>
        </p:spPr>
        <p:txBody>
          <a:bodyPr wrap="square" lIns="0" tIns="0" rIns="0" bIns="0" rtlCol="0" anchor="ctr"/>
          <a:lstStyle/>
          <a:p>
            <a:pPr indent="0" marL="0">
              <a:buNone/>
            </a:pPr>
            <a:r>
              <a:rPr lang="en-US" sz="1550" dirty="0">
                <a:solidFill>
                  <a:srgbClr val="FFFFFF"/>
                </a:solidFill>
                <a:latin typeface="Barlow SemiBold" pitchFamily="34" charset="0"/>
                <a:ea typeface="Barlow SemiBold" pitchFamily="34" charset="-122"/>
                <a:cs typeface="Barlow SemiBold" pitchFamily="34" charset="-120"/>
              </a:rPr>
              <a:t>No se niega por fragilidad ni por comorbilidad</a:t>
            </a:r>
            <a:endParaRPr lang="en-US" sz="1400" dirty="0"/>
          </a:p>
          <a:p>
            <a:pPr indent="0" marL="0">
              <a:buNone/>
            </a:pPr>
            <a:r>
              <a:rPr lang="en-US" sz="1350" dirty="0">
                <a:solidFill>
                  <a:srgbClr val="CFE0F5"/>
                </a:solidFill>
                <a:latin typeface="Barlow" pitchFamily="34" charset="0"/>
                <a:ea typeface="Barlow" pitchFamily="34" charset="-122"/>
                <a:cs typeface="Barlow" pitchFamily="34" charset="-120"/>
              </a:rPr>
              <a:t>Es la única clase III de sus 131 recomendaciones.</a:t>
            </a:r>
            <a:endParaRPr lang="en-US" sz="1400" dirty="0"/>
          </a:p>
        </p:txBody>
      </p:sp>
      <p:sp>
        <p:nvSpPr>
          <p:cNvPr id="12" name="Shape 9"/>
          <p:cNvSpPr/>
          <p:nvPr/>
        </p:nvSpPr>
        <p:spPr>
          <a:xfrm>
            <a:off x="502920" y="3675888"/>
            <a:ext cx="5477256" cy="1005840"/>
          </a:xfrm>
          <a:prstGeom prst="roundRect">
            <a:avLst>
              <a:gd name="adj" fmla="val 6364"/>
            </a:avLst>
          </a:prstGeom>
          <a:solidFill>
            <a:srgbClr val="122F52"/>
          </a:solidFill>
          <a:ln w="9525">
            <a:solidFill>
              <a:srgbClr val="122F52"/>
            </a:solidFill>
            <a:prstDash val="solid"/>
          </a:ln>
        </p:spPr>
      </p:sp>
      <p:sp>
        <p:nvSpPr>
          <p:cNvPr id="13" name="Text 10"/>
          <p:cNvSpPr/>
          <p:nvPr/>
        </p:nvSpPr>
        <p:spPr>
          <a:xfrm>
            <a:off x="630936" y="3977640"/>
            <a:ext cx="402336" cy="402336"/>
          </a:xfrm>
          <a:prstGeom prst="ellipse">
            <a:avLst/>
          </a:prstGeom>
          <a:solidFill>
            <a:srgbClr val="FFFFFF"/>
          </a:solidFill>
          <a:ln>
            <a:solidFill>
              <a:srgbClr val="FFFFFF"/>
            </a:solidFill>
          </a:ln>
        </p:spPr>
        <p:txBody>
          <a:bodyPr wrap="square" lIns="0" tIns="0" rIns="0" bIns="0" rtlCol="0" anchor="ctr"/>
          <a:lstStyle/>
          <a:p>
            <a:pPr algn="ctr" indent="0" marL="0">
              <a:buNone/>
            </a:pPr>
            <a:r>
              <a:rPr lang="en-US" sz="1500" b="1" dirty="0">
                <a:solidFill>
                  <a:srgbClr val="163A63"/>
                </a:solidFill>
                <a:latin typeface="Barlow" pitchFamily="34" charset="0"/>
                <a:ea typeface="Barlow" pitchFamily="34" charset="-122"/>
                <a:cs typeface="Barlow" pitchFamily="34" charset="-120"/>
              </a:rPr>
              <a:t>3</a:t>
            </a:r>
            <a:endParaRPr lang="en-US" sz="1500" dirty="0"/>
          </a:p>
        </p:txBody>
      </p:sp>
      <p:sp>
        <p:nvSpPr>
          <p:cNvPr id="14" name="Text 11"/>
          <p:cNvSpPr txBox="1"/>
          <p:nvPr/>
        </p:nvSpPr>
        <p:spPr>
          <a:xfrm>
            <a:off x="1161288" y="3703320"/>
            <a:ext cx="4709160" cy="950976"/>
          </a:xfrm>
          <a:prstGeom prst="rect">
            <a:avLst/>
          </a:prstGeom>
          <a:noFill/>
          <a:ln/>
        </p:spPr>
        <p:txBody>
          <a:bodyPr wrap="square" lIns="0" tIns="0" rIns="0" bIns="0" rtlCol="0" anchor="ctr"/>
          <a:lstStyle/>
          <a:p>
            <a:pPr indent="0" marL="0">
              <a:buNone/>
            </a:pPr>
            <a:r>
              <a:rPr lang="en-US" sz="1550" dirty="0">
                <a:solidFill>
                  <a:srgbClr val="FFFFFF"/>
                </a:solidFill>
                <a:latin typeface="Barlow SemiBold" pitchFamily="34" charset="0"/>
                <a:ea typeface="Barlow SemiBold" pitchFamily="34" charset="-122"/>
                <a:cs typeface="Barlow SemiBold" pitchFamily="34" charset="-120"/>
              </a:rPr>
              <a:t>Tiene plazos</a:t>
            </a:r>
            <a:endParaRPr lang="en-US" sz="1400" dirty="0"/>
          </a:p>
          <a:p>
            <a:pPr indent="0" marL="0">
              <a:buNone/>
            </a:pPr>
            <a:r>
              <a:rPr lang="en-US" sz="1350" dirty="0">
                <a:solidFill>
                  <a:srgbClr val="CFE0F5"/>
                </a:solidFill>
                <a:latin typeface="Barlow" pitchFamily="34" charset="0"/>
                <a:ea typeface="Barlow" pitchFamily="34" charset="-122"/>
                <a:cs typeface="Barlow" pitchFamily="34" charset="-120"/>
              </a:rPr>
              <a:t>Hasta 14 días tras un síndrome coronario agudo y no más de 30; 28 tras la cirugía coronaria y no más de 42.</a:t>
            </a:r>
            <a:endParaRPr lang="en-US" sz="1400" dirty="0"/>
          </a:p>
        </p:txBody>
      </p:sp>
      <p:sp>
        <p:nvSpPr>
          <p:cNvPr id="15" name="Shape 12"/>
          <p:cNvSpPr/>
          <p:nvPr/>
        </p:nvSpPr>
        <p:spPr>
          <a:xfrm>
            <a:off x="502920" y="4773168"/>
            <a:ext cx="5477256" cy="1005840"/>
          </a:xfrm>
          <a:prstGeom prst="roundRect">
            <a:avLst>
              <a:gd name="adj" fmla="val 6364"/>
            </a:avLst>
          </a:prstGeom>
          <a:solidFill>
            <a:srgbClr val="122F52"/>
          </a:solidFill>
          <a:ln w="9525">
            <a:solidFill>
              <a:srgbClr val="122F52"/>
            </a:solidFill>
            <a:prstDash val="solid"/>
          </a:ln>
        </p:spPr>
      </p:sp>
      <p:sp>
        <p:nvSpPr>
          <p:cNvPr id="16" name="Text 13"/>
          <p:cNvSpPr/>
          <p:nvPr/>
        </p:nvSpPr>
        <p:spPr>
          <a:xfrm>
            <a:off x="630936" y="5074920"/>
            <a:ext cx="402336" cy="402336"/>
          </a:xfrm>
          <a:prstGeom prst="ellipse">
            <a:avLst/>
          </a:prstGeom>
          <a:solidFill>
            <a:srgbClr val="FFFFFF"/>
          </a:solidFill>
          <a:ln>
            <a:solidFill>
              <a:srgbClr val="FFFFFF"/>
            </a:solidFill>
          </a:ln>
        </p:spPr>
        <p:txBody>
          <a:bodyPr wrap="square" lIns="0" tIns="0" rIns="0" bIns="0" rtlCol="0" anchor="ctr"/>
          <a:lstStyle/>
          <a:p>
            <a:pPr algn="ctr" indent="0" marL="0">
              <a:buNone/>
            </a:pPr>
            <a:r>
              <a:rPr lang="en-US" sz="1500" b="1" dirty="0">
                <a:solidFill>
                  <a:srgbClr val="163A63"/>
                </a:solidFill>
                <a:latin typeface="Barlow" pitchFamily="34" charset="0"/>
                <a:ea typeface="Barlow" pitchFamily="34" charset="-122"/>
                <a:cs typeface="Barlow" pitchFamily="34" charset="-120"/>
              </a:rPr>
              <a:t>4</a:t>
            </a:r>
            <a:endParaRPr lang="en-US" sz="1500" dirty="0"/>
          </a:p>
        </p:txBody>
      </p:sp>
      <p:sp>
        <p:nvSpPr>
          <p:cNvPr id="17" name="Text 14"/>
          <p:cNvSpPr txBox="1"/>
          <p:nvPr/>
        </p:nvSpPr>
        <p:spPr>
          <a:xfrm>
            <a:off x="1161288" y="4800600"/>
            <a:ext cx="4709160" cy="950976"/>
          </a:xfrm>
          <a:prstGeom prst="rect">
            <a:avLst/>
          </a:prstGeom>
          <a:noFill/>
          <a:ln/>
        </p:spPr>
        <p:txBody>
          <a:bodyPr wrap="square" lIns="0" tIns="0" rIns="0" bIns="0" rtlCol="0" anchor="ctr"/>
          <a:lstStyle/>
          <a:p>
            <a:pPr indent="0" marL="0">
              <a:buNone/>
            </a:pPr>
            <a:r>
              <a:rPr lang="en-US" sz="1550" dirty="0">
                <a:solidFill>
                  <a:srgbClr val="FFFFFF"/>
                </a:solidFill>
                <a:latin typeface="Barlow SemiBold" pitchFamily="34" charset="0"/>
                <a:ea typeface="Barlow SemiBold" pitchFamily="34" charset="-122"/>
                <a:cs typeface="Barlow SemiBold" pitchFamily="34" charset="-120"/>
              </a:rPr>
              <a:t>La intensidad se fija con los umbrales</a:t>
            </a:r>
            <a:endParaRPr lang="en-US" sz="1400" dirty="0"/>
          </a:p>
          <a:p>
            <a:pPr indent="0" marL="0">
              <a:buNone/>
            </a:pPr>
            <a:r>
              <a:rPr lang="en-US" sz="1350" dirty="0">
                <a:solidFill>
                  <a:srgbClr val="CFE0F5"/>
                </a:solidFill>
                <a:latin typeface="Barlow" pitchFamily="34" charset="0"/>
                <a:ea typeface="Barlow" pitchFamily="34" charset="-122"/>
                <a:cs typeface="Barlow" pitchFamily="34" charset="-120"/>
              </a:rPr>
              <a:t>Sin analizador de gases, con dos ecuaciones. El ejercicio se ajusta además al factor de riesgo.</a:t>
            </a:r>
            <a:endParaRPr lang="en-US" sz="1400" dirty="0"/>
          </a:p>
        </p:txBody>
      </p:sp>
      <p:sp>
        <p:nvSpPr>
          <p:cNvPr id="18" name="Shape 15"/>
          <p:cNvSpPr/>
          <p:nvPr/>
        </p:nvSpPr>
        <p:spPr>
          <a:xfrm>
            <a:off x="6208776" y="1481328"/>
            <a:ext cx="5477256" cy="1005840"/>
          </a:xfrm>
          <a:prstGeom prst="roundRect">
            <a:avLst>
              <a:gd name="adj" fmla="val 6364"/>
            </a:avLst>
          </a:prstGeom>
          <a:solidFill>
            <a:srgbClr val="122F52"/>
          </a:solidFill>
          <a:ln w="9525">
            <a:solidFill>
              <a:srgbClr val="122F52"/>
            </a:solidFill>
            <a:prstDash val="solid"/>
          </a:ln>
        </p:spPr>
      </p:sp>
      <p:sp>
        <p:nvSpPr>
          <p:cNvPr id="19" name="Text 16"/>
          <p:cNvSpPr/>
          <p:nvPr/>
        </p:nvSpPr>
        <p:spPr>
          <a:xfrm>
            <a:off x="6336792" y="1783080"/>
            <a:ext cx="402336" cy="402336"/>
          </a:xfrm>
          <a:prstGeom prst="ellipse">
            <a:avLst/>
          </a:prstGeom>
          <a:solidFill>
            <a:srgbClr val="FFFFFF"/>
          </a:solidFill>
          <a:ln>
            <a:solidFill>
              <a:srgbClr val="FFFFFF"/>
            </a:solidFill>
          </a:ln>
        </p:spPr>
        <p:txBody>
          <a:bodyPr wrap="square" lIns="0" tIns="0" rIns="0" bIns="0" rtlCol="0" anchor="ctr"/>
          <a:lstStyle/>
          <a:p>
            <a:pPr algn="ctr" indent="0" marL="0">
              <a:buNone/>
            </a:pPr>
            <a:r>
              <a:rPr lang="en-US" sz="1500" b="1" dirty="0">
                <a:solidFill>
                  <a:srgbClr val="163A63"/>
                </a:solidFill>
                <a:latin typeface="Barlow" pitchFamily="34" charset="0"/>
                <a:ea typeface="Barlow" pitchFamily="34" charset="-122"/>
                <a:cs typeface="Barlow" pitchFamily="34" charset="-120"/>
              </a:rPr>
              <a:t>5</a:t>
            </a:r>
            <a:endParaRPr lang="en-US" sz="1500" dirty="0"/>
          </a:p>
        </p:txBody>
      </p:sp>
      <p:sp>
        <p:nvSpPr>
          <p:cNvPr id="20" name="Text 17"/>
          <p:cNvSpPr txBox="1"/>
          <p:nvPr/>
        </p:nvSpPr>
        <p:spPr>
          <a:xfrm>
            <a:off x="6867144" y="1508760"/>
            <a:ext cx="4709160" cy="950976"/>
          </a:xfrm>
          <a:prstGeom prst="rect">
            <a:avLst/>
          </a:prstGeom>
          <a:noFill/>
          <a:ln/>
        </p:spPr>
        <p:txBody>
          <a:bodyPr wrap="square" lIns="0" tIns="0" rIns="0" bIns="0" rtlCol="0" anchor="ctr"/>
          <a:lstStyle/>
          <a:p>
            <a:pPr indent="0" marL="0">
              <a:buNone/>
            </a:pPr>
            <a:r>
              <a:rPr lang="en-US" sz="1550" dirty="0">
                <a:solidFill>
                  <a:srgbClr val="FFFFFF"/>
                </a:solidFill>
                <a:latin typeface="Barlow SemiBold" pitchFamily="34" charset="0"/>
                <a:ea typeface="Barlow SemiBold" pitchFamily="34" charset="-122"/>
                <a:cs typeface="Barlow SemiBold" pitchFamily="34" charset="-120"/>
              </a:rPr>
              <a:t>Son once componentes y al menos 24 sesiones</a:t>
            </a:r>
            <a:endParaRPr lang="en-US" sz="1400" dirty="0"/>
          </a:p>
          <a:p>
            <a:pPr indent="0" marL="0">
              <a:buNone/>
            </a:pPr>
            <a:r>
              <a:rPr lang="en-US" sz="1350" dirty="0">
                <a:solidFill>
                  <a:srgbClr val="CFE0F5"/>
                </a:solidFill>
                <a:latin typeface="Barlow" pitchFamily="34" charset="0"/>
                <a:ea typeface="Barlow" pitchFamily="34" charset="-122"/>
                <a:cs typeface="Barlow" pitchFamily="34" charset="-120"/>
              </a:rPr>
              <a:t>Dejar de fumar, apoyo psicológico, nutrición y ajuste de fármacos no tienen que esperar al ejercicio.</a:t>
            </a:r>
            <a:endParaRPr lang="en-US" sz="1400" dirty="0"/>
          </a:p>
        </p:txBody>
      </p:sp>
      <p:sp>
        <p:nvSpPr>
          <p:cNvPr id="21" name="Shape 18"/>
          <p:cNvSpPr/>
          <p:nvPr/>
        </p:nvSpPr>
        <p:spPr>
          <a:xfrm>
            <a:off x="6208776" y="2578608"/>
            <a:ext cx="5477256" cy="1005840"/>
          </a:xfrm>
          <a:prstGeom prst="roundRect">
            <a:avLst>
              <a:gd name="adj" fmla="val 6364"/>
            </a:avLst>
          </a:prstGeom>
          <a:solidFill>
            <a:srgbClr val="122F52"/>
          </a:solidFill>
          <a:ln w="9525">
            <a:solidFill>
              <a:srgbClr val="122F52"/>
            </a:solidFill>
            <a:prstDash val="solid"/>
          </a:ln>
        </p:spPr>
      </p:sp>
      <p:sp>
        <p:nvSpPr>
          <p:cNvPr id="22" name="Text 19"/>
          <p:cNvSpPr/>
          <p:nvPr/>
        </p:nvSpPr>
        <p:spPr>
          <a:xfrm>
            <a:off x="6336792" y="2880360"/>
            <a:ext cx="402336" cy="402336"/>
          </a:xfrm>
          <a:prstGeom prst="ellipse">
            <a:avLst/>
          </a:prstGeom>
          <a:solidFill>
            <a:srgbClr val="FFFFFF"/>
          </a:solidFill>
          <a:ln>
            <a:solidFill>
              <a:srgbClr val="FFFFFF"/>
            </a:solidFill>
          </a:ln>
        </p:spPr>
        <p:txBody>
          <a:bodyPr wrap="square" lIns="0" tIns="0" rIns="0" bIns="0" rtlCol="0" anchor="ctr"/>
          <a:lstStyle/>
          <a:p>
            <a:pPr algn="ctr" indent="0" marL="0">
              <a:buNone/>
            </a:pPr>
            <a:r>
              <a:rPr lang="en-US" sz="1500" b="1" dirty="0">
                <a:solidFill>
                  <a:srgbClr val="163A63"/>
                </a:solidFill>
                <a:latin typeface="Barlow" pitchFamily="34" charset="0"/>
                <a:ea typeface="Barlow" pitchFamily="34" charset="-122"/>
                <a:cs typeface="Barlow" pitchFamily="34" charset="-120"/>
              </a:rPr>
              <a:t>6</a:t>
            </a:r>
            <a:endParaRPr lang="en-US" sz="1500" dirty="0"/>
          </a:p>
        </p:txBody>
      </p:sp>
      <p:sp>
        <p:nvSpPr>
          <p:cNvPr id="23" name="Text 20"/>
          <p:cNvSpPr txBox="1"/>
          <p:nvPr/>
        </p:nvSpPr>
        <p:spPr>
          <a:xfrm>
            <a:off x="6867144" y="2606040"/>
            <a:ext cx="4709160" cy="950976"/>
          </a:xfrm>
          <a:prstGeom prst="rect">
            <a:avLst/>
          </a:prstGeom>
          <a:noFill/>
          <a:ln/>
        </p:spPr>
        <p:txBody>
          <a:bodyPr wrap="square" lIns="0" tIns="0" rIns="0" bIns="0" rtlCol="0" anchor="ctr"/>
          <a:lstStyle/>
          <a:p>
            <a:pPr indent="0" marL="0">
              <a:buNone/>
            </a:pPr>
            <a:r>
              <a:rPr lang="en-US" sz="1550" dirty="0">
                <a:solidFill>
                  <a:srgbClr val="FFFFFF"/>
                </a:solidFill>
                <a:latin typeface="Barlow SemiBold" pitchFamily="34" charset="0"/>
                <a:ea typeface="Barlow SemiBold" pitchFamily="34" charset="-122"/>
                <a:cs typeface="Barlow SemiBold" pitchFamily="34" charset="-120"/>
              </a:rPr>
              <a:t>El centro es clase I; la telerrehabilitación y la híbrida, IIa</a:t>
            </a:r>
            <a:endParaRPr lang="en-US" sz="1400" dirty="0"/>
          </a:p>
          <a:p>
            <a:pPr indent="0" marL="0">
              <a:buNone/>
            </a:pPr>
            <a:r>
              <a:rPr lang="en-US" sz="1350" dirty="0">
                <a:solidFill>
                  <a:srgbClr val="CFE0F5"/>
                </a:solidFill>
                <a:latin typeface="Barlow" pitchFamily="34" charset="0"/>
                <a:ea typeface="Barlow" pitchFamily="34" charset="-122"/>
                <a:cs typeface="Barlow" pitchFamily="34" charset="-120"/>
              </a:rPr>
              <a:t>La valoración inicial se hace en persona. El domicilio sin apoyo digital es IIb.</a:t>
            </a:r>
            <a:endParaRPr lang="en-US" sz="1400" dirty="0"/>
          </a:p>
        </p:txBody>
      </p:sp>
      <p:sp>
        <p:nvSpPr>
          <p:cNvPr id="24" name="Shape 21"/>
          <p:cNvSpPr/>
          <p:nvPr/>
        </p:nvSpPr>
        <p:spPr>
          <a:xfrm>
            <a:off x="6208776" y="3675888"/>
            <a:ext cx="5477256" cy="1005840"/>
          </a:xfrm>
          <a:prstGeom prst="roundRect">
            <a:avLst>
              <a:gd name="adj" fmla="val 6364"/>
            </a:avLst>
          </a:prstGeom>
          <a:solidFill>
            <a:srgbClr val="122F52"/>
          </a:solidFill>
          <a:ln w="9525">
            <a:solidFill>
              <a:srgbClr val="122F52"/>
            </a:solidFill>
            <a:prstDash val="solid"/>
          </a:ln>
        </p:spPr>
      </p:sp>
      <p:sp>
        <p:nvSpPr>
          <p:cNvPr id="25" name="Text 22"/>
          <p:cNvSpPr/>
          <p:nvPr/>
        </p:nvSpPr>
        <p:spPr>
          <a:xfrm>
            <a:off x="6336792" y="3977640"/>
            <a:ext cx="402336" cy="402336"/>
          </a:xfrm>
          <a:prstGeom prst="ellipse">
            <a:avLst/>
          </a:prstGeom>
          <a:solidFill>
            <a:srgbClr val="FFFFFF"/>
          </a:solidFill>
          <a:ln>
            <a:solidFill>
              <a:srgbClr val="FFFFFF"/>
            </a:solidFill>
          </a:ln>
        </p:spPr>
        <p:txBody>
          <a:bodyPr wrap="square" lIns="0" tIns="0" rIns="0" bIns="0" rtlCol="0" anchor="ctr"/>
          <a:lstStyle/>
          <a:p>
            <a:pPr algn="ctr" indent="0" marL="0">
              <a:buNone/>
            </a:pPr>
            <a:r>
              <a:rPr lang="en-US" sz="1500" b="1" dirty="0">
                <a:solidFill>
                  <a:srgbClr val="163A63"/>
                </a:solidFill>
                <a:latin typeface="Barlow" pitchFamily="34" charset="0"/>
                <a:ea typeface="Barlow" pitchFamily="34" charset="-122"/>
                <a:cs typeface="Barlow" pitchFamily="34" charset="-120"/>
              </a:rPr>
              <a:t>7</a:t>
            </a:r>
            <a:endParaRPr lang="en-US" sz="1500" dirty="0"/>
          </a:p>
        </p:txBody>
      </p:sp>
      <p:sp>
        <p:nvSpPr>
          <p:cNvPr id="26" name="Text 23"/>
          <p:cNvSpPr txBox="1"/>
          <p:nvPr/>
        </p:nvSpPr>
        <p:spPr>
          <a:xfrm>
            <a:off x="6867144" y="3703320"/>
            <a:ext cx="4709160" cy="950976"/>
          </a:xfrm>
          <a:prstGeom prst="rect">
            <a:avLst/>
          </a:prstGeom>
          <a:noFill/>
          <a:ln/>
        </p:spPr>
        <p:txBody>
          <a:bodyPr wrap="square" lIns="0" tIns="0" rIns="0" bIns="0" rtlCol="0" anchor="ctr"/>
          <a:lstStyle/>
          <a:p>
            <a:pPr indent="0" marL="0">
              <a:buNone/>
            </a:pPr>
            <a:r>
              <a:rPr lang="en-US" sz="1550" dirty="0">
                <a:solidFill>
                  <a:srgbClr val="FFFFFF"/>
                </a:solidFill>
                <a:latin typeface="Barlow SemiBold" pitchFamily="34" charset="0"/>
                <a:ea typeface="Barlow SemiBold" pitchFamily="34" charset="-122"/>
                <a:cs typeface="Barlow SemiBold" pitchFamily="34" charset="-120"/>
              </a:rPr>
              <a:t>Solo participa entre el 9% y el 50% de quienes tienen indicación</a:t>
            </a:r>
            <a:endParaRPr lang="en-US" sz="1400" dirty="0"/>
          </a:p>
          <a:p>
            <a:pPr indent="0" marL="0">
              <a:buNone/>
            </a:pPr>
            <a:r>
              <a:rPr lang="en-US" sz="1350" dirty="0">
                <a:solidFill>
                  <a:srgbClr val="CFE0F5"/>
                </a:solidFill>
                <a:latin typeface="Barlow" pitchFamily="34" charset="0"/>
                <a:ea typeface="Barlow" pitchFamily="34" charset="-122"/>
                <a:cs typeface="Barlow" pitchFamily="34" charset="-120"/>
              </a:rPr>
              <a:t>La derivación automática con conversación sube la inscripción del 29,0% al 73,5%.</a:t>
            </a:r>
            <a:endParaRPr lang="en-US" sz="1400" dirty="0"/>
          </a:p>
        </p:txBody>
      </p:sp>
      <p:sp>
        <p:nvSpPr>
          <p:cNvPr id="27" name="Shape 24"/>
          <p:cNvSpPr/>
          <p:nvPr/>
        </p:nvSpPr>
        <p:spPr>
          <a:xfrm>
            <a:off x="6208776" y="4773168"/>
            <a:ext cx="5477256" cy="1005840"/>
          </a:xfrm>
          <a:prstGeom prst="roundRect">
            <a:avLst>
              <a:gd name="adj" fmla="val 6364"/>
            </a:avLst>
          </a:prstGeom>
          <a:solidFill>
            <a:srgbClr val="FFFFFF"/>
          </a:solidFill>
          <a:ln w="9525">
            <a:solidFill>
              <a:srgbClr val="FFFFFF"/>
            </a:solidFill>
            <a:prstDash val="solid"/>
          </a:ln>
        </p:spPr>
      </p:sp>
      <p:sp>
        <p:nvSpPr>
          <p:cNvPr id="28" name="Text 25"/>
          <p:cNvSpPr txBox="1"/>
          <p:nvPr/>
        </p:nvSpPr>
        <p:spPr>
          <a:xfrm>
            <a:off x="6391656" y="4773168"/>
            <a:ext cx="2103120" cy="1005840"/>
          </a:xfrm>
          <a:prstGeom prst="rect">
            <a:avLst/>
          </a:prstGeom>
          <a:noFill/>
          <a:ln/>
        </p:spPr>
        <p:txBody>
          <a:bodyPr wrap="square" lIns="0" tIns="0" rIns="0" bIns="0" rtlCol="0" anchor="ctr"/>
          <a:lstStyle/>
          <a:p>
            <a:pPr indent="0" marL="0">
              <a:buNone/>
            </a:pPr>
            <a:r>
              <a:rPr lang="en-US" sz="2500" dirty="0">
                <a:solidFill>
                  <a:srgbClr val="163A63"/>
                </a:solidFill>
                <a:latin typeface="Barlow SemiBold" pitchFamily="34" charset="0"/>
                <a:ea typeface="Barlow SemiBold" pitchFamily="34" charset="-122"/>
                <a:cs typeface="Barlow SemiBold" pitchFamily="34" charset="-120"/>
              </a:rPr>
              <a:t>¿Preguntas?</a:t>
            </a:r>
            <a:endParaRPr lang="en-US" sz="2500" dirty="0"/>
          </a:p>
        </p:txBody>
      </p:sp>
      <p:sp>
        <p:nvSpPr>
          <p:cNvPr id="29" name="Text 26"/>
          <p:cNvSpPr txBox="1"/>
          <p:nvPr/>
        </p:nvSpPr>
        <p:spPr>
          <a:xfrm>
            <a:off x="8540496" y="4773168"/>
            <a:ext cx="3008376" cy="1005840"/>
          </a:xfrm>
          <a:prstGeom prst="rect">
            <a:avLst/>
          </a:prstGeom>
          <a:noFill/>
          <a:ln/>
        </p:spPr>
        <p:txBody>
          <a:bodyPr wrap="square" lIns="0" tIns="0" rIns="0" bIns="0" rtlCol="0" anchor="ctr"/>
          <a:lstStyle/>
          <a:p>
            <a:pPr indent="0" marL="0">
              <a:buNone/>
            </a:pPr>
            <a:r>
              <a:rPr lang="en-US" sz="1350" i="1" dirty="0">
                <a:solidFill>
                  <a:srgbClr val="44505F"/>
                </a:solidFill>
                <a:latin typeface="Barlow" pitchFamily="34" charset="0"/>
                <a:ea typeface="Barlow" pitchFamily="34" charset="-122"/>
                <a:cs typeface="Barlow" pitchFamily="34" charset="-120"/>
              </a:rPr>
              <a:t>[Nombre del ponente · correo de contacto]</a:t>
            </a:r>
            <a:endParaRPr lang="en-US" sz="1350" dirty="0"/>
          </a:p>
          <a:p>
            <a:pPr indent="0" marL="0">
              <a:buNone/>
            </a:pPr>
            <a:r>
              <a:rPr lang="en-US" sz="1350" dirty="0">
                <a:solidFill>
                  <a:srgbClr val="44505F"/>
                </a:solidFill>
                <a:latin typeface="Barlow" pitchFamily="34" charset="0"/>
                <a:ea typeface="Barlow" pitchFamily="34" charset="-122"/>
                <a:cs typeface="Barlow" pitchFamily="34" charset="-120"/>
              </a:rPr>
              <a:t>Gracias por la atención</a:t>
            </a:r>
            <a:endParaRPr lang="en-US" sz="135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FFFFFF"/>
                </a:solidFill>
                <a:latin typeface="Barlow SemiBold"/>
                <a:ea typeface="Barlow SemiBold"/>
                <a:cs typeface="Barlow SemiBold"/>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3"/>
          <p:cNvSpPr/>
          <p:nvPr>
            <p:ph idx="104" type="body" hasCustomPrompt="1"/>
          </p:nvPr>
        </p:nvSpPr>
        <p:spPr>
          <a:xfrm>
            <a:off x="694944" y="256032"/>
            <a:ext cx="7863840" cy="219456"/>
          </a:xfrm>
          <a:prstGeom prst="rect">
            <a:avLst/>
          </a:prstGeom>
          <a:noFill/>
          <a:ln/>
        </p:spPr>
        <p:txBody>
          <a:bodyPr wrap="square" lIns="0" tIns="0" rIns="0" bIns="0" rtlCol="0" anchor="ctr"/>
          <a:lstStyle/>
          <a:p>
            <a:pPr indent="0" marL="0">
              <a:buNone/>
            </a:pPr>
            <a:r>
              <a:rPr lang="en-US" sz="1100" spc="120" kern="0" dirty="0">
                <a:solidFill>
                  <a:srgbClr val="1D5A9E"/>
                </a:solidFill>
                <a:latin typeface="Barlow SemiBold" pitchFamily="34" charset="0"/>
                <a:ea typeface="Barlow SemiBold" pitchFamily="34" charset="-122"/>
                <a:cs typeface="Barlow SemiBold" pitchFamily="34" charset="-120"/>
              </a:rPr>
              <a:t>REFERENCIAS</a:t>
            </a:r>
            <a:endParaRPr lang="en-US" sz="1100" dirty="0"/>
          </a:p>
        </p:txBody>
      </p:sp>
      <p:sp>
        <p:nvSpPr>
          <p:cNvPr id="3" name="Text 3"/>
          <p:cNvSpPr/>
          <p:nvPr>
            <p:ph idx="105" type="title" hasCustomPrompt="1"/>
          </p:nvPr>
        </p:nvSpPr>
        <p:spPr>
          <a:xfrm>
            <a:off x="502920" y="530352"/>
            <a:ext cx="11183112" cy="877824"/>
          </a:xfrm>
          <a:prstGeom prst="rect">
            <a:avLst/>
          </a:prstGeom>
          <a:noFill/>
          <a:ln/>
        </p:spPr>
        <p:txBody>
          <a:bodyPr wrap="square" lIns="0" tIns="0" rIns="0" bIns="0" rtlCol="0" anchor="t"/>
          <a:lstStyle/>
          <a:p>
            <a:pPr algn="l" indent="0" marL="0">
              <a:buNone/>
            </a:pPr>
            <a:r>
              <a:rPr lang="en-US" sz="2700" dirty="0">
                <a:solidFill>
                  <a:srgbClr val="13233B"/>
                </a:solidFill>
                <a:latin typeface="Barlow SemiBold" pitchFamily="34" charset="0"/>
                <a:ea typeface="Barlow SemiBold" pitchFamily="34" charset="-122"/>
                <a:cs typeface="Barlow SemiBold" pitchFamily="34" charset="-120"/>
              </a:rPr>
              <a:t>Referencias</a:t>
            </a:r>
            <a:endParaRPr lang="en-US" sz="2700" dirty="0"/>
          </a:p>
        </p:txBody>
      </p:sp>
      <p:sp>
        <p:nvSpPr>
          <p:cNvPr id="5" name="Text 2"/>
          <p:cNvSpPr txBox="1"/>
          <p:nvPr/>
        </p:nvSpPr>
        <p:spPr>
          <a:xfrm>
            <a:off x="502920" y="1097280"/>
            <a:ext cx="5431536" cy="5029200"/>
          </a:xfrm>
          <a:prstGeom prst="rect">
            <a:avLst/>
          </a:prstGeom>
          <a:noFill/>
          <a:ln/>
        </p:spPr>
        <p:txBody>
          <a:bodyPr wrap="square" lIns="0" tIns="0" rIns="0" bIns="0" rtlCol="0" anchor="t"/>
          <a:lstStyle/>
          <a:p>
            <a:pPr indent="0" marL="0">
              <a:lnSpc>
                <a:spcPct val="100000"/>
              </a:lnSpc>
              <a:spcAft>
                <a:spcPts val="600"/>
              </a:spcAft>
              <a:buNone/>
            </a:pPr>
            <a:r>
              <a:rPr lang="en-US" sz="1050" dirty="0">
                <a:solidFill>
                  <a:srgbClr val="163A63"/>
                </a:solidFill>
                <a:latin typeface="Barlow SemiBold" pitchFamily="34" charset="0"/>
                <a:ea typeface="Barlow SemiBold" pitchFamily="34" charset="-122"/>
                <a:cs typeface="Barlow SemiBold" pitchFamily="34" charset="-120"/>
              </a:rPr>
              <a:t>1. </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Bäck M, Wilhelm M, Marcin T, Machado FVC, Sandberg A, Buccheri S, et al. 2026 ESC Guidelines on cardiac rehabilitation. Eur Heart J. 2026;47(39):5631-5729. doi:</a:t>
            </a:r>
            <a:pPr indent="0" marL="0">
              <a:lnSpc>
                <a:spcPct val="100000"/>
              </a:lnSpc>
              <a:spcAft>
                <a:spcPts val="600"/>
              </a:spcAft>
              <a:buNone/>
            </a:pPr>
            <a:r>
              <a:rPr lang="en-US" sz="1050" u="sng" dirty="0">
                <a:solidFill>
                  <a:srgbClr val="1D5A9E"/>
                </a:solidFill>
                <a:latin typeface="Barlow" pitchFamily="34" charset="0"/>
                <a:ea typeface="Barlow" pitchFamily="34" charset="-122"/>
                <a:cs typeface="Barlow" pitchFamily="34" charset="-120"/>
                <a:hlinkClick r:id="rId1" invalidUrl="" action="" tgtFrame="" tooltip="" history="1" highlightClick="0" endSnd="0">
                  <a:extLst>
                    <a:ext uri="{A12FA001-AC4F-418D-AE19-62706E023703}">
                      <ahyp:hlinkClr xmlns:ahyp="http://schemas.microsoft.com/office/drawing/2018/hyperlinkcolor" val="tx"/>
                    </a:ext>
                  </a:extLst>
                </a:hlinkClick>
              </a:rPr>
              <a:t>10.1093/eurheartj/ehag099</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 PMID: 42661418.</a:t>
            </a:r>
            <a:endParaRPr lang="en-US" sz="1050" dirty="0"/>
          </a:p>
          <a:p>
            <a:pPr indent="0" marL="0">
              <a:lnSpc>
                <a:spcPct val="100000"/>
              </a:lnSpc>
              <a:spcAft>
                <a:spcPts val="600"/>
              </a:spcAft>
              <a:buNone/>
            </a:pPr>
            <a:r>
              <a:rPr lang="en-US" sz="1050" dirty="0">
                <a:solidFill>
                  <a:srgbClr val="163A63"/>
                </a:solidFill>
                <a:latin typeface="Barlow SemiBold" pitchFamily="34" charset="0"/>
                <a:ea typeface="Barlow SemiBold" pitchFamily="34" charset="-122"/>
                <a:cs typeface="Barlow SemiBold" pitchFamily="34" charset="-120"/>
              </a:rPr>
              <a:t>2. </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Correction to: 2026 ESC Guidelines on cardiac rehabilitation. Eur Heart J. 2026:ehag887. doi:</a:t>
            </a:r>
            <a:pPr indent="0" marL="0">
              <a:lnSpc>
                <a:spcPct val="100000"/>
              </a:lnSpc>
              <a:spcAft>
                <a:spcPts val="600"/>
              </a:spcAft>
              <a:buNone/>
            </a:pPr>
            <a:r>
              <a:rPr lang="en-US" sz="1050" u="sng" dirty="0">
                <a:solidFill>
                  <a:srgbClr val="1D5A9E"/>
                </a:solidFill>
                <a:latin typeface="Barlow" pitchFamily="34" charset="0"/>
                <a:ea typeface="Barlow" pitchFamily="34" charset="-122"/>
                <a:cs typeface="Barlow" pitchFamily="34" charset="-120"/>
                <a:hlinkClick r:id="rId2" invalidUrl="" action="" tgtFrame="" tooltip="" history="1" highlightClick="0" endSnd="0">
                  <a:extLst>
                    <a:ext uri="{A12FA001-AC4F-418D-AE19-62706E023703}">
                      <ahyp:hlinkClr xmlns:ahyp="http://schemas.microsoft.com/office/drawing/2018/hyperlinkcolor" val="tx"/>
                    </a:ext>
                  </a:extLst>
                </a:hlinkClick>
              </a:rPr>
              <a:t>10.1093/eurheartj/ehag887</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 PMID: 42921976.</a:t>
            </a:r>
            <a:endParaRPr lang="en-US" sz="1050" dirty="0"/>
          </a:p>
          <a:p>
            <a:pPr indent="0" marL="0">
              <a:lnSpc>
                <a:spcPct val="100000"/>
              </a:lnSpc>
              <a:spcAft>
                <a:spcPts val="600"/>
              </a:spcAft>
              <a:buNone/>
            </a:pPr>
            <a:r>
              <a:rPr lang="en-US" sz="1050" dirty="0">
                <a:solidFill>
                  <a:srgbClr val="163A63"/>
                </a:solidFill>
                <a:latin typeface="Barlow SemiBold" pitchFamily="34" charset="0"/>
                <a:ea typeface="Barlow SemiBold" pitchFamily="34" charset="-122"/>
                <a:cs typeface="Barlow SemiBold" pitchFamily="34" charset="-120"/>
              </a:rPr>
              <a:t>3. </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Dibben GO, Faulkner J, Oldridge N, Rees K, Thompson DR, Zwisler AD, et al. Exercise-based cardiac rehabilitation for coronary heart disease: a meta-analysis. Eur Heart J. 2023;44(6):452-469. doi:</a:t>
            </a:r>
            <a:pPr indent="0" marL="0">
              <a:lnSpc>
                <a:spcPct val="100000"/>
              </a:lnSpc>
              <a:spcAft>
                <a:spcPts val="600"/>
              </a:spcAft>
              <a:buNone/>
            </a:pPr>
            <a:r>
              <a:rPr lang="en-US" sz="1050" u="sng" dirty="0">
                <a:solidFill>
                  <a:srgbClr val="1D5A9E"/>
                </a:solidFill>
                <a:latin typeface="Barlow" pitchFamily="34" charset="0"/>
                <a:ea typeface="Barlow" pitchFamily="34" charset="-122"/>
                <a:cs typeface="Barlow" pitchFamily="34" charset="-120"/>
                <a:hlinkClick r:id="rId3" invalidUrl="" action="" tgtFrame="" tooltip="" history="1" highlightClick="0" endSnd="0">
                  <a:extLst>
                    <a:ext uri="{A12FA001-AC4F-418D-AE19-62706E023703}">
                      <ahyp:hlinkClr xmlns:ahyp="http://schemas.microsoft.com/office/drawing/2018/hyperlinkcolor" val="tx"/>
                    </a:ext>
                  </a:extLst>
                </a:hlinkClick>
              </a:rPr>
              <a:t>10.1093/eurheartj/ehac747</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 PMID: 36746187.</a:t>
            </a:r>
            <a:endParaRPr lang="en-US" sz="1050" dirty="0"/>
          </a:p>
          <a:p>
            <a:pPr indent="0" marL="0">
              <a:lnSpc>
                <a:spcPct val="100000"/>
              </a:lnSpc>
              <a:spcAft>
                <a:spcPts val="600"/>
              </a:spcAft>
              <a:buNone/>
            </a:pPr>
            <a:r>
              <a:rPr lang="en-US" sz="1050" dirty="0">
                <a:solidFill>
                  <a:srgbClr val="163A63"/>
                </a:solidFill>
                <a:latin typeface="Barlow SemiBold" pitchFamily="34" charset="0"/>
                <a:ea typeface="Barlow SemiBold" pitchFamily="34" charset="-122"/>
                <a:cs typeface="Barlow SemiBold" pitchFamily="34" charset="-120"/>
              </a:rPr>
              <a:t>4. </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Molloy C, Long L, Mordi IR, Bridges C, Sagar VA, Davies EJ, et al. Exercise-based cardiac rehabilitation for adults with heart failure. Cochrane Database Syst Rev. 2024;3(3):CD003331. doi:</a:t>
            </a:r>
            <a:pPr indent="0" marL="0">
              <a:lnSpc>
                <a:spcPct val="100000"/>
              </a:lnSpc>
              <a:spcAft>
                <a:spcPts val="600"/>
              </a:spcAft>
              <a:buNone/>
            </a:pPr>
            <a:r>
              <a:rPr lang="en-US" sz="1050" u="sng" dirty="0">
                <a:solidFill>
                  <a:srgbClr val="1D5A9E"/>
                </a:solidFill>
                <a:latin typeface="Barlow" pitchFamily="34" charset="0"/>
                <a:ea typeface="Barlow" pitchFamily="34" charset="-122"/>
                <a:cs typeface="Barlow" pitchFamily="34" charset="-120"/>
                <a:hlinkClick r:id="rId4" invalidUrl="" action="" tgtFrame="" tooltip="" history="1" highlightClick="0" endSnd="0">
                  <a:extLst>
                    <a:ext uri="{A12FA001-AC4F-418D-AE19-62706E023703}">
                      <ahyp:hlinkClr xmlns:ahyp="http://schemas.microsoft.com/office/drawing/2018/hyperlinkcolor" val="tx"/>
                    </a:ext>
                  </a:extLst>
                </a:hlinkClick>
              </a:rPr>
              <a:t>10.1002/14651858.CD003331.pub6</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 PMID: 38451843.</a:t>
            </a:r>
            <a:endParaRPr lang="en-US" sz="1050" dirty="0"/>
          </a:p>
          <a:p>
            <a:pPr indent="0" marL="0">
              <a:lnSpc>
                <a:spcPct val="100000"/>
              </a:lnSpc>
              <a:spcAft>
                <a:spcPts val="600"/>
              </a:spcAft>
              <a:buNone/>
            </a:pPr>
            <a:r>
              <a:rPr lang="en-US" sz="1050" dirty="0">
                <a:solidFill>
                  <a:srgbClr val="163A63"/>
                </a:solidFill>
                <a:latin typeface="Barlow SemiBold" pitchFamily="34" charset="0"/>
                <a:ea typeface="Barlow SemiBold" pitchFamily="34" charset="-122"/>
                <a:cs typeface="Barlow SemiBold" pitchFamily="34" charset="-120"/>
              </a:rPr>
              <a:t>5. </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Milani JGPO, Milani M, Machado FVC, Wilhelm M, Marcin T, D'Ascenzi F, et al. Accurate prediction equations for ventilatory thresholds in cardiometabolic disease when gas exchange analysis is unavailable: development and validation. Eur J Prev Cardiol. 2024;31(16):1914-1924. doi:</a:t>
            </a:r>
            <a:pPr indent="0" marL="0">
              <a:lnSpc>
                <a:spcPct val="100000"/>
              </a:lnSpc>
              <a:spcAft>
                <a:spcPts val="600"/>
              </a:spcAft>
              <a:buNone/>
            </a:pPr>
            <a:r>
              <a:rPr lang="en-US" sz="1050" u="sng" dirty="0">
                <a:solidFill>
                  <a:srgbClr val="1D5A9E"/>
                </a:solidFill>
                <a:latin typeface="Barlow" pitchFamily="34" charset="0"/>
                <a:ea typeface="Barlow" pitchFamily="34" charset="-122"/>
                <a:cs typeface="Barlow" pitchFamily="34" charset="-120"/>
                <a:hlinkClick r:id="rId5" invalidUrl="" action="" tgtFrame="" tooltip="" history="1" highlightClick="0" endSnd="0">
                  <a:extLst>
                    <a:ext uri="{A12FA001-AC4F-418D-AE19-62706E023703}">
                      <ahyp:hlinkClr xmlns:ahyp="http://schemas.microsoft.com/office/drawing/2018/hyperlinkcolor" val="tx"/>
                    </a:ext>
                  </a:extLst>
                </a:hlinkClick>
              </a:rPr>
              <a:t>10.1093/eurjpc/zwae149</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 PMID: 38636093.</a:t>
            </a:r>
            <a:endParaRPr lang="en-US" sz="1050" dirty="0"/>
          </a:p>
          <a:p>
            <a:pPr indent="0" marL="0">
              <a:lnSpc>
                <a:spcPct val="100000"/>
              </a:lnSpc>
              <a:spcAft>
                <a:spcPts val="600"/>
              </a:spcAft>
              <a:buNone/>
            </a:pPr>
            <a:r>
              <a:rPr lang="en-US" sz="1050" dirty="0">
                <a:solidFill>
                  <a:srgbClr val="163A63"/>
                </a:solidFill>
                <a:latin typeface="Barlow SemiBold" pitchFamily="34" charset="0"/>
                <a:ea typeface="Barlow SemiBold" pitchFamily="34" charset="-122"/>
                <a:cs typeface="Barlow SemiBold" pitchFamily="34" charset="-120"/>
              </a:rPr>
              <a:t>6. </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Medina-Inojosa JR, Grace SL, Supervia M, Stokin G, Bonikowske AR, Thomas R, et al. Dose of cardiac rehabilitation to reduce mortality and morbidity: a population-based study. J Am Heart Assoc. 2021;10(20):e021356. doi:</a:t>
            </a:r>
            <a:pPr indent="0" marL="0">
              <a:lnSpc>
                <a:spcPct val="100000"/>
              </a:lnSpc>
              <a:spcAft>
                <a:spcPts val="600"/>
              </a:spcAft>
              <a:buNone/>
            </a:pPr>
            <a:r>
              <a:rPr lang="en-US" sz="1050" u="sng" dirty="0">
                <a:solidFill>
                  <a:srgbClr val="1D5A9E"/>
                </a:solidFill>
                <a:latin typeface="Barlow" pitchFamily="34" charset="0"/>
                <a:ea typeface="Barlow" pitchFamily="34" charset="-122"/>
                <a:cs typeface="Barlow" pitchFamily="34" charset="-120"/>
                <a:hlinkClick r:id="rId6" invalidUrl="" action="" tgtFrame="" tooltip="" history="1" highlightClick="0" endSnd="0">
                  <a:extLst>
                    <a:ext uri="{A12FA001-AC4F-418D-AE19-62706E023703}">
                      <ahyp:hlinkClr xmlns:ahyp="http://schemas.microsoft.com/office/drawing/2018/hyperlinkcolor" val="tx"/>
                    </a:ext>
                  </a:extLst>
                </a:hlinkClick>
              </a:rPr>
              <a:t>10.1161/JAHA.120.021356</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 PMID: 34612055.</a:t>
            </a:r>
            <a:endParaRPr lang="en-US" sz="1050" dirty="0"/>
          </a:p>
          <a:p>
            <a:pPr indent="0" marL="0">
              <a:lnSpc>
                <a:spcPct val="100000"/>
              </a:lnSpc>
              <a:spcAft>
                <a:spcPts val="600"/>
              </a:spcAft>
              <a:buNone/>
            </a:pPr>
            <a:r>
              <a:rPr lang="en-US" sz="1050" dirty="0">
                <a:solidFill>
                  <a:srgbClr val="163A63"/>
                </a:solidFill>
                <a:latin typeface="Barlow SemiBold" pitchFamily="34" charset="0"/>
                <a:ea typeface="Barlow SemiBold" pitchFamily="34" charset="-122"/>
                <a:cs typeface="Barlow SemiBold" pitchFamily="34" charset="-120"/>
              </a:rPr>
              <a:t>7. </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Tegegne TK, Rawstorn JC, Nourse RA, Kibret KT, Ahmed KY, Maddison R. Effects of exercise-based cardiac rehabilitation delivery modes on exercise capacity and health-related quality of life in heart failure: a systematic review and network meta-analysis. Open Heart. 2022;9(1):e001949. doi:</a:t>
            </a:r>
            <a:pPr indent="0" marL="0">
              <a:lnSpc>
                <a:spcPct val="100000"/>
              </a:lnSpc>
              <a:spcAft>
                <a:spcPts val="600"/>
              </a:spcAft>
              <a:buNone/>
            </a:pPr>
            <a:r>
              <a:rPr lang="en-US" sz="1050" u="sng" dirty="0">
                <a:solidFill>
                  <a:srgbClr val="1D5A9E"/>
                </a:solidFill>
                <a:latin typeface="Barlow" pitchFamily="34" charset="0"/>
                <a:ea typeface="Barlow" pitchFamily="34" charset="-122"/>
                <a:cs typeface="Barlow" pitchFamily="34" charset="-120"/>
                <a:hlinkClick r:id="rId7" invalidUrl="" action="" tgtFrame="" tooltip="" history="1" highlightClick="0" endSnd="0">
                  <a:extLst>
                    <a:ext uri="{A12FA001-AC4F-418D-AE19-62706E023703}">
                      <ahyp:hlinkClr xmlns:ahyp="http://schemas.microsoft.com/office/drawing/2018/hyperlinkcolor" val="tx"/>
                    </a:ext>
                  </a:extLst>
                </a:hlinkClick>
              </a:rPr>
              <a:t>10.1136/openhrt-2021-001949</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 PMID: 35680170.</a:t>
            </a:r>
            <a:endParaRPr lang="en-US" sz="1050" dirty="0"/>
          </a:p>
        </p:txBody>
      </p:sp>
      <p:sp>
        <p:nvSpPr>
          <p:cNvPr id="6" name="Text 3"/>
          <p:cNvSpPr txBox="1"/>
          <p:nvPr/>
        </p:nvSpPr>
        <p:spPr>
          <a:xfrm>
            <a:off x="6254496" y="1097280"/>
            <a:ext cx="5431536" cy="5029200"/>
          </a:xfrm>
          <a:prstGeom prst="rect">
            <a:avLst/>
          </a:prstGeom>
          <a:noFill/>
          <a:ln/>
        </p:spPr>
        <p:txBody>
          <a:bodyPr wrap="square" lIns="0" tIns="0" rIns="0" bIns="0" rtlCol="0" anchor="t"/>
          <a:lstStyle/>
          <a:p>
            <a:pPr indent="0" marL="0">
              <a:lnSpc>
                <a:spcPct val="100000"/>
              </a:lnSpc>
              <a:spcAft>
                <a:spcPts val="600"/>
              </a:spcAft>
              <a:buNone/>
            </a:pPr>
            <a:r>
              <a:rPr lang="en-US" sz="1050" dirty="0">
                <a:solidFill>
                  <a:srgbClr val="163A63"/>
                </a:solidFill>
                <a:latin typeface="Barlow SemiBold" pitchFamily="34" charset="0"/>
                <a:ea typeface="Barlow SemiBold" pitchFamily="34" charset="-122"/>
                <a:cs typeface="Barlow SemiBold" pitchFamily="34" charset="-120"/>
              </a:rPr>
              <a:t>8. </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Abreu A, Pesah E, Supervia M, Turk-Adawi K, Bjarnason-Wehrens B, Lopez-Jimenez F, et al. Cardiac rehabilitation availability and delivery in Europe: how does it differ by region and compare with other high-income countries? Eur J Prev Cardiol. 2019;26(11):1131-1146. doi:</a:t>
            </a:r>
            <a:pPr indent="0" marL="0">
              <a:lnSpc>
                <a:spcPct val="100000"/>
              </a:lnSpc>
              <a:spcAft>
                <a:spcPts val="600"/>
              </a:spcAft>
              <a:buNone/>
            </a:pPr>
            <a:r>
              <a:rPr lang="en-US" sz="1050" u="sng" dirty="0">
                <a:solidFill>
                  <a:srgbClr val="1D5A9E"/>
                </a:solidFill>
                <a:latin typeface="Barlow" pitchFamily="34" charset="0"/>
                <a:ea typeface="Barlow" pitchFamily="34" charset="-122"/>
                <a:cs typeface="Barlow" pitchFamily="34" charset="-120"/>
                <a:hlinkClick r:id="rId8" invalidUrl="" action="" tgtFrame="" tooltip="" history="1" highlightClick="0" endSnd="0">
                  <a:extLst>
                    <a:ext uri="{A12FA001-AC4F-418D-AE19-62706E023703}">
                      <ahyp:hlinkClr xmlns:ahyp="http://schemas.microsoft.com/office/drawing/2018/hyperlinkcolor" val="tx"/>
                    </a:ext>
                  </a:extLst>
                </a:hlinkClick>
              </a:rPr>
              <a:t>10.1177/2047487319827453</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 PMID: 30782007.</a:t>
            </a:r>
            <a:endParaRPr lang="en-US" sz="1050" dirty="0"/>
          </a:p>
          <a:p>
            <a:pPr indent="0" marL="0">
              <a:lnSpc>
                <a:spcPct val="100000"/>
              </a:lnSpc>
              <a:spcAft>
                <a:spcPts val="600"/>
              </a:spcAft>
              <a:buNone/>
            </a:pPr>
            <a:r>
              <a:rPr lang="en-US" sz="1050" dirty="0">
                <a:solidFill>
                  <a:srgbClr val="163A63"/>
                </a:solidFill>
                <a:latin typeface="Barlow SemiBold" pitchFamily="34" charset="0"/>
                <a:ea typeface="Barlow SemiBold" pitchFamily="34" charset="-122"/>
                <a:cs typeface="Barlow SemiBold" pitchFamily="34" charset="-120"/>
              </a:rPr>
              <a:t>9. </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Grace SL, Russell KL, Reid RD, Oh P, Anand S, Rush J, et al. Effect of cardiac rehabilitation referral strategies on utilization rates: a prospective, controlled study. Arch Intern Med. 2011;171(3):235-241. doi:</a:t>
            </a:r>
            <a:pPr indent="0" marL="0">
              <a:lnSpc>
                <a:spcPct val="100000"/>
              </a:lnSpc>
              <a:spcAft>
                <a:spcPts val="600"/>
              </a:spcAft>
              <a:buNone/>
            </a:pPr>
            <a:r>
              <a:rPr lang="en-US" sz="1050" u="sng" dirty="0">
                <a:solidFill>
                  <a:srgbClr val="1D5A9E"/>
                </a:solidFill>
                <a:latin typeface="Barlow" pitchFamily="34" charset="0"/>
                <a:ea typeface="Barlow" pitchFamily="34" charset="-122"/>
                <a:cs typeface="Barlow" pitchFamily="34" charset="-120"/>
                <a:hlinkClick r:id="rId9" invalidUrl="" action="" tgtFrame="" tooltip="" history="1" highlightClick="0" endSnd="0">
                  <a:extLst>
                    <a:ext uri="{A12FA001-AC4F-418D-AE19-62706E023703}">
                      <ahyp:hlinkClr xmlns:ahyp="http://schemas.microsoft.com/office/drawing/2018/hyperlinkcolor" val="tx"/>
                    </a:ext>
                  </a:extLst>
                </a:hlinkClick>
              </a:rPr>
              <a:t>10.1001/archinternmed.2010.501</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 PMID: 21325114.</a:t>
            </a:r>
            <a:endParaRPr lang="en-US" sz="1050" dirty="0"/>
          </a:p>
          <a:p>
            <a:pPr indent="0" marL="0">
              <a:lnSpc>
                <a:spcPct val="100000"/>
              </a:lnSpc>
              <a:spcAft>
                <a:spcPts val="600"/>
              </a:spcAft>
              <a:buNone/>
            </a:pPr>
            <a:r>
              <a:rPr lang="en-US" sz="1050" dirty="0">
                <a:solidFill>
                  <a:srgbClr val="163A63"/>
                </a:solidFill>
                <a:latin typeface="Barlow SemiBold" pitchFamily="34" charset="0"/>
                <a:ea typeface="Barlow SemiBold" pitchFamily="34" charset="-122"/>
                <a:cs typeface="Barlow SemiBold" pitchFamily="34" charset="-120"/>
              </a:rPr>
              <a:t>10. </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Kitzman DW, Whellan DJ, Duncan P, Pastva AM, Mentz RJ, Reeves GR, et al. Physical rehabilitation for older patients hospitalized for heart failure. N Engl J Med. 2021;385(3):203-216. doi:</a:t>
            </a:r>
            <a:pPr indent="0" marL="0">
              <a:lnSpc>
                <a:spcPct val="100000"/>
              </a:lnSpc>
              <a:spcAft>
                <a:spcPts val="600"/>
              </a:spcAft>
              <a:buNone/>
            </a:pPr>
            <a:r>
              <a:rPr lang="en-US" sz="1050" u="sng" dirty="0">
                <a:solidFill>
                  <a:srgbClr val="1D5A9E"/>
                </a:solidFill>
                <a:latin typeface="Barlow" pitchFamily="34" charset="0"/>
                <a:ea typeface="Barlow" pitchFamily="34" charset="-122"/>
                <a:cs typeface="Barlow" pitchFamily="34" charset="-120"/>
                <a:hlinkClick r:id="rId10" invalidUrl="" action="" tgtFrame="" tooltip="" history="1" highlightClick="0" endSnd="0">
                  <a:extLst>
                    <a:ext uri="{A12FA001-AC4F-418D-AE19-62706E023703}">
                      <ahyp:hlinkClr xmlns:ahyp="http://schemas.microsoft.com/office/drawing/2018/hyperlinkcolor" val="tx"/>
                    </a:ext>
                  </a:extLst>
                </a:hlinkClick>
              </a:rPr>
              <a:t>10.1056/NEJMoa2026141</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 PMID: 33999544.</a:t>
            </a:r>
            <a:endParaRPr lang="en-US" sz="1050" dirty="0"/>
          </a:p>
          <a:p>
            <a:pPr indent="0" marL="0">
              <a:lnSpc>
                <a:spcPct val="100000"/>
              </a:lnSpc>
              <a:spcAft>
                <a:spcPts val="600"/>
              </a:spcAft>
              <a:buNone/>
            </a:pPr>
            <a:r>
              <a:rPr lang="en-US" sz="1050" dirty="0">
                <a:solidFill>
                  <a:srgbClr val="163A63"/>
                </a:solidFill>
                <a:latin typeface="Barlow SemiBold" pitchFamily="34" charset="0"/>
                <a:ea typeface="Barlow SemiBold" pitchFamily="34" charset="-122"/>
                <a:cs typeface="Barlow SemiBold" pitchFamily="34" charset="-120"/>
              </a:rPr>
              <a:t>11. </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Mebazaa A, Davison B, Chioncel O, Cohen-Solal A, Diaz R, Filippatos G, et al. Safety, tolerability and efficacy of up-titration of guideline-directed medical therapies for acute heart failure (STRONG-HF): a multinational, open-label, randomised, trial. Lancet. 2022;400(10367):1938-1952. doi:</a:t>
            </a:r>
            <a:pPr indent="0" marL="0">
              <a:lnSpc>
                <a:spcPct val="100000"/>
              </a:lnSpc>
              <a:spcAft>
                <a:spcPts val="600"/>
              </a:spcAft>
              <a:buNone/>
            </a:pPr>
            <a:r>
              <a:rPr lang="en-US" sz="1050" u="sng" dirty="0">
                <a:solidFill>
                  <a:srgbClr val="1D5A9E"/>
                </a:solidFill>
                <a:latin typeface="Barlow" pitchFamily="34" charset="0"/>
                <a:ea typeface="Barlow" pitchFamily="34" charset="-122"/>
                <a:cs typeface="Barlow" pitchFamily="34" charset="-120"/>
                <a:hlinkClick r:id="rId11" invalidUrl="" action="" tgtFrame="" tooltip="" history="1" highlightClick="0" endSnd="0">
                  <a:extLst>
                    <a:ext uri="{A12FA001-AC4F-418D-AE19-62706E023703}">
                      <ahyp:hlinkClr xmlns:ahyp="http://schemas.microsoft.com/office/drawing/2018/hyperlinkcolor" val="tx"/>
                    </a:ext>
                  </a:extLst>
                </a:hlinkClick>
              </a:rPr>
              <a:t>10.1016/S0140-6736(22)02076-1</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 PMID: 36356631.</a:t>
            </a:r>
            <a:endParaRPr lang="en-US" sz="1050" dirty="0"/>
          </a:p>
          <a:p>
            <a:pPr indent="0" marL="0">
              <a:lnSpc>
                <a:spcPct val="100000"/>
              </a:lnSpc>
              <a:spcAft>
                <a:spcPts val="600"/>
              </a:spcAft>
              <a:buNone/>
            </a:pPr>
            <a:r>
              <a:rPr lang="en-US" sz="1050" dirty="0">
                <a:solidFill>
                  <a:srgbClr val="163A63"/>
                </a:solidFill>
                <a:latin typeface="Barlow SemiBold" pitchFamily="34" charset="0"/>
                <a:ea typeface="Barlow SemiBold" pitchFamily="34" charset="-122"/>
                <a:cs typeface="Barlow SemiBold" pitchFamily="34" charset="-120"/>
              </a:rPr>
              <a:t>12. </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Cheitlin MD, Hutter AM Jr, Brindis RG, Ganz P, Kaul S, Russell RO Jr, et al. Use of sildenafil […] in patients with cardiovascular disease. Circulation. 1999;99(1):168-177. doi:</a:t>
            </a:r>
            <a:pPr indent="0" marL="0">
              <a:lnSpc>
                <a:spcPct val="100000"/>
              </a:lnSpc>
              <a:spcAft>
                <a:spcPts val="600"/>
              </a:spcAft>
              <a:buNone/>
            </a:pPr>
            <a:r>
              <a:rPr lang="en-US" sz="1050" u="sng" dirty="0">
                <a:solidFill>
                  <a:srgbClr val="1D5A9E"/>
                </a:solidFill>
                <a:latin typeface="Barlow" pitchFamily="34" charset="0"/>
                <a:ea typeface="Barlow" pitchFamily="34" charset="-122"/>
                <a:cs typeface="Barlow" pitchFamily="34" charset="-120"/>
                <a:hlinkClick r:id="rId12" invalidUrl="" action="" tgtFrame="" tooltip="" history="1" highlightClick="0" endSnd="0">
                  <a:extLst>
                    <a:ext uri="{A12FA001-AC4F-418D-AE19-62706E023703}">
                      <ahyp:hlinkClr xmlns:ahyp="http://schemas.microsoft.com/office/drawing/2018/hyperlinkcolor" val="tx"/>
                    </a:ext>
                  </a:extLst>
                </a:hlinkClick>
              </a:rPr>
              <a:t>10.1161/01.cir.99.1.168</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 PMID: 9884398.</a:t>
            </a:r>
            <a:endParaRPr lang="en-US" sz="1050" dirty="0"/>
          </a:p>
          <a:p>
            <a:pPr indent="0" marL="0">
              <a:lnSpc>
                <a:spcPct val="100000"/>
              </a:lnSpc>
              <a:spcAft>
                <a:spcPts val="600"/>
              </a:spcAft>
              <a:buNone/>
            </a:pPr>
            <a:r>
              <a:rPr lang="en-US" sz="1050" dirty="0">
                <a:solidFill>
                  <a:srgbClr val="163A63"/>
                </a:solidFill>
                <a:latin typeface="Barlow SemiBold" pitchFamily="34" charset="0"/>
                <a:ea typeface="Barlow SemiBold" pitchFamily="34" charset="-122"/>
                <a:cs typeface="Barlow SemiBold" pitchFamily="34" charset="-120"/>
              </a:rPr>
              <a:t>13. </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Herrmann HC, Chang G, Klugherz BD, Mahoney PD. Hemodynamic effects of sildenafil in men with severe coronary artery disease. N Engl J Med. 2000;342(22):1622-1626. doi:</a:t>
            </a:r>
            <a:pPr indent="0" marL="0">
              <a:lnSpc>
                <a:spcPct val="100000"/>
              </a:lnSpc>
              <a:spcAft>
                <a:spcPts val="600"/>
              </a:spcAft>
              <a:buNone/>
            </a:pPr>
            <a:r>
              <a:rPr lang="en-US" sz="1050" u="sng" dirty="0">
                <a:solidFill>
                  <a:srgbClr val="1D5A9E"/>
                </a:solidFill>
                <a:latin typeface="Barlow" pitchFamily="34" charset="0"/>
                <a:ea typeface="Barlow" pitchFamily="34" charset="-122"/>
                <a:cs typeface="Barlow" pitchFamily="34" charset="-120"/>
                <a:hlinkClick r:id="rId13" invalidUrl="" action="" tgtFrame="" tooltip="" history="1" highlightClick="0" endSnd="0">
                  <a:extLst>
                    <a:ext uri="{A12FA001-AC4F-418D-AE19-62706E023703}">
                      <ahyp:hlinkClr xmlns:ahyp="http://schemas.microsoft.com/office/drawing/2018/hyperlinkcolor" val="tx"/>
                    </a:ext>
                  </a:extLst>
                </a:hlinkClick>
              </a:rPr>
              <a:t>10.1056/NEJM200006013422201</a:t>
            </a:r>
            <a:pPr indent="0" marL="0">
              <a:lnSpc>
                <a:spcPct val="100000"/>
              </a:lnSpc>
              <a:spcAft>
                <a:spcPts val="600"/>
              </a:spcAft>
              <a:buNone/>
            </a:pPr>
            <a:r>
              <a:rPr lang="en-US" sz="1050" dirty="0">
                <a:solidFill>
                  <a:srgbClr val="13233B"/>
                </a:solidFill>
                <a:latin typeface="Barlow" pitchFamily="34" charset="0"/>
                <a:ea typeface="Barlow" pitchFamily="34" charset="-122"/>
                <a:cs typeface="Barlow" pitchFamily="34" charset="-120"/>
              </a:rPr>
              <a:t>. PMID: 10833207.</a:t>
            </a:r>
            <a:endParaRPr lang="en-US" sz="1050" dirty="0"/>
          </a:p>
        </p:txBody>
      </p:sp>
      <p:sp>
        <p:nvSpPr>
          <p:cNvPr id="7" name="Text 3"/>
          <p:cNvSpPr/>
          <p:nvPr>
            <p:ph idx="106" type="body" hasCustomPrompt="1"/>
          </p:nvPr>
        </p:nvSpPr>
        <p:spPr>
          <a:xfrm>
            <a:off x="502920" y="6035040"/>
            <a:ext cx="11183112" cy="310896"/>
          </a:xfrm>
          <a:prstGeom prst="rect">
            <a:avLst/>
          </a:prstGeom>
          <a:noFill/>
          <a:ln/>
        </p:spPr>
        <p:txBody>
          <a:bodyPr wrap="square" lIns="0" tIns="0" rIns="0" bIns="0" rtlCol="0" anchor="b"/>
          <a:lstStyle/>
          <a:p>
            <a:pPr indent="0" marL="0">
              <a:buNone/>
            </a:pPr>
            <a:endParaRPr lang="en-US" sz="1000" dirty="0"/>
          </a:p>
        </p:txBody>
      </p:sp>
      <p:sp>
        <p:nvSpPr>
          <p:cNvPr id="25" name="Slide Number Placeholder 0"/>
          <p:cNvSpPr>
            <a:spLocks noGrp="1"/>
          </p:cNvSpPr>
          <p:nvPr>
            <p:ph type="sldNum" sz="quarter" idx="4294967295"/>
          </p:nvPr>
        </p:nvSpPr>
        <p:spPr>
          <a:xfrm>
            <a:off x="11137392"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13233B"/>
                </a:solidFill>
                <a:latin typeface="Barlow SemiBold"/>
                <a:ea typeface="Barlow SemiBold"/>
                <a:cs typeface="Barlow SemiBold"/>
              </a:defRPr>
            </a:lvl1pPr>
          </a:lstStyle>
          <a:p>
            <a:pPr algn="r"/>
            <a:fld id="{F7021451-1387-4CA6-816F-3879F97B5CBC}" type="slidenum">
              <a:rPr b="0" lang="en-US"/>
              <a:t>30</a:t>
            </a:fld>
            <a:endParaRPr lang="en-US"/>
          </a:p>
        </p:txBody>
      </p:sp>
    </p:spTree>
  </p:cSld>
  <p:clrMapOvr>
    <a:masterClrMapping/>
  </p:clrMapOvr>
</p:sld>
</file>

<file path=ppt/theme/theme1.xml><?xml version="1.0" encoding="utf-8"?>
<a:theme xmlns:a="http://schemas.openxmlformats.org/drawingml/2006/main" name="CardioTeca">
  <a:themeElements>
    <a:clrScheme name="CardioTeca">
      <a:dk1>
        <a:srgbClr val="13233B"/>
      </a:dk1>
      <a:lt1>
        <a:srgbClr val="FFFFFF"/>
      </a:lt1>
      <a:dk2>
        <a:srgbClr val="163A63"/>
      </a:dk2>
      <a:lt2>
        <a:srgbClr val="F2F5F9"/>
      </a:lt2>
      <a:accent1>
        <a:srgbClr val="163A63"/>
      </a:accent1>
      <a:accent2>
        <a:srgbClr val="1D5A9E"/>
      </a:accent2>
      <a:accent3>
        <a:srgbClr val="97112A"/>
      </a:accent3>
      <a:accent4>
        <a:srgbClr val="5F6B7A"/>
      </a:accent4>
      <a:accent5>
        <a:srgbClr val="2E7D32"/>
      </a:accent5>
      <a:accent6>
        <a:srgbClr val="C2630A"/>
      </a:accent6>
      <a:hlink>
        <a:srgbClr val="1D5A9E"/>
      </a:hlink>
      <a:folHlink>
        <a:srgbClr val="163A63"/>
      </a:folHlink>
    </a:clrScheme>
    <a:fontScheme name="CardioTeca">
      <a:majorFont>
        <a:latin typeface="Barlow SemiBol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Barlow"/>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CardioTeca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Guía ESC 2026 de rehabilitación cardiaca · Kit de sesión clínica</dc:title>
  <dc:subject>Kit de sesión clínica del ESPACIO Prevención y Rehabilitación de CardioTeca</dc:subject>
  <dc:creator>Comité Editorial de CardioTeca</dc:creator>
  <cp:lastModifiedBy>Comité Editorial de CardioTeca</cp:lastModifiedBy>
  <cp:revision>1</cp:revision>
  <dcterms:created xsi:type="dcterms:W3CDTF">2026-11-07T00:51:15Z</dcterms:created>
  <dcterms:modified xsi:type="dcterms:W3CDTF">2026-11-07T00:51:15Z</dcterms:modified>
</cp:coreProperties>
</file>